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3" r:id="rId2"/>
    <p:sldId id="1803" r:id="rId3"/>
    <p:sldId id="338" r:id="rId4"/>
    <p:sldId id="1792" r:id="rId5"/>
    <p:sldId id="285" r:id="rId6"/>
    <p:sldId id="339" r:id="rId7"/>
    <p:sldId id="1793" r:id="rId8"/>
    <p:sldId id="287" r:id="rId9"/>
    <p:sldId id="1805" r:id="rId10"/>
    <p:sldId id="1806" r:id="rId11"/>
    <p:sldId id="1804" r:id="rId12"/>
    <p:sldId id="359" r:id="rId13"/>
    <p:sldId id="356" r:id="rId14"/>
    <p:sldId id="357" r:id="rId15"/>
    <p:sldId id="358" r:id="rId16"/>
    <p:sldId id="1791" r:id="rId17"/>
    <p:sldId id="344" r:id="rId18"/>
    <p:sldId id="1794"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5AC07-E1A2-294F-AFF5-0919F2F851B8}" v="108" dt="2021-06-22T00:41:36.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69769"/>
  </p:normalViewPr>
  <p:slideViewPr>
    <p:cSldViewPr snapToGrid="0" snapToObjects="1">
      <p:cViewPr varScale="1">
        <p:scale>
          <a:sx n="76" d="100"/>
          <a:sy n="76" d="100"/>
        </p:scale>
        <p:origin x="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i Blackstock" userId="e8fd936b1766ded5" providerId="LiveId" clId="{8B95AC07-E1A2-294F-AFF5-0919F2F851B8}"/>
    <pc:docChg chg="custSel addSld delSld modSld sldOrd">
      <pc:chgData name="Oni Blackstock" userId="e8fd936b1766ded5" providerId="LiveId" clId="{8B95AC07-E1A2-294F-AFF5-0919F2F851B8}" dt="2021-06-22T00:41:36.899" v="911"/>
      <pc:docMkLst>
        <pc:docMk/>
      </pc:docMkLst>
      <pc:sldChg chg="ord">
        <pc:chgData name="Oni Blackstock" userId="e8fd936b1766ded5" providerId="LiveId" clId="{8B95AC07-E1A2-294F-AFF5-0919F2F851B8}" dt="2021-06-22T00:37:07.621" v="883" actId="20578"/>
        <pc:sldMkLst>
          <pc:docMk/>
          <pc:sldMk cId="2032260619" sldId="285"/>
        </pc:sldMkLst>
      </pc:sldChg>
      <pc:sldChg chg="addSp delSp modSp mod ord delAnim modNotesTx">
        <pc:chgData name="Oni Blackstock" userId="e8fd936b1766ded5" providerId="LiveId" clId="{8B95AC07-E1A2-294F-AFF5-0919F2F851B8}" dt="2021-06-21T22:41:48.440" v="22" actId="20577"/>
        <pc:sldMkLst>
          <pc:docMk/>
          <pc:sldMk cId="3903318405" sldId="287"/>
        </pc:sldMkLst>
        <pc:spChg chg="del">
          <ac:chgData name="Oni Blackstock" userId="e8fd936b1766ded5" providerId="LiveId" clId="{8B95AC07-E1A2-294F-AFF5-0919F2F851B8}" dt="2021-06-21T14:25:21.534" v="5" actId="478"/>
          <ac:spMkLst>
            <pc:docMk/>
            <pc:sldMk cId="3903318405" sldId="287"/>
            <ac:spMk id="3" creationId="{7825FBFE-C712-4252-83DE-63DC0C36FA43}"/>
          </ac:spMkLst>
        </pc:spChg>
        <pc:spChg chg="add del mod">
          <ac:chgData name="Oni Blackstock" userId="e8fd936b1766ded5" providerId="LiveId" clId="{8B95AC07-E1A2-294F-AFF5-0919F2F851B8}" dt="2021-06-21T22:35:11.968" v="14" actId="478"/>
          <ac:spMkLst>
            <pc:docMk/>
            <pc:sldMk cId="3903318405" sldId="287"/>
            <ac:spMk id="7" creationId="{86BCB4A7-3EA2-8548-9D4A-0B03239BB4F9}"/>
          </ac:spMkLst>
        </pc:spChg>
      </pc:sldChg>
      <pc:sldChg chg="del">
        <pc:chgData name="Oni Blackstock" userId="e8fd936b1766ded5" providerId="LiveId" clId="{8B95AC07-E1A2-294F-AFF5-0919F2F851B8}" dt="2021-06-21T22:34:27.365" v="13" actId="2696"/>
        <pc:sldMkLst>
          <pc:docMk/>
          <pc:sldMk cId="969431529" sldId="326"/>
        </pc:sldMkLst>
      </pc:sldChg>
      <pc:sldChg chg="ord">
        <pc:chgData name="Oni Blackstock" userId="e8fd936b1766ded5" providerId="LiveId" clId="{8B95AC07-E1A2-294F-AFF5-0919F2F851B8}" dt="2021-06-21T22:37:48.485" v="16" actId="20578"/>
        <pc:sldMkLst>
          <pc:docMk/>
          <pc:sldMk cId="766369446" sldId="339"/>
        </pc:sldMkLst>
      </pc:sldChg>
      <pc:sldChg chg="modSp mod">
        <pc:chgData name="Oni Blackstock" userId="e8fd936b1766ded5" providerId="LiveId" clId="{8B95AC07-E1A2-294F-AFF5-0919F2F851B8}" dt="2021-06-21T14:26:05.741" v="12" actId="113"/>
        <pc:sldMkLst>
          <pc:docMk/>
          <pc:sldMk cId="4004286304" sldId="357"/>
        </pc:sldMkLst>
        <pc:spChg chg="mod">
          <ac:chgData name="Oni Blackstock" userId="e8fd936b1766ded5" providerId="LiveId" clId="{8B95AC07-E1A2-294F-AFF5-0919F2F851B8}" dt="2021-06-21T14:26:05.741" v="12" actId="113"/>
          <ac:spMkLst>
            <pc:docMk/>
            <pc:sldMk cId="4004286304" sldId="357"/>
            <ac:spMk id="3" creationId="{D1601B33-65D1-4370-85ED-7B2B587EC005}"/>
          </ac:spMkLst>
        </pc:spChg>
      </pc:sldChg>
      <pc:sldChg chg="ord">
        <pc:chgData name="Oni Blackstock" userId="e8fd936b1766ded5" providerId="LiveId" clId="{8B95AC07-E1A2-294F-AFF5-0919F2F851B8}" dt="2021-06-22T00:37:58.757" v="884" actId="20578"/>
        <pc:sldMkLst>
          <pc:docMk/>
          <pc:sldMk cId="126841395" sldId="358"/>
        </pc:sldMkLst>
      </pc:sldChg>
      <pc:sldChg chg="addSp modSp mod ord">
        <pc:chgData name="Oni Blackstock" userId="e8fd936b1766ded5" providerId="LiveId" clId="{8B95AC07-E1A2-294F-AFF5-0919F2F851B8}" dt="2021-06-22T00:38:55.324" v="887" actId="20578"/>
        <pc:sldMkLst>
          <pc:docMk/>
          <pc:sldMk cId="822225134" sldId="1791"/>
        </pc:sldMkLst>
        <pc:spChg chg="mod">
          <ac:chgData name="Oni Blackstock" userId="e8fd936b1766ded5" providerId="LiveId" clId="{8B95AC07-E1A2-294F-AFF5-0919F2F851B8}" dt="2021-06-22T00:38:45.683" v="886" actId="1076"/>
          <ac:spMkLst>
            <pc:docMk/>
            <pc:sldMk cId="822225134" sldId="1791"/>
            <ac:spMk id="5" creationId="{C5F7183E-4CBC-48EE-B64F-50A9BA3722CD}"/>
          </ac:spMkLst>
        </pc:spChg>
        <pc:spChg chg="mod">
          <ac:chgData name="Oni Blackstock" userId="e8fd936b1766ded5" providerId="LiveId" clId="{8B95AC07-E1A2-294F-AFF5-0919F2F851B8}" dt="2021-06-22T00:38:45.683" v="886" actId="1076"/>
          <ac:spMkLst>
            <pc:docMk/>
            <pc:sldMk cId="822225134" sldId="1791"/>
            <ac:spMk id="6" creationId="{D14EE889-8DBF-422E-83FB-2B74DBB8E6E6}"/>
          </ac:spMkLst>
        </pc:spChg>
        <pc:spChg chg="mod">
          <ac:chgData name="Oni Blackstock" userId="e8fd936b1766ded5" providerId="LiveId" clId="{8B95AC07-E1A2-294F-AFF5-0919F2F851B8}" dt="2021-06-22T00:38:45.683" v="886" actId="1076"/>
          <ac:spMkLst>
            <pc:docMk/>
            <pc:sldMk cId="822225134" sldId="1791"/>
            <ac:spMk id="7" creationId="{B1268705-21AC-402B-AB23-E69BAB81BB09}"/>
          </ac:spMkLst>
        </pc:spChg>
        <pc:spChg chg="add mod">
          <ac:chgData name="Oni Blackstock" userId="e8fd936b1766ded5" providerId="LiveId" clId="{8B95AC07-E1A2-294F-AFF5-0919F2F851B8}" dt="2021-06-22T00:38:36.674" v="885"/>
          <ac:spMkLst>
            <pc:docMk/>
            <pc:sldMk cId="822225134" sldId="1791"/>
            <ac:spMk id="8" creationId="{98BF3B79-286F-D341-B96B-7CCC0301A05A}"/>
          </ac:spMkLst>
        </pc:spChg>
      </pc:sldChg>
      <pc:sldChg chg="del">
        <pc:chgData name="Oni Blackstock" userId="e8fd936b1766ded5" providerId="LiveId" clId="{8B95AC07-E1A2-294F-AFF5-0919F2F851B8}" dt="2021-06-21T22:37:57.907" v="17" actId="2696"/>
        <pc:sldMkLst>
          <pc:docMk/>
          <pc:sldMk cId="1872376163" sldId="1792"/>
        </pc:sldMkLst>
      </pc:sldChg>
      <pc:sldChg chg="add">
        <pc:chgData name="Oni Blackstock" userId="e8fd936b1766ded5" providerId="LiveId" clId="{8B95AC07-E1A2-294F-AFF5-0919F2F851B8}" dt="2021-06-21T22:38:04.355" v="18"/>
        <pc:sldMkLst>
          <pc:docMk/>
          <pc:sldMk cId="3422989800" sldId="1792"/>
        </pc:sldMkLst>
      </pc:sldChg>
      <pc:sldChg chg="modSp mod modAnim">
        <pc:chgData name="Oni Blackstock" userId="e8fd936b1766ded5" providerId="LiveId" clId="{8B95AC07-E1A2-294F-AFF5-0919F2F851B8}" dt="2021-06-22T00:40:16.586" v="900"/>
        <pc:sldMkLst>
          <pc:docMk/>
          <pc:sldMk cId="176298194" sldId="1794"/>
        </pc:sldMkLst>
        <pc:spChg chg="mod">
          <ac:chgData name="Oni Blackstock" userId="e8fd936b1766ded5" providerId="LiveId" clId="{8B95AC07-E1A2-294F-AFF5-0919F2F851B8}" dt="2021-06-22T00:39:40.348" v="898" actId="27636"/>
          <ac:spMkLst>
            <pc:docMk/>
            <pc:sldMk cId="176298194" sldId="1794"/>
            <ac:spMk id="3" creationId="{0B53B068-7392-49FF-9FEF-7B56817FCCE9}"/>
          </ac:spMkLst>
        </pc:spChg>
      </pc:sldChg>
      <pc:sldChg chg="modNotesTx">
        <pc:chgData name="Oni Blackstock" userId="e8fd936b1766ded5" providerId="LiveId" clId="{8B95AC07-E1A2-294F-AFF5-0919F2F851B8}" dt="2021-06-22T00:35:36.080" v="882" actId="20577"/>
        <pc:sldMkLst>
          <pc:docMk/>
          <pc:sldMk cId="235274280" sldId="1804"/>
        </pc:sldMkLst>
      </pc:sldChg>
      <pc:sldChg chg="addSp modSp add mod ord">
        <pc:chgData name="Oni Blackstock" userId="e8fd936b1766ded5" providerId="LiveId" clId="{8B95AC07-E1A2-294F-AFF5-0919F2F851B8}" dt="2021-06-21T22:42:08.550" v="23" actId="1076"/>
        <pc:sldMkLst>
          <pc:docMk/>
          <pc:sldMk cId="785529254" sldId="1805"/>
        </pc:sldMkLst>
        <pc:spChg chg="add mod">
          <ac:chgData name="Oni Blackstock" userId="e8fd936b1766ded5" providerId="LiveId" clId="{8B95AC07-E1A2-294F-AFF5-0919F2F851B8}" dt="2021-06-21T14:25:36.577" v="10" actId="20577"/>
          <ac:spMkLst>
            <pc:docMk/>
            <pc:sldMk cId="785529254" sldId="1805"/>
            <ac:spMk id="4" creationId="{5191CB6C-E44E-6844-BB89-6E46913897DC}"/>
          </ac:spMkLst>
        </pc:spChg>
        <pc:spChg chg="mod">
          <ac:chgData name="Oni Blackstock" userId="e8fd936b1766ded5" providerId="LiveId" clId="{8B95AC07-E1A2-294F-AFF5-0919F2F851B8}" dt="2021-06-21T22:42:08.550" v="23" actId="1076"/>
          <ac:spMkLst>
            <pc:docMk/>
            <pc:sldMk cId="785529254" sldId="1805"/>
            <ac:spMk id="8" creationId="{37C36FE7-F5F7-4D44-8944-981B9E1FEE3E}"/>
          </ac:spMkLst>
        </pc:spChg>
      </pc:sldChg>
      <pc:sldChg chg="modSp add ord modAnim">
        <pc:chgData name="Oni Blackstock" userId="e8fd936b1766ded5" providerId="LiveId" clId="{8B95AC07-E1A2-294F-AFF5-0919F2F851B8}" dt="2021-06-22T00:41:36.899" v="911"/>
        <pc:sldMkLst>
          <pc:docMk/>
          <pc:sldMk cId="982491816" sldId="1806"/>
        </pc:sldMkLst>
        <pc:spChg chg="mod">
          <ac:chgData name="Oni Blackstock" userId="e8fd936b1766ded5" providerId="LiveId" clId="{8B95AC07-E1A2-294F-AFF5-0919F2F851B8}" dt="2021-06-22T00:28:10.480" v="43" actId="113"/>
          <ac:spMkLst>
            <pc:docMk/>
            <pc:sldMk cId="982491816" sldId="1806"/>
            <ac:spMk id="3" creationId="{7825FBFE-C712-4252-83DE-63DC0C36FA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55C55-0DD9-6743-8C7A-C3FBCEC5F808}" type="datetimeFigureOut">
              <a:rPr lang="en-US" smtClean="0"/>
              <a:t>6/21/21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B63C6-C1C8-474C-9055-9CE857717B2B}" type="slidenum">
              <a:rPr lang="en-US" smtClean="0"/>
              <a:t>‹#›</a:t>
            </a:fld>
            <a:endParaRPr lang="en-US"/>
          </a:p>
        </p:txBody>
      </p:sp>
    </p:spTree>
    <p:extLst>
      <p:ext uri="{BB962C8B-B14F-4D97-AF65-F5344CB8AC3E}">
        <p14:creationId xmlns:p14="http://schemas.microsoft.com/office/powerpoint/2010/main" val="223957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extends to the pharmaceutical industry and to government</a:t>
            </a:r>
          </a:p>
          <a:p>
            <a:endParaRPr lang="en-US" dirty="0"/>
          </a:p>
          <a:p>
            <a:r>
              <a:rPr lang="en-US" sz="1200" b="0" i="0" u="none" strike="noStrike" kern="1200" baseline="0" dirty="0">
                <a:solidFill>
                  <a:schemeClr val="tx1"/>
                </a:solidFill>
                <a:latin typeface="+mn-lt"/>
                <a:ea typeface="+mn-ea"/>
                <a:cs typeface="+mn-cs"/>
              </a:rPr>
              <a:t>Absence of trust that providers/organizations genuinely care for patients’ interests, are honest, practice confidentiality, and have competence to produce the best achievable results</a:t>
            </a:r>
          </a:p>
          <a:p>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 medical mistrust as an absence of trust that health care providers and organizations genuinely care for patients’ interests, are honest, practice confidentiality, and have the competence to produce the best possible results.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mistrust is not just a </a:t>
            </a:r>
            <a:r>
              <a:rPr lang="en-US" i="1" dirty="0"/>
              <a:t>lack of trust </a:t>
            </a:r>
            <a:r>
              <a:rPr lang="en-US" dirty="0"/>
              <a:t>in the medical system (i.e., hospitals, providers, treatments, etc.), </a:t>
            </a:r>
            <a:r>
              <a:rPr lang="en-US" i="1" dirty="0"/>
              <a:t>but the belief that the medical system is acting/will act with ill intent towards a certain individual or group</a:t>
            </a: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2</a:t>
            </a:fld>
            <a:endParaRPr lang="en-US"/>
          </a:p>
        </p:txBody>
      </p:sp>
    </p:spTree>
    <p:extLst>
      <p:ext uri="{BB962C8B-B14F-4D97-AF65-F5344CB8AC3E}">
        <p14:creationId xmlns:p14="http://schemas.microsoft.com/office/powerpoint/2010/main" val="163479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article found that medial mistrust was associated with decreased odds of all outcomes along the </a:t>
            </a:r>
            <a:r>
              <a:rPr lang="en-US" dirty="0" err="1"/>
              <a:t>PrEP</a:t>
            </a:r>
            <a:r>
              <a:rPr lang="en-US" dirty="0"/>
              <a:t> cascade – awareness, willingness, current use and adherence among Latino men who have sex with 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Cahill et al in their qualitative study found that men who have sex with men were concerned about </a:t>
            </a:r>
            <a:r>
              <a:rPr lang="en-US" dirty="0" err="1"/>
              <a:t>PrEP</a:t>
            </a:r>
            <a:r>
              <a:rPr lang="en-US" dirty="0"/>
              <a:t> side effects and culturally insensitive </a:t>
            </a:r>
            <a:r>
              <a:rPr lang="en-US" dirty="0" err="1"/>
              <a:t>heatlh</a:t>
            </a:r>
            <a:r>
              <a:rPr lang="en-US" dirty="0"/>
              <a:t> care and described stronger medical mistrust and more frequent homophobia and HIV-related 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Ojikutu et al found among cisgender women with indications for </a:t>
            </a:r>
            <a:r>
              <a:rPr lang="en-US" dirty="0" err="1"/>
              <a:t>PrEP</a:t>
            </a:r>
            <a:r>
              <a:rPr lang="en-US" dirty="0"/>
              <a:t> medical mistrust was associated with greater willingness to take </a:t>
            </a:r>
            <a:r>
              <a:rPr lang="en-US" dirty="0" err="1"/>
              <a:t>PreP</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Interestingly gender affirming care was associated with less medical mistrust and more positive attitudes about </a:t>
            </a:r>
            <a:r>
              <a:rPr lang="en-US" dirty="0" err="1"/>
              <a:t>PrEP</a:t>
            </a:r>
            <a:r>
              <a:rPr lang="en-US" dirty="0"/>
              <a:t> among trans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Eaton et al race-based medical mistrust was the strongest predictor of Less willingness to uptake </a:t>
            </a:r>
            <a:r>
              <a:rPr lang="en-US" dirty="0" err="1"/>
              <a:t>PrEP</a:t>
            </a:r>
            <a:r>
              <a:rPr lang="en-US" dirty="0"/>
              <a:t> among Black MSM</a:t>
            </a:r>
          </a:p>
          <a:p>
            <a:endParaRPr lang="en-US" dirty="0"/>
          </a:p>
          <a:p>
            <a:endParaRPr lang="en-US" dirty="0"/>
          </a:p>
        </p:txBody>
      </p:sp>
      <p:sp>
        <p:nvSpPr>
          <p:cNvPr id="4" name="Slide Number Placeholder 3"/>
          <p:cNvSpPr>
            <a:spLocks noGrp="1"/>
          </p:cNvSpPr>
          <p:nvPr>
            <p:ph type="sldNum" sz="quarter" idx="5"/>
          </p:nvPr>
        </p:nvSpPr>
        <p:spPr/>
        <p:txBody>
          <a:bodyPr/>
          <a:lstStyle/>
          <a:p>
            <a:fld id="{E85B63C6-C1C8-474C-9055-9CE857717B2B}" type="slidenum">
              <a:rPr lang="en-US" smtClean="0"/>
              <a:t>11</a:t>
            </a:fld>
            <a:endParaRPr lang="en-US"/>
          </a:p>
        </p:txBody>
      </p:sp>
    </p:spTree>
    <p:extLst>
      <p:ext uri="{BB962C8B-B14F-4D97-AF65-F5344CB8AC3E}">
        <p14:creationId xmlns:p14="http://schemas.microsoft.com/office/powerpoint/2010/main" val="369763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12</a:t>
            </a:fld>
            <a:endParaRPr lang="en-US"/>
          </a:p>
        </p:txBody>
      </p:sp>
    </p:spTree>
    <p:extLst>
      <p:ext uri="{BB962C8B-B14F-4D97-AF65-F5344CB8AC3E}">
        <p14:creationId xmlns:p14="http://schemas.microsoft.com/office/powerpoint/2010/main" val="146733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evidence-based provider interventions address medical mistrust</a:t>
            </a:r>
          </a:p>
          <a:p>
            <a:r>
              <a:rPr lang="en-US" sz="1200" b="0" i="0" u="none" strike="noStrike" kern="1200" baseline="0" dirty="0">
                <a:solidFill>
                  <a:schemeClr val="tx1"/>
                </a:solidFill>
                <a:latin typeface="+mn-lt"/>
                <a:ea typeface="+mn-ea"/>
                <a:cs typeface="+mn-cs"/>
              </a:rPr>
              <a:t>•A few interventions have been tested to improve trust in individual providers (not overall)</a:t>
            </a:r>
          </a:p>
          <a:p>
            <a:r>
              <a:rPr lang="en-US" sz="1200" b="0" i="0" u="none" strike="noStrike" kern="1200" baseline="0" dirty="0">
                <a:solidFill>
                  <a:schemeClr val="tx1"/>
                </a:solidFill>
                <a:latin typeface="+mn-lt"/>
                <a:ea typeface="+mn-ea"/>
                <a:cs typeface="+mn-cs"/>
              </a:rPr>
              <a:t>–Training on cultural competency, empathy, and patient-centered communication</a:t>
            </a:r>
          </a:p>
          <a:p>
            <a:r>
              <a:rPr lang="en-US" sz="1200" b="0" i="0" u="none" strike="noStrike" kern="1200" baseline="0" dirty="0">
                <a:solidFill>
                  <a:schemeClr val="tx1"/>
                </a:solidFill>
                <a:latin typeface="+mn-lt"/>
                <a:ea typeface="+mn-ea"/>
                <a:cs typeface="+mn-cs"/>
              </a:rPr>
              <a:t>•e.g., through intensive tailored patient case feedback</a:t>
            </a:r>
          </a:p>
          <a:p>
            <a:r>
              <a:rPr lang="en-US" sz="1200" b="0" i="0" u="none" strike="noStrike" kern="1200" baseline="0" dirty="0">
                <a:solidFill>
                  <a:schemeClr val="tx1"/>
                </a:solidFill>
                <a:latin typeface="+mn-lt"/>
                <a:ea typeface="+mn-ea"/>
                <a:cs typeface="+mn-cs"/>
              </a:rPr>
              <a:t>–Most not effective; none tested for HIV</a:t>
            </a:r>
          </a:p>
          <a:p>
            <a:endParaRPr lang="en-US" sz="1200" b="0" i="0" u="none" strike="noStrike" kern="1200" baseline="0" dirty="0">
              <a:solidFill>
                <a:schemeClr val="tx1"/>
              </a:solidFill>
              <a:latin typeface="+mn-lt"/>
              <a:ea typeface="+mn-ea"/>
              <a:cs typeface="+mn-cs"/>
            </a:endParaRPr>
          </a:p>
          <a:p>
            <a:r>
              <a:rPr lang="en-US" dirty="0"/>
              <a:t>A few patient-level interventions focus on improving trust in HIV-related information and decreasing HIV-related mistrust</a:t>
            </a:r>
          </a:p>
          <a:p>
            <a:pPr marL="0" indent="0">
              <a:buNone/>
            </a:pPr>
            <a:r>
              <a:rPr lang="en-US" dirty="0"/>
              <a:t>Community-based peer navigation, for peers to serve as a bridge to healthcare</a:t>
            </a:r>
          </a:p>
          <a:p>
            <a:pPr marL="0" indent="0">
              <a:buNone/>
            </a:pPr>
            <a:r>
              <a:rPr lang="en-US" dirty="0"/>
              <a:t>–Community-based peer counseling interventions that use motivational interviewing or cognitive behavior therapy strategies to acknowledge, validate, and discuss mistrust as a justified response to discrimination</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13</a:t>
            </a:fld>
            <a:endParaRPr lang="en-US"/>
          </a:p>
        </p:txBody>
      </p:sp>
    </p:spTree>
    <p:extLst>
      <p:ext uri="{BB962C8B-B14F-4D97-AF65-F5344CB8AC3E}">
        <p14:creationId xmlns:p14="http://schemas.microsoft.com/office/powerpoint/2010/main" val="423060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evidence-based provider interventions address medical mistrust</a:t>
            </a:r>
          </a:p>
          <a:p>
            <a:r>
              <a:rPr lang="en-US" sz="1200" b="0" i="0" u="none" strike="noStrike" kern="1200" baseline="0" dirty="0">
                <a:solidFill>
                  <a:schemeClr val="tx1"/>
                </a:solidFill>
                <a:latin typeface="+mn-lt"/>
                <a:ea typeface="+mn-ea"/>
                <a:cs typeface="+mn-cs"/>
              </a:rPr>
              <a:t>•A few interventions have been tested to improve trust in individual providers (not overall)</a:t>
            </a:r>
          </a:p>
          <a:p>
            <a:r>
              <a:rPr lang="en-US" sz="1200" b="0" i="0" u="none" strike="noStrike" kern="1200" baseline="0" dirty="0">
                <a:solidFill>
                  <a:schemeClr val="tx1"/>
                </a:solidFill>
                <a:latin typeface="+mn-lt"/>
                <a:ea typeface="+mn-ea"/>
                <a:cs typeface="+mn-cs"/>
              </a:rPr>
              <a:t>–Training on cultural competency, empathy, and patient-centered communication</a:t>
            </a:r>
          </a:p>
          <a:p>
            <a:r>
              <a:rPr lang="en-US" sz="1200" b="0" i="0" u="none" strike="noStrike" kern="1200" baseline="0" dirty="0">
                <a:solidFill>
                  <a:schemeClr val="tx1"/>
                </a:solidFill>
                <a:latin typeface="+mn-lt"/>
                <a:ea typeface="+mn-ea"/>
                <a:cs typeface="+mn-cs"/>
              </a:rPr>
              <a:t>•e.g., through intensive tailored patient case feedback</a:t>
            </a:r>
          </a:p>
          <a:p>
            <a:r>
              <a:rPr lang="en-US" sz="1200" b="0" i="0" u="none" strike="noStrike" kern="1200" baseline="0" dirty="0">
                <a:solidFill>
                  <a:schemeClr val="tx1"/>
                </a:solidFill>
                <a:latin typeface="+mn-lt"/>
                <a:ea typeface="+mn-ea"/>
                <a:cs typeface="+mn-cs"/>
              </a:rPr>
              <a:t>–Most not effective; none tested for HIV</a:t>
            </a:r>
          </a:p>
          <a:p>
            <a:endParaRPr lang="en-US" sz="1200" b="0" i="0" u="none" strike="noStrike" kern="1200" baseline="0" dirty="0">
              <a:solidFill>
                <a:schemeClr val="tx1"/>
              </a:solidFill>
              <a:latin typeface="+mn-lt"/>
              <a:ea typeface="+mn-ea"/>
              <a:cs typeface="+mn-cs"/>
            </a:endParaRPr>
          </a:p>
          <a:p>
            <a:r>
              <a:rPr lang="en-US" dirty="0"/>
              <a:t>A few patient-level interventions focus on improving trust in HIV-related information and decreasing HIV-related mistrust</a:t>
            </a:r>
          </a:p>
          <a:p>
            <a:pPr marL="0" indent="0">
              <a:buNone/>
            </a:pPr>
            <a:r>
              <a:rPr lang="en-US" dirty="0"/>
              <a:t>Community-based peer navigation, for peers to serve as a bridge to healthcare</a:t>
            </a:r>
          </a:p>
          <a:p>
            <a:pPr marL="0" indent="0">
              <a:buNone/>
            </a:pPr>
            <a:r>
              <a:rPr lang="en-US" dirty="0"/>
              <a:t>–Community-based peer counseling interventions that use motivational interviewing or cognitive behavior therapy strategies to acknowledge, validate, and discuss mistrust as a justified response to discrimination</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14</a:t>
            </a:fld>
            <a:endParaRPr lang="en-US"/>
          </a:p>
        </p:txBody>
      </p:sp>
    </p:spTree>
    <p:extLst>
      <p:ext uri="{BB962C8B-B14F-4D97-AF65-F5344CB8AC3E}">
        <p14:creationId xmlns:p14="http://schemas.microsoft.com/office/powerpoint/2010/main" val="298031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15</a:t>
            </a:fld>
            <a:endParaRPr lang="en-US"/>
          </a:p>
        </p:txBody>
      </p:sp>
    </p:spTree>
    <p:extLst>
      <p:ext uri="{BB962C8B-B14F-4D97-AF65-F5344CB8AC3E}">
        <p14:creationId xmlns:p14="http://schemas.microsoft.com/office/powerpoint/2010/main" val="166713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200" dirty="0"/>
              <a:t>Acknowledge and affirm </a:t>
            </a:r>
            <a:r>
              <a:rPr lang="en-US" sz="1200" dirty="0" err="1"/>
              <a:t>experieces</a:t>
            </a:r>
            <a:r>
              <a:rPr lang="en-US" sz="1200" dirty="0"/>
              <a:t> of discrimination and expressions of mistrust; Acknowledge historical and current realities that may have  led to mistrust including person’s own experiences</a:t>
            </a:r>
          </a:p>
          <a:p>
            <a:r>
              <a:rPr lang="en-US" sz="1200" dirty="0"/>
              <a:t>Communicates that patients/clients thoughts </a:t>
            </a:r>
            <a:r>
              <a:rPr lang="en-US" sz="1200" dirty="0" err="1"/>
              <a:t>behaveors</a:t>
            </a:r>
            <a:r>
              <a:rPr lang="en-US" sz="1200" dirty="0"/>
              <a:t> emotions are well grounded, </a:t>
            </a:r>
            <a:r>
              <a:rPr lang="en-US" sz="1200" dirty="0" err="1"/>
              <a:t>justificable</a:t>
            </a:r>
            <a:r>
              <a:rPr lang="en-US" sz="1200" dirty="0"/>
              <a:t> , relevant and meaningful</a:t>
            </a:r>
          </a:p>
          <a:p>
            <a:endParaRPr lang="en-US" sz="1200" dirty="0"/>
          </a:p>
          <a:p>
            <a:r>
              <a:rPr lang="en-US" sz="1200" b="1" dirty="0"/>
              <a:t>Validate</a:t>
            </a:r>
            <a:r>
              <a:rPr lang="en-US" sz="1200" dirty="0"/>
              <a:t> patient’s concerns/mistrust</a:t>
            </a:r>
          </a:p>
          <a:p>
            <a:pPr lvl="1"/>
            <a:r>
              <a:rPr lang="en-US" sz="1200" dirty="0"/>
              <a:t>Acknowledge historical and current realities that may have  led to mistrust including person’s own experiences</a:t>
            </a:r>
          </a:p>
          <a:p>
            <a:pPr lvl="1"/>
            <a:r>
              <a:rPr lang="en-US" sz="1200" dirty="0"/>
              <a:t>Ask for permission to share information after validating</a:t>
            </a:r>
          </a:p>
          <a:p>
            <a:endParaRPr lang="en-US" dirty="0"/>
          </a:p>
          <a:p>
            <a:endParaRPr lang="en-US" dirty="0"/>
          </a:p>
        </p:txBody>
      </p:sp>
      <p:sp>
        <p:nvSpPr>
          <p:cNvPr id="4" name="Slide Number Placeholder 3"/>
          <p:cNvSpPr>
            <a:spLocks noGrp="1"/>
          </p:cNvSpPr>
          <p:nvPr>
            <p:ph type="sldNum" sz="quarter" idx="5"/>
          </p:nvPr>
        </p:nvSpPr>
        <p:spPr/>
        <p:txBody>
          <a:bodyPr/>
          <a:lstStyle/>
          <a:p>
            <a:fld id="{808A8CAB-9899-4C61-A257-CDF893E8BA1E}" type="slidenum">
              <a:rPr lang="en-US" smtClean="0"/>
              <a:t>16</a:t>
            </a:fld>
            <a:endParaRPr lang="en-US"/>
          </a:p>
        </p:txBody>
      </p:sp>
    </p:spTree>
    <p:extLst>
      <p:ext uri="{BB962C8B-B14F-4D97-AF65-F5344CB8AC3E}">
        <p14:creationId xmlns:p14="http://schemas.microsoft.com/office/powerpoint/2010/main" val="272126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open-ended questions and reflective listening</a:t>
            </a:r>
          </a:p>
          <a:p>
            <a:r>
              <a:rPr lang="en-US" sz="1200" b="0" i="0" u="none" strike="noStrike" kern="1200" baseline="0" dirty="0">
                <a:solidFill>
                  <a:schemeClr val="tx1"/>
                </a:solidFill>
                <a:latin typeface="+mn-lt"/>
                <a:ea typeface="+mn-ea"/>
                <a:cs typeface="+mn-cs"/>
              </a:rPr>
              <a:t>–Show you care about them holistically</a:t>
            </a:r>
          </a:p>
          <a:p>
            <a:r>
              <a:rPr lang="en-US" sz="1200" b="0" i="0" u="none" strike="noStrike" kern="1200" baseline="0" dirty="0">
                <a:solidFill>
                  <a:schemeClr val="tx1"/>
                </a:solidFill>
                <a:latin typeface="+mn-lt"/>
                <a:ea typeface="+mn-ea"/>
                <a:cs typeface="+mn-cs"/>
              </a:rPr>
              <a:t>–Fully hear their concerns</a:t>
            </a:r>
          </a:p>
          <a:p>
            <a:r>
              <a:rPr lang="en-US" sz="1200" b="0" i="0" u="none" strike="noStrike" kern="1200" baseline="0" dirty="0">
                <a:solidFill>
                  <a:schemeClr val="tx1"/>
                </a:solidFill>
                <a:latin typeface="+mn-lt"/>
                <a:ea typeface="+mn-ea"/>
                <a:cs typeface="+mn-cs"/>
              </a:rPr>
              <a:t>•Reflect/roll with resistance: Leave room for patients to say concerns in their own words (why they do not want to do something), and reflect their concerns back to them</a:t>
            </a:r>
          </a:p>
          <a:p>
            <a:r>
              <a:rPr lang="en-US" sz="1200" b="0" i="0" u="none" strike="noStrike" kern="1200" baseline="0" dirty="0">
                <a:solidFill>
                  <a:schemeClr val="tx1"/>
                </a:solidFill>
                <a:latin typeface="+mn-lt"/>
                <a:ea typeface="+mn-ea"/>
                <a:cs typeface="+mn-cs"/>
              </a:rPr>
              <a:t>–Hold back your “righting reflex”: Allow patients to make their own decision (don’t tell them what to do)</a:t>
            </a: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17</a:t>
            </a:fld>
            <a:endParaRPr lang="en-US"/>
          </a:p>
        </p:txBody>
      </p:sp>
    </p:spTree>
    <p:extLst>
      <p:ext uri="{BB962C8B-B14F-4D97-AF65-F5344CB8AC3E}">
        <p14:creationId xmlns:p14="http://schemas.microsoft.com/office/powerpoint/2010/main" val="12365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18</a:t>
            </a:fld>
            <a:endParaRPr lang="en-US"/>
          </a:p>
        </p:txBody>
      </p:sp>
    </p:spTree>
    <p:extLst>
      <p:ext uri="{BB962C8B-B14F-4D97-AF65-F5344CB8AC3E}">
        <p14:creationId xmlns:p14="http://schemas.microsoft.com/office/powerpoint/2010/main" val="3535310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19</a:t>
            </a:fld>
            <a:endParaRPr lang="en-US"/>
          </a:p>
        </p:txBody>
      </p:sp>
    </p:spTree>
    <p:extLst>
      <p:ext uri="{BB962C8B-B14F-4D97-AF65-F5344CB8AC3E}">
        <p14:creationId xmlns:p14="http://schemas.microsoft.com/office/powerpoint/2010/main" val="30420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(longer time since medical exam, nonadherence)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don’t have a mistrust problem we have a racism problem</a:t>
            </a:r>
          </a:p>
          <a:p>
            <a:endParaRPr lang="en-US" dirty="0"/>
          </a:p>
          <a:p>
            <a:r>
              <a:rPr lang="en-US" dirty="0"/>
              <a:t>**Add here justifiable</a:t>
            </a:r>
          </a:p>
        </p:txBody>
      </p:sp>
      <p:sp>
        <p:nvSpPr>
          <p:cNvPr id="4" name="Slide Number Placeholder 3"/>
          <p:cNvSpPr>
            <a:spLocks noGrp="1"/>
          </p:cNvSpPr>
          <p:nvPr>
            <p:ph type="sldNum" sz="quarter" idx="5"/>
          </p:nvPr>
        </p:nvSpPr>
        <p:spPr/>
        <p:txBody>
          <a:bodyPr/>
          <a:lstStyle/>
          <a:p>
            <a:fld id="{50738577-6F3C-478C-A249-C1A0834E72DE}" type="slidenum">
              <a:rPr lang="en-US" smtClean="0"/>
              <a:t>3</a:t>
            </a:fld>
            <a:endParaRPr lang="en-US"/>
          </a:p>
        </p:txBody>
      </p:sp>
    </p:spTree>
    <p:extLst>
      <p:ext uri="{BB962C8B-B14F-4D97-AF65-F5344CB8AC3E}">
        <p14:creationId xmlns:p14="http://schemas.microsoft.com/office/powerpoint/2010/main" val="58476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Discrimination is associated with higher levels of mistrust AND mistrust  explains the association between discrimination and health behaviors (longer time since medical exam, nonadherence)</a:t>
            </a: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4</a:t>
            </a:fld>
            <a:endParaRPr lang="en-US"/>
          </a:p>
        </p:txBody>
      </p:sp>
    </p:spTree>
    <p:extLst>
      <p:ext uri="{BB962C8B-B14F-4D97-AF65-F5344CB8AC3E}">
        <p14:creationId xmlns:p14="http://schemas.microsoft.com/office/powerpoint/2010/main" val="305661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Counternarratives</a:t>
            </a:r>
            <a:r>
              <a:rPr lang="en-US" sz="1200" dirty="0"/>
              <a:t> vs. conspiracy theories</a:t>
            </a:r>
          </a:p>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5</a:t>
            </a:fld>
            <a:endParaRPr lang="en-US"/>
          </a:p>
        </p:txBody>
      </p:sp>
    </p:spTree>
    <p:extLst>
      <p:ext uri="{BB962C8B-B14F-4D97-AF65-F5344CB8AC3E}">
        <p14:creationId xmlns:p14="http://schemas.microsoft.com/office/powerpoint/2010/main" val="153770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Experiencing discrimination is associated with higher mistrust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(longer time since medical exam, nonadherence)</a:t>
            </a:r>
          </a:p>
          <a:p>
            <a:endParaRPr lang="en-US" dirty="0"/>
          </a:p>
          <a:p>
            <a:r>
              <a:rPr lang="en-US" sz="1200" b="0" i="0" kern="1200" dirty="0">
                <a:solidFill>
                  <a:schemeClr val="tx1"/>
                </a:solidFill>
                <a:effectLst/>
                <a:latin typeface="+mn-lt"/>
                <a:ea typeface="+mn-ea"/>
                <a:cs typeface="+mn-cs"/>
              </a:rPr>
              <a:t> If channeled effectively, mistrust can empower people to protect themselves and pursue changes at the institutional and societal levels.</a:t>
            </a:r>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6</a:t>
            </a:fld>
            <a:endParaRPr lang="en-US"/>
          </a:p>
        </p:txBody>
      </p:sp>
    </p:spTree>
    <p:extLst>
      <p:ext uri="{BB962C8B-B14F-4D97-AF65-F5344CB8AC3E}">
        <p14:creationId xmlns:p14="http://schemas.microsoft.com/office/powerpoint/2010/main" val="68331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7</a:t>
            </a:fld>
            <a:endParaRPr lang="en-US"/>
          </a:p>
        </p:txBody>
      </p:sp>
    </p:spTree>
    <p:extLst>
      <p:ext uri="{BB962C8B-B14F-4D97-AF65-F5344CB8AC3E}">
        <p14:creationId xmlns:p14="http://schemas.microsoft.com/office/powerpoint/2010/main" val="492611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8</a:t>
            </a:fld>
            <a:endParaRPr lang="en-US"/>
          </a:p>
        </p:txBody>
      </p:sp>
    </p:spTree>
    <p:extLst>
      <p:ext uri="{BB962C8B-B14F-4D97-AF65-F5344CB8AC3E}">
        <p14:creationId xmlns:p14="http://schemas.microsoft.com/office/powerpoint/2010/main" val="366323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case</a:t>
            </a:r>
          </a:p>
        </p:txBody>
      </p:sp>
      <p:sp>
        <p:nvSpPr>
          <p:cNvPr id="4" name="Slide Number Placeholder 3"/>
          <p:cNvSpPr>
            <a:spLocks noGrp="1"/>
          </p:cNvSpPr>
          <p:nvPr>
            <p:ph type="sldNum" sz="quarter" idx="5"/>
          </p:nvPr>
        </p:nvSpPr>
        <p:spPr/>
        <p:txBody>
          <a:bodyPr/>
          <a:lstStyle/>
          <a:p>
            <a:fld id="{50738577-6F3C-478C-A249-C1A0834E72DE}" type="slidenum">
              <a:rPr lang="en-US" smtClean="0"/>
              <a:t>9</a:t>
            </a:fld>
            <a:endParaRPr lang="en-US"/>
          </a:p>
        </p:txBody>
      </p:sp>
    </p:spTree>
    <p:extLst>
      <p:ext uri="{BB962C8B-B14F-4D97-AF65-F5344CB8AC3E}">
        <p14:creationId xmlns:p14="http://schemas.microsoft.com/office/powerpoint/2010/main" val="37071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738577-6F3C-478C-A249-C1A0834E72DE}" type="slidenum">
              <a:rPr lang="en-US" smtClean="0"/>
              <a:t>10</a:t>
            </a:fld>
            <a:endParaRPr lang="en-US"/>
          </a:p>
        </p:txBody>
      </p:sp>
    </p:spTree>
    <p:extLst>
      <p:ext uri="{BB962C8B-B14F-4D97-AF65-F5344CB8AC3E}">
        <p14:creationId xmlns:p14="http://schemas.microsoft.com/office/powerpoint/2010/main" val="24513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23F8-F9D3-3345-827C-C755845361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41C303-F973-644C-8875-31F978BEBE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A51C9-4E13-294B-8E2E-A860CEFF6095}"/>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FE0C82FF-BB4B-8E4C-A9E0-1383DC2A2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27238-9215-8A4F-A4C6-D01A5357A1EF}"/>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355472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7F26-5E26-6D4B-9E1B-38F05CCC2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3D2B2-8A60-DD4C-AB75-466D7ED81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5C4C8-130F-1643-8734-27C3A66E2A35}"/>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E0D3E2BB-2B03-4848-BF6B-2665E2146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17400-018E-A34D-B455-FA27197342F4}"/>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412695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D07BE-A27B-4345-9A06-7635E45761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2A9A16-CCC5-BE4A-90D3-AB3623EB8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08866-8A01-BA41-A16E-861E111400C6}"/>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D1F992C5-5AD7-EA42-89A2-926D30E0C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BD640-EBDB-814A-A489-13657F8D18C3}"/>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260067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309-2B29-0F4E-BF28-5650E4DC7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87A55B-2B17-DA40-8C78-24B53CBCE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C50BE-2C24-4041-8910-F2DB20ACF91B}"/>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6F27BA23-6B78-3F4D-BA8B-C5D64B2CD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7C9DC-CF75-3A40-A488-867E21C3F8EE}"/>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37019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31D4-118A-3149-91F3-4648FB951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08C4B-6A9C-F64C-84F9-929242EB0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693D35-0E04-2645-B518-F000C044AB73}"/>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D2939DEA-F888-E64F-80C6-55B5DD819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3DADC-03F4-CF4A-81EF-D8FD66140597}"/>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298134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CDAF-B3F2-3B43-9972-3954D921E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54B01-63C6-9345-83ED-E5C45259CA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6599B2-24D2-F149-A958-4D655093C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1694A-17BA-D64F-A6C5-7FF4913BFA80}"/>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6" name="Footer Placeholder 5">
            <a:extLst>
              <a:ext uri="{FF2B5EF4-FFF2-40B4-BE49-F238E27FC236}">
                <a16:creationId xmlns:a16="http://schemas.microsoft.com/office/drawing/2014/main" id="{84ADEFD7-B5F8-A047-A62B-D8C3CCC8C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29F3-46ED-074F-8A80-E46CD84CDB54}"/>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17087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7ECB-4829-F84F-B931-86E2E7E8A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9DA5B-EDE1-FE4E-97DE-C3EE44A5F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1F6C2-5BBF-0445-A10C-F5BC2CACD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65BA7-B844-C74A-8EF0-80785AFA2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5022-F21E-2148-98A8-B9FD781E0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7BE8B9-C4E4-9B46-A83F-EF7B71485732}"/>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8" name="Footer Placeholder 7">
            <a:extLst>
              <a:ext uri="{FF2B5EF4-FFF2-40B4-BE49-F238E27FC236}">
                <a16:creationId xmlns:a16="http://schemas.microsoft.com/office/drawing/2014/main" id="{11A2DD3D-E8D9-E344-91CC-9660ECEE5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83936-C4A7-BB42-8604-A2A138F400A3}"/>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334772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281E-DDCF-9642-941D-81D953039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2A70A5-E7B6-4246-8D2F-E68861278950}"/>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4" name="Footer Placeholder 3">
            <a:extLst>
              <a:ext uri="{FF2B5EF4-FFF2-40B4-BE49-F238E27FC236}">
                <a16:creationId xmlns:a16="http://schemas.microsoft.com/office/drawing/2014/main" id="{AC5ADC0F-DF76-3E41-AD4F-046342FC9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360F75-3890-354B-9C04-B9DD1CF24398}"/>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334379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BA472-36EB-C146-AD8E-BDBAC32CB550}"/>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3" name="Footer Placeholder 2">
            <a:extLst>
              <a:ext uri="{FF2B5EF4-FFF2-40B4-BE49-F238E27FC236}">
                <a16:creationId xmlns:a16="http://schemas.microsoft.com/office/drawing/2014/main" id="{EBCF10E2-0CC5-494E-9960-C12481E20E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E48E37-DB54-8045-A4DC-3270B729EF8B}"/>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258460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8AF0-F7DE-C142-A0C9-682B2FF71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D2541-FA78-FE4C-B8F1-6B52EC4C4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D71E9-449F-E040-8980-FC4D9833A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8B79E-6480-3646-8AEE-0411BD39831C}"/>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6" name="Footer Placeholder 5">
            <a:extLst>
              <a:ext uri="{FF2B5EF4-FFF2-40B4-BE49-F238E27FC236}">
                <a16:creationId xmlns:a16="http://schemas.microsoft.com/office/drawing/2014/main" id="{C3402FD8-DC9E-8940-880C-324D4DBF0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BB56B-0610-4446-93A1-F61A7E8223AD}"/>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286116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1D25-2AAD-0D44-BC20-6712206C7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2BFB7A-85D2-E345-A7D0-A6179A9D2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7EC89A-AE4F-C545-A798-AD57EDD43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84CF8-C9D8-1A4B-AC02-19E58FF62256}"/>
              </a:ext>
            </a:extLst>
          </p:cNvPr>
          <p:cNvSpPr>
            <a:spLocks noGrp="1"/>
          </p:cNvSpPr>
          <p:nvPr>
            <p:ph type="dt" sz="half" idx="10"/>
          </p:nvPr>
        </p:nvSpPr>
        <p:spPr/>
        <p:txBody>
          <a:bodyPr/>
          <a:lstStyle/>
          <a:p>
            <a:fld id="{257CB12D-2408-3244-92E7-69C9E05118AB}" type="datetimeFigureOut">
              <a:rPr lang="en-US" smtClean="0"/>
              <a:t>6/21/21</a:t>
            </a:fld>
            <a:endParaRPr lang="en-US"/>
          </a:p>
        </p:txBody>
      </p:sp>
      <p:sp>
        <p:nvSpPr>
          <p:cNvPr id="6" name="Footer Placeholder 5">
            <a:extLst>
              <a:ext uri="{FF2B5EF4-FFF2-40B4-BE49-F238E27FC236}">
                <a16:creationId xmlns:a16="http://schemas.microsoft.com/office/drawing/2014/main" id="{6AC021DE-33CD-2647-A8EA-170045854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31E54-7778-844A-9782-C4B816D38502}"/>
              </a:ext>
            </a:extLst>
          </p:cNvPr>
          <p:cNvSpPr>
            <a:spLocks noGrp="1"/>
          </p:cNvSpPr>
          <p:nvPr>
            <p:ph type="sldNum" sz="quarter" idx="12"/>
          </p:nvPr>
        </p:nvSpPr>
        <p:spPr/>
        <p:txBody>
          <a:bodyPr/>
          <a:lstStyle/>
          <a:p>
            <a:fld id="{1FA762C3-1F12-D64A-826D-2BA73C119F26}" type="slidenum">
              <a:rPr lang="en-US" smtClean="0"/>
              <a:t>‹#›</a:t>
            </a:fld>
            <a:endParaRPr lang="en-US"/>
          </a:p>
        </p:txBody>
      </p:sp>
    </p:spTree>
    <p:extLst>
      <p:ext uri="{BB962C8B-B14F-4D97-AF65-F5344CB8AC3E}">
        <p14:creationId xmlns:p14="http://schemas.microsoft.com/office/powerpoint/2010/main" val="199288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5E5D0-623E-F84B-BD7F-CB8DF48EF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6998D-F4F2-754F-AD1A-BBF8CF6FC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3613F-164F-0F43-9A9E-1698F8BA2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B12D-2408-3244-92E7-69C9E05118AB}" type="datetimeFigureOut">
              <a:rPr lang="en-US" smtClean="0"/>
              <a:t>6/21/21</a:t>
            </a:fld>
            <a:endParaRPr lang="en-US"/>
          </a:p>
        </p:txBody>
      </p:sp>
      <p:sp>
        <p:nvSpPr>
          <p:cNvPr id="5" name="Footer Placeholder 4">
            <a:extLst>
              <a:ext uri="{FF2B5EF4-FFF2-40B4-BE49-F238E27FC236}">
                <a16:creationId xmlns:a16="http://schemas.microsoft.com/office/drawing/2014/main" id="{F4664975-65C0-6C4C-B6F0-C8AAC11ED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6D71E-D11B-5540-8BCD-82A2911C2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762C3-1F12-D64A-826D-2BA73C119F26}" type="slidenum">
              <a:rPr lang="en-US" smtClean="0"/>
              <a:t>‹#›</a:t>
            </a:fld>
            <a:endParaRPr lang="en-US"/>
          </a:p>
        </p:txBody>
      </p:sp>
    </p:spTree>
    <p:extLst>
      <p:ext uri="{BB962C8B-B14F-4D97-AF65-F5344CB8AC3E}">
        <p14:creationId xmlns:p14="http://schemas.microsoft.com/office/powerpoint/2010/main" val="196692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healthjustice.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C5F6-E801-4CB9-AEB3-468C3296216A}"/>
              </a:ext>
            </a:extLst>
          </p:cNvPr>
          <p:cNvSpPr>
            <a:spLocks noGrp="1"/>
          </p:cNvSpPr>
          <p:nvPr>
            <p:ph type="ctrTitle"/>
          </p:nvPr>
        </p:nvSpPr>
        <p:spPr/>
        <p:txBody>
          <a:bodyPr>
            <a:normAutofit/>
          </a:bodyPr>
          <a:lstStyle/>
          <a:p>
            <a:r>
              <a:rPr lang="en-US" dirty="0"/>
              <a:t>Building Community Trust in Prevention Products</a:t>
            </a:r>
          </a:p>
        </p:txBody>
      </p:sp>
      <p:sp>
        <p:nvSpPr>
          <p:cNvPr id="3" name="Subtitle 2">
            <a:extLst>
              <a:ext uri="{FF2B5EF4-FFF2-40B4-BE49-F238E27FC236}">
                <a16:creationId xmlns:a16="http://schemas.microsoft.com/office/drawing/2014/main" id="{DCF12B3A-A960-40E4-A1B4-B4AF1F0076C3}"/>
              </a:ext>
            </a:extLst>
          </p:cNvPr>
          <p:cNvSpPr>
            <a:spLocks noGrp="1"/>
          </p:cNvSpPr>
          <p:nvPr>
            <p:ph type="subTitle" idx="1"/>
          </p:nvPr>
        </p:nvSpPr>
        <p:spPr>
          <a:xfrm>
            <a:off x="1524000" y="3721308"/>
            <a:ext cx="9144000" cy="1625945"/>
          </a:xfrm>
        </p:spPr>
        <p:txBody>
          <a:bodyPr>
            <a:normAutofit/>
          </a:bodyPr>
          <a:lstStyle/>
          <a:p>
            <a:r>
              <a:rPr lang="en-US" dirty="0"/>
              <a:t>Oni J. Blackstock, MD, MHS</a:t>
            </a:r>
          </a:p>
          <a:p>
            <a:r>
              <a:rPr lang="en-US" dirty="0"/>
              <a:t>Founder and Executive Director</a:t>
            </a:r>
          </a:p>
          <a:p>
            <a:r>
              <a:rPr lang="en-US" dirty="0"/>
              <a:t> Health Justice, New York, NY, USA</a:t>
            </a:r>
          </a:p>
          <a:p>
            <a:endParaRPr lang="en-US" dirty="0"/>
          </a:p>
        </p:txBody>
      </p:sp>
    </p:spTree>
    <p:extLst>
      <p:ext uri="{BB962C8B-B14F-4D97-AF65-F5344CB8AC3E}">
        <p14:creationId xmlns:p14="http://schemas.microsoft.com/office/powerpoint/2010/main" val="276734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7AF0-191F-4270-9B71-32BBF361E06E}"/>
              </a:ext>
            </a:extLst>
          </p:cNvPr>
          <p:cNvSpPr>
            <a:spLocks noGrp="1"/>
          </p:cNvSpPr>
          <p:nvPr>
            <p:ph type="title"/>
          </p:nvPr>
        </p:nvSpPr>
        <p:spPr/>
        <p:txBody>
          <a:bodyPr>
            <a:normAutofit/>
          </a:bodyPr>
          <a:lstStyle/>
          <a:p>
            <a:pPr algn="ctr"/>
            <a:r>
              <a:rPr lang="en-US" dirty="0"/>
              <a:t>Medical Mistrust is Negatively Associated with Many HIV-related Outcomes</a:t>
            </a:r>
          </a:p>
        </p:txBody>
      </p:sp>
      <p:sp>
        <p:nvSpPr>
          <p:cNvPr id="3" name="Content Placeholder 2">
            <a:extLst>
              <a:ext uri="{FF2B5EF4-FFF2-40B4-BE49-F238E27FC236}">
                <a16:creationId xmlns:a16="http://schemas.microsoft.com/office/drawing/2014/main" id="{7825FBFE-C712-4252-83DE-63DC0C36FA43}"/>
              </a:ext>
            </a:extLst>
          </p:cNvPr>
          <p:cNvSpPr>
            <a:spLocks noGrp="1"/>
          </p:cNvSpPr>
          <p:nvPr>
            <p:ph idx="1"/>
          </p:nvPr>
        </p:nvSpPr>
        <p:spPr>
          <a:xfrm>
            <a:off x="6546471" y="1937275"/>
            <a:ext cx="4752628" cy="3749590"/>
          </a:xfrm>
          <a:solidFill>
            <a:schemeClr val="accent2">
              <a:lumMod val="40000"/>
              <a:lumOff val="60000"/>
            </a:schemeClr>
          </a:solidFill>
        </p:spPr>
        <p:txBody>
          <a:bodyPr>
            <a:normAutofit/>
          </a:bodyPr>
          <a:lstStyle/>
          <a:p>
            <a:r>
              <a:rPr lang="en-US" sz="3200" dirty="0"/>
              <a:t>Lower uptake of HIV testing</a:t>
            </a:r>
          </a:p>
          <a:p>
            <a:r>
              <a:rPr lang="en-US" sz="3200" dirty="0"/>
              <a:t>Lower uptake of condoms</a:t>
            </a:r>
          </a:p>
          <a:p>
            <a:r>
              <a:rPr lang="en-US" sz="3200" b="1" dirty="0"/>
              <a:t>Less comfort talking to providers about </a:t>
            </a:r>
            <a:r>
              <a:rPr lang="en-US" sz="3200" b="1" dirty="0" err="1"/>
              <a:t>PrEP</a:t>
            </a:r>
            <a:endParaRPr lang="en-US" sz="3200" b="1" dirty="0"/>
          </a:p>
          <a:p>
            <a:r>
              <a:rPr lang="en-US" sz="3200" b="1" dirty="0"/>
              <a:t>Lower </a:t>
            </a:r>
            <a:r>
              <a:rPr lang="en-US" sz="3200" b="1" dirty="0" err="1"/>
              <a:t>PrEP</a:t>
            </a:r>
            <a:r>
              <a:rPr lang="en-US" sz="3200" b="1" dirty="0"/>
              <a:t> awareness and uptake</a:t>
            </a:r>
          </a:p>
        </p:txBody>
      </p:sp>
      <p:sp>
        <p:nvSpPr>
          <p:cNvPr id="5" name="Rectangle 4"/>
          <p:cNvSpPr/>
          <p:nvPr/>
        </p:nvSpPr>
        <p:spPr>
          <a:xfrm>
            <a:off x="5111095" y="6457890"/>
            <a:ext cx="7080905" cy="400110"/>
          </a:xfrm>
          <a:prstGeom prst="rect">
            <a:avLst/>
          </a:prstGeom>
        </p:spPr>
        <p:txBody>
          <a:bodyPr wrap="square">
            <a:spAutoFit/>
          </a:bodyPr>
          <a:lstStyle/>
          <a:p>
            <a:pPr lvl="0" algn="r">
              <a:defRPr/>
            </a:pPr>
            <a:r>
              <a:rPr lang="en-US" sz="1000" dirty="0"/>
              <a:t>Adapted from Dr. Laura Bogart, RAND Corporation.                            </a:t>
            </a:r>
          </a:p>
          <a:p>
            <a:pPr lvl="0" algn="r">
              <a:defRPr/>
            </a:pPr>
            <a:r>
              <a:rPr lang="en-US" sz="1000" dirty="0"/>
              <a:t> Jaiswal. Journal of Racial and Ethnic Health Disparities. 2018 </a:t>
            </a:r>
          </a:p>
        </p:txBody>
      </p:sp>
      <p:sp>
        <p:nvSpPr>
          <p:cNvPr id="4" name="Rectangle 3">
            <a:extLst>
              <a:ext uri="{FF2B5EF4-FFF2-40B4-BE49-F238E27FC236}">
                <a16:creationId xmlns:a16="http://schemas.microsoft.com/office/drawing/2014/main" id="{9F4941CB-2507-4B05-96D8-5CA5A0A25373}"/>
              </a:ext>
            </a:extLst>
          </p:cNvPr>
          <p:cNvSpPr/>
          <p:nvPr/>
        </p:nvSpPr>
        <p:spPr>
          <a:xfrm>
            <a:off x="1026820" y="2041184"/>
            <a:ext cx="4752628" cy="3539430"/>
          </a:xfrm>
          <a:prstGeom prst="rect">
            <a:avLst/>
          </a:prstGeom>
          <a:solidFill>
            <a:schemeClr val="accent1">
              <a:lumMod val="40000"/>
              <a:lumOff val="60000"/>
            </a:schemeClr>
          </a:solidFill>
        </p:spPr>
        <p:txBody>
          <a:bodyPr wrap="square">
            <a:spAutoFit/>
          </a:bodyPr>
          <a:lstStyle/>
          <a:p>
            <a:pPr marL="457200" indent="-457200">
              <a:buFont typeface="Arial" panose="020B0604020202020204" pitchFamily="34" charset="0"/>
              <a:buChar char="•"/>
            </a:pPr>
            <a:r>
              <a:rPr lang="en-US" sz="3200" dirty="0"/>
              <a:t>Lower likelihood to believe HIV treatment is effective</a:t>
            </a:r>
          </a:p>
          <a:p>
            <a:pPr marL="457200" indent="-457200">
              <a:buFont typeface="Arial" panose="020B0604020202020204" pitchFamily="34" charset="0"/>
              <a:buChar char="•"/>
            </a:pPr>
            <a:r>
              <a:rPr lang="en-US" sz="3200" dirty="0"/>
              <a:t>Lower antiretroviral adherence</a:t>
            </a:r>
          </a:p>
          <a:p>
            <a:pPr marL="457200" indent="-457200">
              <a:buFont typeface="Arial" panose="020B0604020202020204" pitchFamily="34" charset="0"/>
              <a:buChar char="•"/>
            </a:pPr>
            <a:r>
              <a:rPr lang="en-US" sz="3200" dirty="0"/>
              <a:t>Less likelihood of viral suppression</a:t>
            </a:r>
          </a:p>
        </p:txBody>
      </p:sp>
    </p:spTree>
    <p:extLst>
      <p:ext uri="{BB962C8B-B14F-4D97-AF65-F5344CB8AC3E}">
        <p14:creationId xmlns:p14="http://schemas.microsoft.com/office/powerpoint/2010/main" val="98249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ACEFF278-741C-144F-8010-C73B6585E27C}"/>
              </a:ext>
            </a:extLst>
          </p:cNvPr>
          <p:cNvPicPr>
            <a:picLocks noChangeAspect="1"/>
          </p:cNvPicPr>
          <p:nvPr/>
        </p:nvPicPr>
        <p:blipFill>
          <a:blip r:embed="rId3"/>
          <a:stretch>
            <a:fillRect/>
          </a:stretch>
        </p:blipFill>
        <p:spPr>
          <a:xfrm>
            <a:off x="483064" y="3998559"/>
            <a:ext cx="7698047" cy="1225474"/>
          </a:xfrm>
          <a:prstGeom prst="rect">
            <a:avLst/>
          </a:prstGeom>
        </p:spPr>
      </p:pic>
      <p:pic>
        <p:nvPicPr>
          <p:cNvPr id="7" name="Picture 6" descr="Text&#10;&#10;Description automatically generated">
            <a:extLst>
              <a:ext uri="{FF2B5EF4-FFF2-40B4-BE49-F238E27FC236}">
                <a16:creationId xmlns:a16="http://schemas.microsoft.com/office/drawing/2014/main" id="{0E2092B3-753A-C64D-B307-CBF1C89F0BAC}"/>
              </a:ext>
            </a:extLst>
          </p:cNvPr>
          <p:cNvPicPr>
            <a:picLocks noChangeAspect="1"/>
          </p:cNvPicPr>
          <p:nvPr/>
        </p:nvPicPr>
        <p:blipFill>
          <a:blip r:embed="rId4"/>
          <a:stretch>
            <a:fillRect/>
          </a:stretch>
        </p:blipFill>
        <p:spPr>
          <a:xfrm>
            <a:off x="4045411" y="1754215"/>
            <a:ext cx="7060507" cy="2041592"/>
          </a:xfrm>
          <a:prstGeom prst="rect">
            <a:avLst/>
          </a:prstGeom>
        </p:spPr>
      </p:pic>
      <p:pic>
        <p:nvPicPr>
          <p:cNvPr id="9" name="Picture 8" descr="Text&#10;&#10;Description automatically generated">
            <a:extLst>
              <a:ext uri="{FF2B5EF4-FFF2-40B4-BE49-F238E27FC236}">
                <a16:creationId xmlns:a16="http://schemas.microsoft.com/office/drawing/2014/main" id="{EBB0DB07-237E-AB4C-B7D5-D53E44445421}"/>
              </a:ext>
            </a:extLst>
          </p:cNvPr>
          <p:cNvPicPr>
            <a:picLocks noChangeAspect="1"/>
          </p:cNvPicPr>
          <p:nvPr/>
        </p:nvPicPr>
        <p:blipFill>
          <a:blip r:embed="rId5"/>
          <a:stretch>
            <a:fillRect/>
          </a:stretch>
        </p:blipFill>
        <p:spPr>
          <a:xfrm>
            <a:off x="714893" y="255038"/>
            <a:ext cx="9336809" cy="1668037"/>
          </a:xfrm>
          <a:prstGeom prst="rect">
            <a:avLst/>
          </a:prstGeom>
        </p:spPr>
      </p:pic>
      <p:pic>
        <p:nvPicPr>
          <p:cNvPr id="11" name="Picture 10" descr="Text, letter&#10;&#10;Description automatically generated">
            <a:extLst>
              <a:ext uri="{FF2B5EF4-FFF2-40B4-BE49-F238E27FC236}">
                <a16:creationId xmlns:a16="http://schemas.microsoft.com/office/drawing/2014/main" id="{B33C2B18-F07B-004A-8B0A-41E8945664AA}"/>
              </a:ext>
            </a:extLst>
          </p:cNvPr>
          <p:cNvPicPr>
            <a:picLocks noChangeAspect="1"/>
          </p:cNvPicPr>
          <p:nvPr/>
        </p:nvPicPr>
        <p:blipFill>
          <a:blip r:embed="rId6"/>
          <a:stretch>
            <a:fillRect/>
          </a:stretch>
        </p:blipFill>
        <p:spPr>
          <a:xfrm>
            <a:off x="4818613" y="5305998"/>
            <a:ext cx="6724996" cy="1296964"/>
          </a:xfrm>
          <a:prstGeom prst="rect">
            <a:avLst/>
          </a:prstGeom>
        </p:spPr>
      </p:pic>
      <p:sp>
        <p:nvSpPr>
          <p:cNvPr id="12" name="TextBox 11">
            <a:extLst>
              <a:ext uri="{FF2B5EF4-FFF2-40B4-BE49-F238E27FC236}">
                <a16:creationId xmlns:a16="http://schemas.microsoft.com/office/drawing/2014/main" id="{27771791-0BA2-B34E-8672-3A6C82E35881}"/>
              </a:ext>
            </a:extLst>
          </p:cNvPr>
          <p:cNvSpPr txBox="1"/>
          <p:nvPr/>
        </p:nvSpPr>
        <p:spPr>
          <a:xfrm>
            <a:off x="2280456" y="6550223"/>
            <a:ext cx="10590415" cy="307777"/>
          </a:xfrm>
          <a:prstGeom prst="rect">
            <a:avLst/>
          </a:prstGeom>
          <a:noFill/>
        </p:spPr>
        <p:txBody>
          <a:bodyPr wrap="square" rtlCol="0">
            <a:spAutoFit/>
          </a:bodyPr>
          <a:lstStyle/>
          <a:p>
            <a:r>
              <a:rPr lang="en-US" sz="1400" dirty="0"/>
              <a:t>Kimball et al. AIDS &amp; Behavior. 2020. Cahill et al. AIDS Care. 2017. Ojikutu et al. AIDS &amp; Behavior. 2020.D’Avanzo et al. </a:t>
            </a:r>
            <a:r>
              <a:rPr lang="en-US" sz="1400" dirty="0" err="1"/>
              <a:t>Behav</a:t>
            </a:r>
            <a:r>
              <a:rPr lang="en-US" sz="1400" dirty="0"/>
              <a:t> Med. 2019.</a:t>
            </a:r>
          </a:p>
        </p:txBody>
      </p:sp>
    </p:spTree>
    <p:extLst>
      <p:ext uri="{BB962C8B-B14F-4D97-AF65-F5344CB8AC3E}">
        <p14:creationId xmlns:p14="http://schemas.microsoft.com/office/powerpoint/2010/main" val="2352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BAF1-C3A8-4AAB-B811-891C356881DC}"/>
              </a:ext>
            </a:extLst>
          </p:cNvPr>
          <p:cNvSpPr>
            <a:spLocks noGrp="1"/>
          </p:cNvSpPr>
          <p:nvPr>
            <p:ph type="title"/>
          </p:nvPr>
        </p:nvSpPr>
        <p:spPr/>
        <p:txBody>
          <a:bodyPr>
            <a:normAutofit/>
          </a:bodyPr>
          <a:lstStyle/>
          <a:p>
            <a:pPr algn="ctr"/>
            <a:r>
              <a:rPr lang="en-US" dirty="0"/>
              <a:t>Recognizing Potential Signs of Mistrust</a:t>
            </a:r>
          </a:p>
        </p:txBody>
      </p:sp>
      <p:sp>
        <p:nvSpPr>
          <p:cNvPr id="3" name="Content Placeholder 2">
            <a:extLst>
              <a:ext uri="{FF2B5EF4-FFF2-40B4-BE49-F238E27FC236}">
                <a16:creationId xmlns:a16="http://schemas.microsoft.com/office/drawing/2014/main" id="{8F5B61C4-657F-4048-BDB0-815869BBA5DC}"/>
              </a:ext>
            </a:extLst>
          </p:cNvPr>
          <p:cNvSpPr>
            <a:spLocks noGrp="1"/>
          </p:cNvSpPr>
          <p:nvPr>
            <p:ph idx="1"/>
          </p:nvPr>
        </p:nvSpPr>
        <p:spPr>
          <a:xfrm>
            <a:off x="838200" y="1843382"/>
            <a:ext cx="10353261" cy="3742409"/>
          </a:xfrm>
          <a:solidFill>
            <a:schemeClr val="tx2">
              <a:lumMod val="20000"/>
              <a:lumOff val="80000"/>
            </a:schemeClr>
          </a:solidFill>
        </p:spPr>
        <p:txBody>
          <a:bodyPr/>
          <a:lstStyle/>
          <a:p>
            <a:r>
              <a:rPr lang="en-US" dirty="0"/>
              <a:t>Lack of engagement in healthcare interaction</a:t>
            </a:r>
          </a:p>
          <a:p>
            <a:pPr lvl="1">
              <a:buFont typeface="Wingdings" panose="05000000000000000000" pitchFamily="2" charset="2"/>
              <a:buChar char="q"/>
            </a:pPr>
            <a:r>
              <a:rPr lang="en-US" dirty="0"/>
              <a:t> </a:t>
            </a:r>
            <a:r>
              <a:rPr lang="en-US" sz="2600" dirty="0"/>
              <a:t>Doesn’t ask questions or make eye contact, seems uncomfortable, doesn’t verbally agree to recommended behavior</a:t>
            </a:r>
          </a:p>
          <a:p>
            <a:r>
              <a:rPr lang="en-US" dirty="0"/>
              <a:t>Lack of healthcare engagement</a:t>
            </a:r>
          </a:p>
          <a:p>
            <a:pPr lvl="1">
              <a:buFont typeface="Wingdings" panose="05000000000000000000" pitchFamily="2" charset="2"/>
              <a:buChar char="q"/>
            </a:pPr>
            <a:r>
              <a:rPr lang="en-US" dirty="0"/>
              <a:t> </a:t>
            </a:r>
            <a:r>
              <a:rPr lang="en-US" sz="2600" dirty="0"/>
              <a:t>Non-adherence, missed visits</a:t>
            </a:r>
          </a:p>
          <a:p>
            <a:r>
              <a:rPr lang="en-US" dirty="0"/>
              <a:t>Direct statements</a:t>
            </a:r>
          </a:p>
          <a:p>
            <a:pPr lvl="1">
              <a:buFont typeface="Wingdings" panose="05000000000000000000" pitchFamily="2" charset="2"/>
              <a:buChar char="q"/>
            </a:pPr>
            <a:r>
              <a:rPr lang="en-US" dirty="0"/>
              <a:t> </a:t>
            </a:r>
            <a:r>
              <a:rPr lang="en-US" sz="2600" dirty="0"/>
              <a:t>Says they don’t like taking medication, or don’t like or trust the medication</a:t>
            </a:r>
          </a:p>
          <a:p>
            <a:endParaRPr lang="en-US" dirty="0"/>
          </a:p>
        </p:txBody>
      </p:sp>
      <p:sp>
        <p:nvSpPr>
          <p:cNvPr id="4" name="TextBox 3">
            <a:extLst>
              <a:ext uri="{FF2B5EF4-FFF2-40B4-BE49-F238E27FC236}">
                <a16:creationId xmlns:a16="http://schemas.microsoft.com/office/drawing/2014/main" id="{9E23CEF9-AD33-4BCE-8F3C-3163D8C46F1C}"/>
              </a:ext>
            </a:extLst>
          </p:cNvPr>
          <p:cNvSpPr txBox="1"/>
          <p:nvPr/>
        </p:nvSpPr>
        <p:spPr>
          <a:xfrm>
            <a:off x="6902505" y="6488668"/>
            <a:ext cx="5443115" cy="369332"/>
          </a:xfrm>
          <a:prstGeom prst="rect">
            <a:avLst/>
          </a:prstGeom>
          <a:noFill/>
        </p:spPr>
        <p:txBody>
          <a:bodyPr wrap="square" rtlCol="0">
            <a:spAutoFit/>
          </a:bodyPr>
          <a:lstStyle/>
          <a:p>
            <a:r>
              <a:rPr lang="en-US" dirty="0"/>
              <a:t>Slide source: Dr. Laura Bogart, RAND Corporation</a:t>
            </a:r>
          </a:p>
        </p:txBody>
      </p:sp>
    </p:spTree>
    <p:extLst>
      <p:ext uri="{BB962C8B-B14F-4D97-AF65-F5344CB8AC3E}">
        <p14:creationId xmlns:p14="http://schemas.microsoft.com/office/powerpoint/2010/main" val="233575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3AEE-0E94-499E-8778-ECC249F3EAFE}"/>
              </a:ext>
            </a:extLst>
          </p:cNvPr>
          <p:cNvSpPr>
            <a:spLocks noGrp="1"/>
          </p:cNvSpPr>
          <p:nvPr>
            <p:ph type="title"/>
          </p:nvPr>
        </p:nvSpPr>
        <p:spPr/>
        <p:txBody>
          <a:bodyPr/>
          <a:lstStyle/>
          <a:p>
            <a:pPr algn="ctr"/>
            <a:r>
              <a:rPr lang="en-US" dirty="0"/>
              <a:t>How do we intervene on medical mistrust?</a:t>
            </a:r>
          </a:p>
        </p:txBody>
      </p:sp>
      <p:sp>
        <p:nvSpPr>
          <p:cNvPr id="3" name="Content Placeholder 2">
            <a:extLst>
              <a:ext uri="{FF2B5EF4-FFF2-40B4-BE49-F238E27FC236}">
                <a16:creationId xmlns:a16="http://schemas.microsoft.com/office/drawing/2014/main" id="{D1601B33-65D1-4370-85ED-7B2B587EC005}"/>
              </a:ext>
            </a:extLst>
          </p:cNvPr>
          <p:cNvSpPr>
            <a:spLocks noGrp="1"/>
          </p:cNvSpPr>
          <p:nvPr>
            <p:ph idx="1"/>
          </p:nvPr>
        </p:nvSpPr>
        <p:spPr>
          <a:xfrm>
            <a:off x="4648200" y="2030930"/>
            <a:ext cx="6980584" cy="3810001"/>
          </a:xfrm>
          <a:solidFill>
            <a:schemeClr val="accent4">
              <a:lumMod val="40000"/>
              <a:lumOff val="60000"/>
            </a:schemeClr>
          </a:solidFill>
        </p:spPr>
        <p:txBody>
          <a:bodyPr/>
          <a:lstStyle/>
          <a:p>
            <a:r>
              <a:rPr lang="en-US" dirty="0"/>
              <a:t>No evidence-based provider interventions that address medical mistrust</a:t>
            </a:r>
          </a:p>
          <a:p>
            <a:r>
              <a:rPr lang="en-US" dirty="0"/>
              <a:t>A few have studied interventions to improve trust in individual providers, but not the healthcare system</a:t>
            </a:r>
          </a:p>
          <a:p>
            <a:pPr lvl="1">
              <a:buFont typeface="Wingdings" panose="05000000000000000000" pitchFamily="2" charset="2"/>
              <a:buChar char="q"/>
            </a:pPr>
            <a:r>
              <a:rPr lang="en-US" sz="2600" dirty="0"/>
              <a:t> Training on cultural competency, empathy, and patient-centered communication </a:t>
            </a:r>
          </a:p>
          <a:p>
            <a:pPr lvl="1">
              <a:buFont typeface="Wingdings" panose="05000000000000000000" pitchFamily="2" charset="2"/>
              <a:buChar char="q"/>
            </a:pPr>
            <a:r>
              <a:rPr lang="en-US" sz="2600" dirty="0"/>
              <a:t> Most not effective; none tested for HIV </a:t>
            </a:r>
          </a:p>
        </p:txBody>
      </p:sp>
      <p:pic>
        <p:nvPicPr>
          <p:cNvPr id="5" name="Picture 4">
            <a:extLst>
              <a:ext uri="{FF2B5EF4-FFF2-40B4-BE49-F238E27FC236}">
                <a16:creationId xmlns:a16="http://schemas.microsoft.com/office/drawing/2014/main" id="{D91638B3-6F64-478B-A533-8A351FBEE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6" y="2030931"/>
            <a:ext cx="3810000" cy="3810000"/>
          </a:xfrm>
          <a:prstGeom prst="rect">
            <a:avLst/>
          </a:prstGeom>
          <a:ln w="38100">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90644E3-5729-4634-A29D-A5CBBAABD76A}"/>
              </a:ext>
            </a:extLst>
          </p:cNvPr>
          <p:cNvSpPr/>
          <p:nvPr/>
        </p:nvSpPr>
        <p:spPr>
          <a:xfrm>
            <a:off x="6742045" y="6488668"/>
            <a:ext cx="5496339" cy="369332"/>
          </a:xfrm>
          <a:prstGeom prst="rect">
            <a:avLst/>
          </a:prstGeom>
        </p:spPr>
        <p:txBody>
          <a:bodyPr wrap="square">
            <a:spAutoFit/>
          </a:bodyPr>
          <a:lstStyle/>
          <a:p>
            <a:r>
              <a:rPr lang="en-US" dirty="0"/>
              <a:t>Slide source: Laura Bogart, PhD, RAND Corporation</a:t>
            </a:r>
          </a:p>
        </p:txBody>
      </p:sp>
    </p:spTree>
    <p:extLst>
      <p:ext uri="{BB962C8B-B14F-4D97-AF65-F5344CB8AC3E}">
        <p14:creationId xmlns:p14="http://schemas.microsoft.com/office/powerpoint/2010/main" val="91371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3AEE-0E94-499E-8778-ECC249F3EAFE}"/>
              </a:ext>
            </a:extLst>
          </p:cNvPr>
          <p:cNvSpPr>
            <a:spLocks noGrp="1"/>
          </p:cNvSpPr>
          <p:nvPr>
            <p:ph type="title"/>
          </p:nvPr>
        </p:nvSpPr>
        <p:spPr/>
        <p:txBody>
          <a:bodyPr/>
          <a:lstStyle/>
          <a:p>
            <a:pPr algn="ctr"/>
            <a:r>
              <a:rPr lang="en-US" dirty="0"/>
              <a:t>How do we intervene on medical mistrust?</a:t>
            </a:r>
          </a:p>
        </p:txBody>
      </p:sp>
      <p:sp>
        <p:nvSpPr>
          <p:cNvPr id="3" name="Content Placeholder 2">
            <a:extLst>
              <a:ext uri="{FF2B5EF4-FFF2-40B4-BE49-F238E27FC236}">
                <a16:creationId xmlns:a16="http://schemas.microsoft.com/office/drawing/2014/main" id="{D1601B33-65D1-4370-85ED-7B2B587EC005}"/>
              </a:ext>
            </a:extLst>
          </p:cNvPr>
          <p:cNvSpPr>
            <a:spLocks noGrp="1"/>
          </p:cNvSpPr>
          <p:nvPr>
            <p:ph idx="1"/>
          </p:nvPr>
        </p:nvSpPr>
        <p:spPr>
          <a:xfrm>
            <a:off x="838199" y="1825625"/>
            <a:ext cx="10552043" cy="3143940"/>
          </a:xfrm>
          <a:solidFill>
            <a:schemeClr val="accent6">
              <a:lumMod val="60000"/>
              <a:lumOff val="40000"/>
            </a:schemeClr>
          </a:solidFill>
        </p:spPr>
        <p:txBody>
          <a:bodyPr/>
          <a:lstStyle/>
          <a:p>
            <a:r>
              <a:rPr lang="en-US" dirty="0"/>
              <a:t>A few patient-level interventions focus on improving trust in HIV-related information and decreasing HIV-related mistrust</a:t>
            </a:r>
          </a:p>
          <a:p>
            <a:pPr lvl="1">
              <a:buFont typeface="Wingdings" panose="05000000000000000000" pitchFamily="2" charset="2"/>
              <a:buChar char="q"/>
            </a:pPr>
            <a:r>
              <a:rPr lang="en-US" sz="2600" dirty="0"/>
              <a:t> </a:t>
            </a:r>
            <a:r>
              <a:rPr lang="en-US" sz="2600" b="1" dirty="0"/>
              <a:t>Community-based peer navigation</a:t>
            </a:r>
            <a:r>
              <a:rPr lang="en-US" sz="2600" dirty="0"/>
              <a:t>, for peers to serve as a bridge to       healthcare</a:t>
            </a:r>
          </a:p>
          <a:p>
            <a:pPr lvl="1">
              <a:buFont typeface="Wingdings" panose="05000000000000000000" pitchFamily="2" charset="2"/>
              <a:buChar char="q"/>
            </a:pPr>
            <a:r>
              <a:rPr lang="en-US" sz="2600" dirty="0"/>
              <a:t> </a:t>
            </a:r>
            <a:r>
              <a:rPr lang="en-US" sz="2600" b="1" dirty="0"/>
              <a:t>Community-based peer counseling interventions </a:t>
            </a:r>
            <a:r>
              <a:rPr lang="en-US" sz="2600" dirty="0"/>
              <a:t>that use motivational interviewing or cognitive behavior therapy strategies to acknowledge, validate, and discuss mistrust as a justified response to discrimination</a:t>
            </a:r>
          </a:p>
        </p:txBody>
      </p:sp>
      <p:sp>
        <p:nvSpPr>
          <p:cNvPr id="4" name="Rectangle 3">
            <a:extLst>
              <a:ext uri="{FF2B5EF4-FFF2-40B4-BE49-F238E27FC236}">
                <a16:creationId xmlns:a16="http://schemas.microsoft.com/office/drawing/2014/main" id="{81E33428-9CB3-4D34-9DAB-11B81074EC8F}"/>
              </a:ext>
            </a:extLst>
          </p:cNvPr>
          <p:cNvSpPr/>
          <p:nvPr/>
        </p:nvSpPr>
        <p:spPr>
          <a:xfrm>
            <a:off x="6695661" y="6488668"/>
            <a:ext cx="5496339" cy="369332"/>
          </a:xfrm>
          <a:prstGeom prst="rect">
            <a:avLst/>
          </a:prstGeom>
        </p:spPr>
        <p:txBody>
          <a:bodyPr wrap="square">
            <a:spAutoFit/>
          </a:bodyPr>
          <a:lstStyle/>
          <a:p>
            <a:r>
              <a:rPr lang="en-US" dirty="0"/>
              <a:t>Slide source: Laura Bogart, PhD, RAND Corporation</a:t>
            </a:r>
          </a:p>
        </p:txBody>
      </p:sp>
    </p:spTree>
    <p:extLst>
      <p:ext uri="{BB962C8B-B14F-4D97-AF65-F5344CB8AC3E}">
        <p14:creationId xmlns:p14="http://schemas.microsoft.com/office/powerpoint/2010/main" val="400428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0699-B9DB-44F6-A57F-E1DF3B64082F}"/>
              </a:ext>
            </a:extLst>
          </p:cNvPr>
          <p:cNvSpPr>
            <a:spLocks noGrp="1"/>
          </p:cNvSpPr>
          <p:nvPr>
            <p:ph type="title"/>
          </p:nvPr>
        </p:nvSpPr>
        <p:spPr/>
        <p:txBody>
          <a:bodyPr>
            <a:normAutofit/>
          </a:bodyPr>
          <a:lstStyle/>
          <a:p>
            <a:pPr algn="ctr"/>
            <a:r>
              <a:rPr lang="en-US" dirty="0"/>
              <a:t>Validating Mistrust</a:t>
            </a:r>
          </a:p>
        </p:txBody>
      </p:sp>
      <p:sp>
        <p:nvSpPr>
          <p:cNvPr id="3" name="Content Placeholder 2">
            <a:extLst>
              <a:ext uri="{FF2B5EF4-FFF2-40B4-BE49-F238E27FC236}">
                <a16:creationId xmlns:a16="http://schemas.microsoft.com/office/drawing/2014/main" id="{0B53B068-7392-49FF-9FEF-7B56817FCCE9}"/>
              </a:ext>
            </a:extLst>
          </p:cNvPr>
          <p:cNvSpPr>
            <a:spLocks noGrp="1"/>
          </p:cNvSpPr>
          <p:nvPr>
            <p:ph idx="1"/>
          </p:nvPr>
        </p:nvSpPr>
        <p:spPr>
          <a:xfrm>
            <a:off x="1237422" y="2041160"/>
            <a:ext cx="9717156" cy="3385606"/>
          </a:xfrm>
          <a:solidFill>
            <a:schemeClr val="accent6">
              <a:lumMod val="40000"/>
              <a:lumOff val="60000"/>
            </a:schemeClr>
          </a:solidFill>
        </p:spPr>
        <p:txBody>
          <a:bodyPr>
            <a:normAutofit/>
          </a:bodyPr>
          <a:lstStyle/>
          <a:p>
            <a:r>
              <a:rPr lang="en-US" sz="3200" dirty="0"/>
              <a:t>Ask open-ended questions about patient’s beliefs </a:t>
            </a:r>
          </a:p>
          <a:p>
            <a:r>
              <a:rPr lang="en-US" sz="3200" b="1" dirty="0"/>
              <a:t>Validate</a:t>
            </a:r>
            <a:r>
              <a:rPr lang="en-US" sz="3200" dirty="0"/>
              <a:t> patient’s concerns/mistrust</a:t>
            </a:r>
          </a:p>
          <a:p>
            <a:pPr lvl="1">
              <a:buFont typeface="Wingdings" panose="05000000000000000000" pitchFamily="2" charset="2"/>
              <a:buChar char="q"/>
            </a:pPr>
            <a:r>
              <a:rPr lang="en-US" sz="2600" dirty="0"/>
              <a:t>Acknowledge historical and current realities that may have led to mistrust including person’s own experiences</a:t>
            </a:r>
          </a:p>
          <a:p>
            <a:pPr lvl="1">
              <a:buFont typeface="Wingdings" panose="05000000000000000000" pitchFamily="2" charset="2"/>
              <a:buChar char="q"/>
            </a:pPr>
            <a:r>
              <a:rPr lang="en-US" sz="2600" dirty="0"/>
              <a:t>Communicates that patients’/clients’ thoughts, behaviors, or emotions are well-grounded, justifiable, relevant, and meaningful</a:t>
            </a:r>
          </a:p>
          <a:p>
            <a:pPr lvl="1">
              <a:buFont typeface="Wingdings" panose="05000000000000000000" pitchFamily="2" charset="2"/>
              <a:buChar char="q"/>
            </a:pPr>
            <a:r>
              <a:rPr lang="en-US" sz="2600" dirty="0"/>
              <a:t>Ask for permission to share information after validating</a:t>
            </a:r>
          </a:p>
          <a:p>
            <a:pPr marL="457200" lvl="1" indent="0">
              <a:buNone/>
            </a:pPr>
            <a:endParaRPr lang="en-US" sz="2600" dirty="0"/>
          </a:p>
          <a:p>
            <a:pPr marL="0" indent="0">
              <a:buNone/>
            </a:pPr>
            <a:endParaRPr lang="en-US" dirty="0"/>
          </a:p>
        </p:txBody>
      </p:sp>
      <p:sp>
        <p:nvSpPr>
          <p:cNvPr id="7" name="Rectangle 6">
            <a:extLst>
              <a:ext uri="{FF2B5EF4-FFF2-40B4-BE49-F238E27FC236}">
                <a16:creationId xmlns:a16="http://schemas.microsoft.com/office/drawing/2014/main" id="{841F62F8-8FA3-4D30-AC46-306D46C36BE8}"/>
              </a:ext>
            </a:extLst>
          </p:cNvPr>
          <p:cNvSpPr/>
          <p:nvPr/>
        </p:nvSpPr>
        <p:spPr>
          <a:xfrm>
            <a:off x="7119732" y="6488668"/>
            <a:ext cx="5496339" cy="369332"/>
          </a:xfrm>
          <a:prstGeom prst="rect">
            <a:avLst/>
          </a:prstGeom>
        </p:spPr>
        <p:txBody>
          <a:bodyPr wrap="square">
            <a:spAutoFit/>
          </a:bodyPr>
          <a:lstStyle/>
          <a:p>
            <a:r>
              <a:rPr lang="en-US" dirty="0"/>
              <a:t>Slide source: Laura Bogart, PhD, RAND Corporation</a:t>
            </a:r>
          </a:p>
        </p:txBody>
      </p:sp>
    </p:spTree>
    <p:extLst>
      <p:ext uri="{BB962C8B-B14F-4D97-AF65-F5344CB8AC3E}">
        <p14:creationId xmlns:p14="http://schemas.microsoft.com/office/powerpoint/2010/main" val="12684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9AE-185E-40D7-BDBF-D75775762493}"/>
              </a:ext>
            </a:extLst>
          </p:cNvPr>
          <p:cNvSpPr>
            <a:spLocks noGrp="1"/>
          </p:cNvSpPr>
          <p:nvPr>
            <p:ph type="title"/>
          </p:nvPr>
        </p:nvSpPr>
        <p:spPr>
          <a:xfrm>
            <a:off x="838200" y="547705"/>
            <a:ext cx="10515600" cy="929492"/>
          </a:xfrm>
        </p:spPr>
        <p:txBody>
          <a:bodyPr>
            <a:normAutofit fontScale="90000"/>
          </a:bodyPr>
          <a:lstStyle/>
          <a:p>
            <a:pPr algn="ctr"/>
            <a:br>
              <a:rPr lang="en-US" dirty="0"/>
            </a:br>
            <a:endParaRPr lang="en-US" dirty="0"/>
          </a:p>
        </p:txBody>
      </p:sp>
      <p:sp>
        <p:nvSpPr>
          <p:cNvPr id="5" name="Rectangle 4">
            <a:extLst>
              <a:ext uri="{FF2B5EF4-FFF2-40B4-BE49-F238E27FC236}">
                <a16:creationId xmlns:a16="http://schemas.microsoft.com/office/drawing/2014/main" id="{C5F7183E-4CBC-48EE-B64F-50A9BA3722CD}"/>
              </a:ext>
            </a:extLst>
          </p:cNvPr>
          <p:cNvSpPr/>
          <p:nvPr/>
        </p:nvSpPr>
        <p:spPr>
          <a:xfrm>
            <a:off x="1106551" y="1873268"/>
            <a:ext cx="9978898" cy="1384995"/>
          </a:xfrm>
          <a:prstGeom prst="rect">
            <a:avLst/>
          </a:prstGeom>
          <a:solidFill>
            <a:schemeClr val="accent2">
              <a:lumMod val="60000"/>
              <a:lumOff val="40000"/>
            </a:schemeClr>
          </a:solidFill>
        </p:spPr>
        <p:txBody>
          <a:bodyPr wrap="square">
            <a:spAutoFit/>
          </a:bodyPr>
          <a:lstStyle/>
          <a:p>
            <a:r>
              <a:rPr lang="en-US" sz="2800" dirty="0"/>
              <a:t>Many of my clients/patients experience racism while receiving health services. Are they any experiences you would like to share with me?</a:t>
            </a:r>
          </a:p>
        </p:txBody>
      </p:sp>
      <p:sp>
        <p:nvSpPr>
          <p:cNvPr id="6" name="Rectangle 5">
            <a:extLst>
              <a:ext uri="{FF2B5EF4-FFF2-40B4-BE49-F238E27FC236}">
                <a16:creationId xmlns:a16="http://schemas.microsoft.com/office/drawing/2014/main" id="{D14EE889-8DBF-422E-83FB-2B74DBB8E6E6}"/>
              </a:ext>
            </a:extLst>
          </p:cNvPr>
          <p:cNvSpPr/>
          <p:nvPr/>
        </p:nvSpPr>
        <p:spPr>
          <a:xfrm>
            <a:off x="1106551" y="4719399"/>
            <a:ext cx="9978898" cy="523220"/>
          </a:xfrm>
          <a:prstGeom prst="rect">
            <a:avLst/>
          </a:prstGeom>
          <a:solidFill>
            <a:schemeClr val="accent6">
              <a:lumMod val="40000"/>
              <a:lumOff val="60000"/>
            </a:schemeClr>
          </a:solidFill>
        </p:spPr>
        <p:txBody>
          <a:bodyPr wrap="square">
            <a:spAutoFit/>
          </a:bodyPr>
          <a:lstStyle/>
          <a:p>
            <a:r>
              <a:rPr lang="en-US" sz="2800" dirty="0"/>
              <a:t>Have you had any experiences that caused you to lose trust?</a:t>
            </a:r>
          </a:p>
        </p:txBody>
      </p:sp>
      <p:sp>
        <p:nvSpPr>
          <p:cNvPr id="7" name="Rectangle 6">
            <a:extLst>
              <a:ext uri="{FF2B5EF4-FFF2-40B4-BE49-F238E27FC236}">
                <a16:creationId xmlns:a16="http://schemas.microsoft.com/office/drawing/2014/main" id="{B1268705-21AC-402B-AB23-E69BAB81BB09}"/>
              </a:ext>
            </a:extLst>
          </p:cNvPr>
          <p:cNvSpPr/>
          <p:nvPr/>
        </p:nvSpPr>
        <p:spPr>
          <a:xfrm>
            <a:off x="1106551" y="3659055"/>
            <a:ext cx="9978898" cy="523220"/>
          </a:xfrm>
          <a:prstGeom prst="rect">
            <a:avLst/>
          </a:prstGeom>
          <a:solidFill>
            <a:schemeClr val="accent1">
              <a:lumMod val="40000"/>
              <a:lumOff val="60000"/>
            </a:schemeClr>
          </a:solidFill>
        </p:spPr>
        <p:txBody>
          <a:bodyPr wrap="square">
            <a:spAutoFit/>
          </a:bodyPr>
          <a:lstStyle/>
          <a:p>
            <a:r>
              <a:rPr lang="en-US" sz="2800" dirty="0"/>
              <a:t>What have your experiences with the health care system been like?</a:t>
            </a:r>
          </a:p>
        </p:txBody>
      </p:sp>
      <p:sp>
        <p:nvSpPr>
          <p:cNvPr id="3" name="TextBox 2">
            <a:extLst>
              <a:ext uri="{FF2B5EF4-FFF2-40B4-BE49-F238E27FC236}">
                <a16:creationId xmlns:a16="http://schemas.microsoft.com/office/drawing/2014/main" id="{8D26C6C4-C18B-42C3-B00D-BC44D03F8AE7}"/>
              </a:ext>
            </a:extLst>
          </p:cNvPr>
          <p:cNvSpPr txBox="1"/>
          <p:nvPr/>
        </p:nvSpPr>
        <p:spPr>
          <a:xfrm>
            <a:off x="7162801" y="6500229"/>
            <a:ext cx="5029199" cy="369332"/>
          </a:xfrm>
          <a:prstGeom prst="rect">
            <a:avLst/>
          </a:prstGeom>
          <a:noFill/>
        </p:spPr>
        <p:txBody>
          <a:bodyPr wrap="square" rtlCol="0">
            <a:spAutoFit/>
          </a:bodyPr>
          <a:lstStyle/>
          <a:p>
            <a:r>
              <a:rPr lang="en-US" dirty="0"/>
              <a:t>Adapted from Southern Jamaica Plain Health Center</a:t>
            </a:r>
          </a:p>
        </p:txBody>
      </p:sp>
      <p:sp>
        <p:nvSpPr>
          <p:cNvPr id="8" name="Title 1">
            <a:extLst>
              <a:ext uri="{FF2B5EF4-FFF2-40B4-BE49-F238E27FC236}">
                <a16:creationId xmlns:a16="http://schemas.microsoft.com/office/drawing/2014/main" id="{98BF3B79-286F-D341-B96B-7CCC0301A05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Validating Mistrust</a:t>
            </a:r>
            <a:endParaRPr lang="en-US" dirty="0"/>
          </a:p>
        </p:txBody>
      </p:sp>
    </p:spTree>
    <p:extLst>
      <p:ext uri="{BB962C8B-B14F-4D97-AF65-F5344CB8AC3E}">
        <p14:creationId xmlns:p14="http://schemas.microsoft.com/office/powerpoint/2010/main" val="82222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0699-B9DB-44F6-A57F-E1DF3B64082F}"/>
              </a:ext>
            </a:extLst>
          </p:cNvPr>
          <p:cNvSpPr>
            <a:spLocks noGrp="1"/>
          </p:cNvSpPr>
          <p:nvPr>
            <p:ph type="title"/>
          </p:nvPr>
        </p:nvSpPr>
        <p:spPr/>
        <p:txBody>
          <a:bodyPr>
            <a:normAutofit/>
          </a:bodyPr>
          <a:lstStyle/>
          <a:p>
            <a:pPr algn="ctr"/>
            <a:r>
              <a:rPr lang="en-US" dirty="0"/>
              <a:t>Motivational Interviewing Techniques</a:t>
            </a:r>
          </a:p>
        </p:txBody>
      </p:sp>
      <p:sp>
        <p:nvSpPr>
          <p:cNvPr id="3" name="Content Placeholder 2">
            <a:extLst>
              <a:ext uri="{FF2B5EF4-FFF2-40B4-BE49-F238E27FC236}">
                <a16:creationId xmlns:a16="http://schemas.microsoft.com/office/drawing/2014/main" id="{0B53B068-7392-49FF-9FEF-7B56817FCCE9}"/>
              </a:ext>
            </a:extLst>
          </p:cNvPr>
          <p:cNvSpPr>
            <a:spLocks noGrp="1"/>
          </p:cNvSpPr>
          <p:nvPr>
            <p:ph idx="1"/>
          </p:nvPr>
        </p:nvSpPr>
        <p:spPr>
          <a:xfrm>
            <a:off x="4611756" y="2101236"/>
            <a:ext cx="7056783" cy="3882122"/>
          </a:xfrm>
          <a:solidFill>
            <a:schemeClr val="accent4">
              <a:lumMod val="40000"/>
              <a:lumOff val="60000"/>
            </a:schemeClr>
          </a:solidFill>
        </p:spPr>
        <p:txBody>
          <a:bodyPr>
            <a:normAutofit lnSpcReduction="10000"/>
          </a:bodyPr>
          <a:lstStyle/>
          <a:p>
            <a:r>
              <a:rPr lang="en-US" sz="3000" dirty="0"/>
              <a:t>Make eye contact, have an open figure</a:t>
            </a:r>
          </a:p>
          <a:p>
            <a:r>
              <a:rPr lang="en-US" sz="3000" dirty="0"/>
              <a:t>Express empathy through reflective listening</a:t>
            </a:r>
          </a:p>
          <a:p>
            <a:r>
              <a:rPr lang="en-US" sz="3000" dirty="0"/>
              <a:t>Be non-judgmental</a:t>
            </a:r>
          </a:p>
          <a:p>
            <a:r>
              <a:rPr lang="en-US" sz="3000" dirty="0"/>
              <a:t>Avoid argument and direct confrontation</a:t>
            </a:r>
          </a:p>
          <a:p>
            <a:r>
              <a:rPr lang="en-US" sz="3000" dirty="0"/>
              <a:t>Adjust to client/patient resistance rather than opposing it directly</a:t>
            </a:r>
          </a:p>
          <a:p>
            <a:r>
              <a:rPr lang="en-US" sz="3000" dirty="0"/>
              <a:t>Support self-efficacy and optimism</a:t>
            </a:r>
          </a:p>
          <a:p>
            <a:endParaRPr lang="en-US" sz="3600"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1A2D66A2-0AA4-46F5-8487-D3583DA8F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60" y="2767643"/>
            <a:ext cx="3697414" cy="1854539"/>
          </a:xfrm>
          <a:prstGeom prst="rect">
            <a:avLst/>
          </a:prstGeom>
          <a:ln w="28575">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5DB8D486-1477-4BF8-9015-CF27B2BF0FE4}"/>
              </a:ext>
            </a:extLst>
          </p:cNvPr>
          <p:cNvSpPr/>
          <p:nvPr/>
        </p:nvSpPr>
        <p:spPr>
          <a:xfrm>
            <a:off x="6748885" y="6564949"/>
            <a:ext cx="6408910" cy="369332"/>
          </a:xfrm>
          <a:prstGeom prst="rect">
            <a:avLst/>
          </a:prstGeom>
        </p:spPr>
        <p:txBody>
          <a:bodyPr wrap="square">
            <a:spAutoFit/>
          </a:bodyPr>
          <a:lstStyle/>
          <a:p>
            <a:r>
              <a:rPr lang="en-US" dirty="0"/>
              <a:t>Adapted from Laura Bogart, PhD, RAND Corporation</a:t>
            </a:r>
          </a:p>
        </p:txBody>
      </p:sp>
    </p:spTree>
    <p:extLst>
      <p:ext uri="{BB962C8B-B14F-4D97-AF65-F5344CB8AC3E}">
        <p14:creationId xmlns:p14="http://schemas.microsoft.com/office/powerpoint/2010/main" val="427518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0699-B9DB-44F6-A57F-E1DF3B64082F}"/>
              </a:ext>
            </a:extLst>
          </p:cNvPr>
          <p:cNvSpPr>
            <a:spLocks noGrp="1"/>
          </p:cNvSpPr>
          <p:nvPr>
            <p:ph type="title"/>
          </p:nvPr>
        </p:nvSpPr>
        <p:spPr/>
        <p:txBody>
          <a:bodyPr/>
          <a:lstStyle/>
          <a:p>
            <a:pPr algn="ctr"/>
            <a:r>
              <a:rPr lang="en-US" dirty="0"/>
              <a:t>Building Institutional Trustworthiness</a:t>
            </a:r>
          </a:p>
        </p:txBody>
      </p:sp>
      <p:sp>
        <p:nvSpPr>
          <p:cNvPr id="3" name="Content Placeholder 2">
            <a:extLst>
              <a:ext uri="{FF2B5EF4-FFF2-40B4-BE49-F238E27FC236}">
                <a16:creationId xmlns:a16="http://schemas.microsoft.com/office/drawing/2014/main" id="{0B53B068-7392-49FF-9FEF-7B56817FCCE9}"/>
              </a:ext>
            </a:extLst>
          </p:cNvPr>
          <p:cNvSpPr>
            <a:spLocks noGrp="1"/>
          </p:cNvSpPr>
          <p:nvPr>
            <p:ph idx="1"/>
          </p:nvPr>
        </p:nvSpPr>
        <p:spPr>
          <a:xfrm>
            <a:off x="3617843" y="1512916"/>
            <a:ext cx="8130209" cy="4754880"/>
          </a:xfrm>
          <a:solidFill>
            <a:srgbClr val="FFCCCC"/>
          </a:solidFill>
        </p:spPr>
        <p:txBody>
          <a:bodyPr>
            <a:normAutofit/>
          </a:bodyPr>
          <a:lstStyle/>
          <a:p>
            <a:r>
              <a:rPr lang="en-US" dirty="0"/>
              <a:t>Community-centered public health practice</a:t>
            </a:r>
          </a:p>
          <a:p>
            <a:pPr lvl="1"/>
            <a:r>
              <a:rPr lang="en-US" dirty="0"/>
              <a:t>Meaningfully engaging those communities that are the most burdened</a:t>
            </a:r>
          </a:p>
          <a:p>
            <a:pPr lvl="1"/>
            <a:r>
              <a:rPr lang="en-US" dirty="0"/>
              <a:t>Funding to support community engagement with credible and trusted messengers and </a:t>
            </a:r>
            <a:r>
              <a:rPr lang="en-US" dirty="0">
                <a:ea typeface="ＭＳ 明朝" charset="-128"/>
                <a:cs typeface="Times New Roman" charset="0"/>
              </a:rPr>
              <a:t>grassroots organizations led by and serving marginalized and oppressed groups</a:t>
            </a:r>
            <a:endParaRPr lang="en-US" dirty="0"/>
          </a:p>
          <a:p>
            <a:r>
              <a:rPr lang="en-US" dirty="0"/>
              <a:t>Staff that reflects the patient population including in leadership positions</a:t>
            </a:r>
          </a:p>
          <a:p>
            <a:pPr lvl="1"/>
            <a:r>
              <a:rPr lang="en-US" dirty="0"/>
              <a:t>Increasing underrepresented group representation among health care providers</a:t>
            </a:r>
          </a:p>
          <a:p>
            <a:r>
              <a:rPr lang="en-US" dirty="0"/>
              <a:t>Using community health workers or peer navigators</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3E357274-496E-439C-8880-823C56A16293}"/>
              </a:ext>
            </a:extLst>
          </p:cNvPr>
          <p:cNvPicPr>
            <a:picLocks noChangeAspect="1"/>
          </p:cNvPicPr>
          <p:nvPr/>
        </p:nvPicPr>
        <p:blipFill>
          <a:blip r:embed="rId3"/>
          <a:stretch>
            <a:fillRect/>
          </a:stretch>
        </p:blipFill>
        <p:spPr>
          <a:xfrm>
            <a:off x="207148" y="2587573"/>
            <a:ext cx="3209616" cy="1682853"/>
          </a:xfrm>
          <a:prstGeom prst="rect">
            <a:avLst/>
          </a:prstGeom>
        </p:spPr>
      </p:pic>
      <p:sp>
        <p:nvSpPr>
          <p:cNvPr id="5" name="TextBox 4">
            <a:extLst>
              <a:ext uri="{FF2B5EF4-FFF2-40B4-BE49-F238E27FC236}">
                <a16:creationId xmlns:a16="http://schemas.microsoft.com/office/drawing/2014/main" id="{6C38E6DB-66F2-4DC6-A4A4-F4189EB00E83}"/>
              </a:ext>
            </a:extLst>
          </p:cNvPr>
          <p:cNvSpPr txBox="1"/>
          <p:nvPr/>
        </p:nvSpPr>
        <p:spPr>
          <a:xfrm>
            <a:off x="10012017" y="6492875"/>
            <a:ext cx="2683565" cy="369332"/>
          </a:xfrm>
          <a:prstGeom prst="rect">
            <a:avLst/>
          </a:prstGeom>
          <a:noFill/>
        </p:spPr>
        <p:txBody>
          <a:bodyPr wrap="square" rtlCol="0">
            <a:spAutoFit/>
          </a:bodyPr>
          <a:lstStyle/>
          <a:p>
            <a:r>
              <a:rPr lang="en-US" dirty="0"/>
              <a:t>AL Best. JHCPU. 2020</a:t>
            </a:r>
          </a:p>
        </p:txBody>
      </p:sp>
    </p:spTree>
    <p:extLst>
      <p:ext uri="{BB962C8B-B14F-4D97-AF65-F5344CB8AC3E}">
        <p14:creationId xmlns:p14="http://schemas.microsoft.com/office/powerpoint/2010/main" val="1762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BC5C2B-6EFB-4B99-A6CC-BEE492DAB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359" y="1626863"/>
            <a:ext cx="6403123" cy="360427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CC2FDC1-20EA-4975-8B75-BC5D20DB7A0F}"/>
              </a:ext>
            </a:extLst>
          </p:cNvPr>
          <p:cNvSpPr txBox="1"/>
          <p:nvPr/>
        </p:nvSpPr>
        <p:spPr>
          <a:xfrm>
            <a:off x="2962443" y="223717"/>
            <a:ext cx="5426769" cy="1446550"/>
          </a:xfrm>
          <a:prstGeom prst="rect">
            <a:avLst/>
          </a:prstGeom>
          <a:noFill/>
        </p:spPr>
        <p:txBody>
          <a:bodyPr wrap="square" rtlCol="0">
            <a:spAutoFit/>
          </a:bodyPr>
          <a:lstStyle/>
          <a:p>
            <a:pPr algn="ctr"/>
            <a:r>
              <a:rPr lang="en-US" sz="4400" dirty="0">
                <a:latin typeface="+mj-lt"/>
              </a:rPr>
              <a:t>THANK YOU! Questions?</a:t>
            </a:r>
          </a:p>
        </p:txBody>
      </p:sp>
      <p:sp>
        <p:nvSpPr>
          <p:cNvPr id="4" name="TextBox 3">
            <a:extLst>
              <a:ext uri="{FF2B5EF4-FFF2-40B4-BE49-F238E27FC236}">
                <a16:creationId xmlns:a16="http://schemas.microsoft.com/office/drawing/2014/main" id="{5D675FC0-9BBC-4A10-9F6F-673E7B24C14D}"/>
              </a:ext>
            </a:extLst>
          </p:cNvPr>
          <p:cNvSpPr txBox="1"/>
          <p:nvPr/>
        </p:nvSpPr>
        <p:spPr>
          <a:xfrm>
            <a:off x="2882347" y="5172822"/>
            <a:ext cx="5586960" cy="954107"/>
          </a:xfrm>
          <a:prstGeom prst="rect">
            <a:avLst/>
          </a:prstGeom>
          <a:noFill/>
        </p:spPr>
        <p:txBody>
          <a:bodyPr wrap="square" rtlCol="0">
            <a:spAutoFit/>
          </a:bodyPr>
          <a:lstStyle/>
          <a:p>
            <a:pPr algn="ctr"/>
            <a:r>
              <a:rPr lang="en-US" sz="2800" dirty="0">
                <a:latin typeface="+mj-lt"/>
                <a:hlinkClick r:id="rId4"/>
              </a:rPr>
              <a:t>https://healthjustice.co</a:t>
            </a:r>
            <a:endParaRPr lang="en-US" sz="2800" dirty="0">
              <a:latin typeface="+mj-lt"/>
            </a:endParaRPr>
          </a:p>
          <a:p>
            <a:pPr algn="ctr"/>
            <a:r>
              <a:rPr lang="en-US" sz="2800" dirty="0">
                <a:latin typeface="+mj-lt"/>
              </a:rPr>
              <a:t>oniblackstock@healthjustice.co</a:t>
            </a:r>
          </a:p>
        </p:txBody>
      </p:sp>
    </p:spTree>
    <p:extLst>
      <p:ext uri="{BB962C8B-B14F-4D97-AF65-F5344CB8AC3E}">
        <p14:creationId xmlns:p14="http://schemas.microsoft.com/office/powerpoint/2010/main" val="32373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8512-0C1D-4721-A880-CD0B00A4EFD1}"/>
              </a:ext>
            </a:extLst>
          </p:cNvPr>
          <p:cNvSpPr>
            <a:spLocks noGrp="1"/>
          </p:cNvSpPr>
          <p:nvPr>
            <p:ph type="title"/>
          </p:nvPr>
        </p:nvSpPr>
        <p:spPr/>
        <p:txBody>
          <a:bodyPr/>
          <a:lstStyle/>
          <a:p>
            <a:pPr algn="ctr"/>
            <a:r>
              <a:rPr lang="en-US" dirty="0"/>
              <a:t>What is Medical Mistrust?</a:t>
            </a:r>
          </a:p>
        </p:txBody>
      </p:sp>
      <p:sp>
        <p:nvSpPr>
          <p:cNvPr id="3" name="Content Placeholder 2">
            <a:extLst>
              <a:ext uri="{FF2B5EF4-FFF2-40B4-BE49-F238E27FC236}">
                <a16:creationId xmlns:a16="http://schemas.microsoft.com/office/drawing/2014/main" id="{D02B16B3-E88B-4034-BD67-3C25C69AB0E0}"/>
              </a:ext>
            </a:extLst>
          </p:cNvPr>
          <p:cNvSpPr>
            <a:spLocks noGrp="1"/>
          </p:cNvSpPr>
          <p:nvPr>
            <p:ph idx="1"/>
          </p:nvPr>
        </p:nvSpPr>
        <p:spPr>
          <a:xfrm>
            <a:off x="4551218" y="1998439"/>
            <a:ext cx="7192975" cy="3596929"/>
          </a:xfrm>
          <a:solidFill>
            <a:schemeClr val="accent2">
              <a:lumMod val="40000"/>
              <a:lumOff val="60000"/>
            </a:schemeClr>
          </a:solidFill>
        </p:spPr>
        <p:txBody>
          <a:bodyPr>
            <a:normAutofit/>
          </a:bodyPr>
          <a:lstStyle/>
          <a:p>
            <a:pPr marL="0" indent="0" algn="ctr">
              <a:buNone/>
            </a:pPr>
            <a:r>
              <a:rPr lang="en-US" sz="3600" dirty="0"/>
              <a:t>Medical mistrust is not just a </a:t>
            </a:r>
            <a:r>
              <a:rPr lang="en-US" sz="3600" u="sng" dirty="0"/>
              <a:t>lack of trust</a:t>
            </a:r>
            <a:r>
              <a:rPr lang="en-US" sz="3600" dirty="0"/>
              <a:t> in health care providers &amp; organizations to genuinely care for patients’ interests, but also the belief that the health care system is </a:t>
            </a:r>
            <a:r>
              <a:rPr lang="en-US" sz="3600" u="sng" dirty="0"/>
              <a:t>acting/will act with ill intent </a:t>
            </a:r>
            <a:r>
              <a:rPr lang="en-US" sz="3600" dirty="0"/>
              <a:t>towards a certain individual or group.</a:t>
            </a:r>
          </a:p>
        </p:txBody>
      </p:sp>
      <p:pic>
        <p:nvPicPr>
          <p:cNvPr id="6" name="Picture 5">
            <a:extLst>
              <a:ext uri="{FF2B5EF4-FFF2-40B4-BE49-F238E27FC236}">
                <a16:creationId xmlns:a16="http://schemas.microsoft.com/office/drawing/2014/main" id="{5F9588C0-557C-493E-AE27-EA9CB83EF60A}"/>
              </a:ext>
            </a:extLst>
          </p:cNvPr>
          <p:cNvPicPr>
            <a:picLocks noChangeAspect="1"/>
          </p:cNvPicPr>
          <p:nvPr/>
        </p:nvPicPr>
        <p:blipFill>
          <a:blip r:embed="rId3"/>
          <a:stretch>
            <a:fillRect/>
          </a:stretch>
        </p:blipFill>
        <p:spPr>
          <a:xfrm>
            <a:off x="447807" y="1905222"/>
            <a:ext cx="2328619" cy="1581983"/>
          </a:xfrm>
          <a:prstGeom prst="rect">
            <a:avLst/>
          </a:prstGeom>
          <a:ln w="3175">
            <a:solidFill>
              <a:schemeClr val="tx1"/>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49C87524-1FF3-4D86-B723-7ACDE382F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6140" y="3005913"/>
            <a:ext cx="2408716" cy="1581983"/>
          </a:xfrm>
          <a:prstGeom prst="rect">
            <a:avLst/>
          </a:prstGeom>
          <a:ln w="3175">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2169472-3C80-4458-91BC-D779F411DF17}"/>
              </a:ext>
            </a:extLst>
          </p:cNvPr>
          <p:cNvPicPr>
            <a:picLocks noChangeAspect="1"/>
          </p:cNvPicPr>
          <p:nvPr/>
        </p:nvPicPr>
        <p:blipFill>
          <a:blip r:embed="rId5"/>
          <a:stretch>
            <a:fillRect/>
          </a:stretch>
        </p:blipFill>
        <p:spPr>
          <a:xfrm>
            <a:off x="447807" y="3950465"/>
            <a:ext cx="2328620" cy="1681409"/>
          </a:xfrm>
          <a:prstGeom prst="rect">
            <a:avLst/>
          </a:prstGeom>
          <a:ln w="3175">
            <a:solidFill>
              <a:schemeClr val="tx1"/>
            </a:solidFill>
          </a:ln>
        </p:spPr>
      </p:pic>
    </p:spTree>
    <p:extLst>
      <p:ext uri="{BB962C8B-B14F-4D97-AF65-F5344CB8AC3E}">
        <p14:creationId xmlns:p14="http://schemas.microsoft.com/office/powerpoint/2010/main" val="300003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8512-0C1D-4721-A880-CD0B00A4EFD1}"/>
              </a:ext>
            </a:extLst>
          </p:cNvPr>
          <p:cNvSpPr>
            <a:spLocks noGrp="1"/>
          </p:cNvSpPr>
          <p:nvPr>
            <p:ph type="title"/>
          </p:nvPr>
        </p:nvSpPr>
        <p:spPr/>
        <p:txBody>
          <a:bodyPr/>
          <a:lstStyle/>
          <a:p>
            <a:pPr algn="ctr"/>
            <a:r>
              <a:rPr lang="en-US" dirty="0"/>
              <a:t>What causes Medical Mistrust? </a:t>
            </a:r>
          </a:p>
        </p:txBody>
      </p:sp>
      <p:sp>
        <p:nvSpPr>
          <p:cNvPr id="3" name="Content Placeholder 2">
            <a:extLst>
              <a:ext uri="{FF2B5EF4-FFF2-40B4-BE49-F238E27FC236}">
                <a16:creationId xmlns:a16="http://schemas.microsoft.com/office/drawing/2014/main" id="{D02B16B3-E88B-4034-BD67-3C25C69AB0E0}"/>
              </a:ext>
            </a:extLst>
          </p:cNvPr>
          <p:cNvSpPr>
            <a:spLocks noGrp="1"/>
          </p:cNvSpPr>
          <p:nvPr>
            <p:ph idx="1"/>
          </p:nvPr>
        </p:nvSpPr>
        <p:spPr>
          <a:xfrm>
            <a:off x="3596437" y="2126975"/>
            <a:ext cx="7963486" cy="3558208"/>
          </a:xfrm>
          <a:solidFill>
            <a:srgbClr val="9999FF"/>
          </a:solidFill>
        </p:spPr>
        <p:txBody>
          <a:bodyPr>
            <a:normAutofit/>
          </a:bodyPr>
          <a:lstStyle/>
          <a:p>
            <a:r>
              <a:rPr lang="en-US" dirty="0"/>
              <a:t>“A phenomenon created by and existing within a system that creates, sustains and reinforces </a:t>
            </a:r>
            <a:r>
              <a:rPr lang="en-US" b="1" dirty="0"/>
              <a:t>racism, classism, homophobia </a:t>
            </a:r>
            <a:r>
              <a:rPr lang="en-US" dirty="0"/>
              <a:t>and </a:t>
            </a:r>
            <a:r>
              <a:rPr lang="en-US" b="1" dirty="0"/>
              <a:t>transphobia</a:t>
            </a:r>
            <a:r>
              <a:rPr lang="en-US" dirty="0"/>
              <a:t>, and </a:t>
            </a:r>
            <a:r>
              <a:rPr lang="en-US" b="1" dirty="0"/>
              <a:t>stigma” </a:t>
            </a:r>
            <a:r>
              <a:rPr lang="en-US" dirty="0"/>
              <a:t>(also known as </a:t>
            </a:r>
            <a:r>
              <a:rPr lang="en-US" b="1" dirty="0"/>
              <a:t>inequality-driven mistrust</a:t>
            </a:r>
            <a:r>
              <a:rPr lang="en-US" dirty="0"/>
              <a:t>)</a:t>
            </a:r>
            <a:r>
              <a:rPr lang="en-US" baseline="30000" dirty="0"/>
              <a:t>1</a:t>
            </a:r>
            <a:endParaRPr lang="en-US" dirty="0"/>
          </a:p>
          <a:p>
            <a:pPr marL="0" indent="0">
              <a:buNone/>
            </a:pPr>
            <a:endParaRPr lang="en-US" sz="1000" dirty="0"/>
          </a:p>
          <a:p>
            <a:r>
              <a:rPr lang="en-US" dirty="0"/>
              <a:t>Considered “an active response to direct or vicarious (e.g., intergenerational or social network narratives) marginalization”</a:t>
            </a:r>
            <a:r>
              <a:rPr lang="en-US" baseline="30000" dirty="0"/>
              <a:t>2</a:t>
            </a:r>
          </a:p>
          <a:p>
            <a:pPr marL="0" indent="0">
              <a:buNone/>
            </a:pPr>
            <a:endParaRPr lang="en-US" dirty="0"/>
          </a:p>
        </p:txBody>
      </p:sp>
      <p:sp>
        <p:nvSpPr>
          <p:cNvPr id="4" name="TextBox 3"/>
          <p:cNvSpPr txBox="1"/>
          <p:nvPr/>
        </p:nvSpPr>
        <p:spPr>
          <a:xfrm>
            <a:off x="5883965" y="6492875"/>
            <a:ext cx="6824870" cy="369332"/>
          </a:xfrm>
          <a:prstGeom prst="rect">
            <a:avLst/>
          </a:prstGeom>
          <a:noFill/>
        </p:spPr>
        <p:txBody>
          <a:bodyPr wrap="square" rtlCol="0">
            <a:spAutoFit/>
          </a:bodyPr>
          <a:lstStyle/>
          <a:p>
            <a:r>
              <a:rPr lang="en-US" baseline="30000" dirty="0"/>
              <a:t>1</a:t>
            </a:r>
            <a:r>
              <a:rPr lang="en-US" dirty="0"/>
              <a:t>Jaiswal et al. </a:t>
            </a:r>
            <a:r>
              <a:rPr lang="en-US" dirty="0" err="1"/>
              <a:t>Behav</a:t>
            </a:r>
            <a:r>
              <a:rPr lang="en-US" dirty="0"/>
              <a:t> Med. 2019 ;</a:t>
            </a:r>
            <a:r>
              <a:rPr lang="en-US" baseline="30000" dirty="0"/>
              <a:t>2</a:t>
            </a:r>
            <a:r>
              <a:rPr lang="en-US" dirty="0"/>
              <a:t> </a:t>
            </a:r>
            <a:r>
              <a:rPr lang="en-US" dirty="0" err="1"/>
              <a:t>Benkert</a:t>
            </a:r>
            <a:r>
              <a:rPr lang="en-US" dirty="0"/>
              <a:t> et al. </a:t>
            </a:r>
            <a:r>
              <a:rPr lang="en-US" dirty="0" err="1"/>
              <a:t>Behav</a:t>
            </a:r>
            <a:r>
              <a:rPr lang="en-US" dirty="0"/>
              <a:t> Med. 2019.</a:t>
            </a:r>
          </a:p>
        </p:txBody>
      </p:sp>
      <p:pic>
        <p:nvPicPr>
          <p:cNvPr id="6" name="Picture 5">
            <a:extLst>
              <a:ext uri="{FF2B5EF4-FFF2-40B4-BE49-F238E27FC236}">
                <a16:creationId xmlns:a16="http://schemas.microsoft.com/office/drawing/2014/main" id="{673874BA-EDA6-4684-8BAC-CD8E61AA1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91" y="2836262"/>
            <a:ext cx="3099507" cy="2363374"/>
          </a:xfrm>
          <a:prstGeom prst="rect">
            <a:avLst/>
          </a:prstGeom>
        </p:spPr>
      </p:pic>
    </p:spTree>
    <p:extLst>
      <p:ext uri="{BB962C8B-B14F-4D97-AF65-F5344CB8AC3E}">
        <p14:creationId xmlns:p14="http://schemas.microsoft.com/office/powerpoint/2010/main" val="18643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9AB1-17B2-412B-8F39-B8ADEDDB9770}"/>
              </a:ext>
            </a:extLst>
          </p:cNvPr>
          <p:cNvSpPr>
            <a:spLocks noGrp="1"/>
          </p:cNvSpPr>
          <p:nvPr>
            <p:ph type="title"/>
          </p:nvPr>
        </p:nvSpPr>
        <p:spPr/>
        <p:txBody>
          <a:bodyPr/>
          <a:lstStyle/>
          <a:p>
            <a:pPr algn="ctr"/>
            <a:r>
              <a:rPr lang="en-US" dirty="0"/>
              <a:t>The Relationship between Discrimination, Medical Mistrust &amp; Health Behaviors</a:t>
            </a:r>
          </a:p>
        </p:txBody>
      </p:sp>
      <p:sp>
        <p:nvSpPr>
          <p:cNvPr id="4" name="TextBox 3">
            <a:extLst>
              <a:ext uri="{FF2B5EF4-FFF2-40B4-BE49-F238E27FC236}">
                <a16:creationId xmlns:a16="http://schemas.microsoft.com/office/drawing/2014/main" id="{CFC91D3B-82DA-4A3E-82DB-0C1DB8CAEA68}"/>
              </a:ext>
            </a:extLst>
          </p:cNvPr>
          <p:cNvSpPr txBox="1"/>
          <p:nvPr/>
        </p:nvSpPr>
        <p:spPr>
          <a:xfrm>
            <a:off x="609600" y="3319670"/>
            <a:ext cx="3223591" cy="646331"/>
          </a:xfrm>
          <a:prstGeom prst="rect">
            <a:avLst/>
          </a:prstGeom>
          <a:solidFill>
            <a:schemeClr val="accent3">
              <a:lumMod val="60000"/>
              <a:lumOff val="40000"/>
            </a:schemeClr>
          </a:solidFill>
        </p:spPr>
        <p:txBody>
          <a:bodyPr wrap="square" rtlCol="0">
            <a:spAutoFit/>
          </a:bodyPr>
          <a:lstStyle/>
          <a:p>
            <a:r>
              <a:rPr lang="en-US" sz="3600" dirty="0">
                <a:latin typeface="+mj-lt"/>
              </a:rPr>
              <a:t>Discrimination</a:t>
            </a:r>
          </a:p>
        </p:txBody>
      </p:sp>
      <p:sp>
        <p:nvSpPr>
          <p:cNvPr id="6" name="Arrow: Right 5">
            <a:extLst>
              <a:ext uri="{FF2B5EF4-FFF2-40B4-BE49-F238E27FC236}">
                <a16:creationId xmlns:a16="http://schemas.microsoft.com/office/drawing/2014/main" id="{ED56456C-282B-425A-A198-44688C90477B}"/>
              </a:ext>
            </a:extLst>
          </p:cNvPr>
          <p:cNvSpPr/>
          <p:nvPr/>
        </p:nvSpPr>
        <p:spPr>
          <a:xfrm>
            <a:off x="4051850" y="3439083"/>
            <a:ext cx="993913" cy="407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TextBox 6">
            <a:extLst>
              <a:ext uri="{FF2B5EF4-FFF2-40B4-BE49-F238E27FC236}">
                <a16:creationId xmlns:a16="http://schemas.microsoft.com/office/drawing/2014/main" id="{13860DC5-4B8C-4217-BFD3-79CA55E43AD0}"/>
              </a:ext>
            </a:extLst>
          </p:cNvPr>
          <p:cNvSpPr txBox="1"/>
          <p:nvPr/>
        </p:nvSpPr>
        <p:spPr>
          <a:xfrm>
            <a:off x="5264422" y="3042670"/>
            <a:ext cx="1914945" cy="1200329"/>
          </a:xfrm>
          <a:prstGeom prst="rect">
            <a:avLst/>
          </a:prstGeom>
          <a:solidFill>
            <a:schemeClr val="accent3">
              <a:lumMod val="60000"/>
              <a:lumOff val="40000"/>
            </a:schemeClr>
          </a:solidFill>
        </p:spPr>
        <p:txBody>
          <a:bodyPr wrap="square" rtlCol="0">
            <a:spAutoFit/>
          </a:bodyPr>
          <a:lstStyle/>
          <a:p>
            <a:pPr algn="ctr"/>
            <a:r>
              <a:rPr lang="en-US" sz="3600" dirty="0">
                <a:latin typeface="+mj-lt"/>
              </a:rPr>
              <a:t>Medical</a:t>
            </a:r>
          </a:p>
          <a:p>
            <a:pPr algn="ctr"/>
            <a:r>
              <a:rPr lang="en-US" sz="3600" dirty="0">
                <a:latin typeface="+mj-lt"/>
              </a:rPr>
              <a:t>Mistrust</a:t>
            </a:r>
          </a:p>
        </p:txBody>
      </p:sp>
      <p:sp>
        <p:nvSpPr>
          <p:cNvPr id="8" name="Arrow: Right 7">
            <a:extLst>
              <a:ext uri="{FF2B5EF4-FFF2-40B4-BE49-F238E27FC236}">
                <a16:creationId xmlns:a16="http://schemas.microsoft.com/office/drawing/2014/main" id="{2EAAC51C-1DA9-4EBD-B8B4-828B1F55DA61}"/>
              </a:ext>
            </a:extLst>
          </p:cNvPr>
          <p:cNvSpPr/>
          <p:nvPr/>
        </p:nvSpPr>
        <p:spPr>
          <a:xfrm>
            <a:off x="7398026" y="3389387"/>
            <a:ext cx="993913" cy="407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TextBox 8">
            <a:extLst>
              <a:ext uri="{FF2B5EF4-FFF2-40B4-BE49-F238E27FC236}">
                <a16:creationId xmlns:a16="http://schemas.microsoft.com/office/drawing/2014/main" id="{676ABCAB-5D1F-4319-8110-68258186F1EA}"/>
              </a:ext>
            </a:extLst>
          </p:cNvPr>
          <p:cNvSpPr txBox="1"/>
          <p:nvPr/>
        </p:nvSpPr>
        <p:spPr>
          <a:xfrm>
            <a:off x="8610598" y="2480259"/>
            <a:ext cx="2683565" cy="2923877"/>
          </a:xfrm>
          <a:prstGeom prst="rect">
            <a:avLst/>
          </a:prstGeom>
          <a:solidFill>
            <a:schemeClr val="accent3">
              <a:lumMod val="60000"/>
              <a:lumOff val="40000"/>
            </a:schemeClr>
          </a:solidFill>
        </p:spPr>
        <p:txBody>
          <a:bodyPr wrap="square" rtlCol="0">
            <a:spAutoFit/>
          </a:bodyPr>
          <a:lstStyle/>
          <a:p>
            <a:pPr algn="ctr"/>
            <a:r>
              <a:rPr lang="en-US" sz="3600" dirty="0">
                <a:latin typeface="+mj-lt"/>
              </a:rPr>
              <a:t>Health Behaviors</a:t>
            </a:r>
          </a:p>
          <a:p>
            <a:pPr algn="ctr"/>
            <a:r>
              <a:rPr lang="en-US" sz="2800" dirty="0">
                <a:latin typeface="+mj-lt"/>
              </a:rPr>
              <a:t>(e.g., medication nonadherence; delays in screening, etc.)</a:t>
            </a:r>
          </a:p>
        </p:txBody>
      </p:sp>
      <p:sp>
        <p:nvSpPr>
          <p:cNvPr id="5" name="TextBox 4">
            <a:extLst>
              <a:ext uri="{FF2B5EF4-FFF2-40B4-BE49-F238E27FC236}">
                <a16:creationId xmlns:a16="http://schemas.microsoft.com/office/drawing/2014/main" id="{DFC5D090-8CBA-4E24-BD84-CA1BD4BA1C12}"/>
              </a:ext>
            </a:extLst>
          </p:cNvPr>
          <p:cNvSpPr txBox="1"/>
          <p:nvPr/>
        </p:nvSpPr>
        <p:spPr>
          <a:xfrm>
            <a:off x="553278" y="4249974"/>
            <a:ext cx="3279913" cy="1815882"/>
          </a:xfrm>
          <a:prstGeom prst="rect">
            <a:avLst/>
          </a:prstGeom>
          <a:solidFill>
            <a:schemeClr val="accent4">
              <a:lumMod val="60000"/>
              <a:lumOff val="40000"/>
            </a:schemeClr>
          </a:solidFill>
        </p:spPr>
        <p:txBody>
          <a:bodyPr wrap="square" rtlCol="0">
            <a:spAutoFit/>
          </a:bodyPr>
          <a:lstStyle/>
          <a:p>
            <a:pPr algn="ctr"/>
            <a:r>
              <a:rPr lang="en-US" sz="2800" dirty="0">
                <a:latin typeface="+mj-lt"/>
              </a:rPr>
              <a:t>Systemic Racism as well as the other -isms &amp; </a:t>
            </a:r>
          </a:p>
          <a:p>
            <a:pPr algn="ctr"/>
            <a:r>
              <a:rPr lang="en-US" sz="2800" dirty="0">
                <a:latin typeface="+mj-lt"/>
              </a:rPr>
              <a:t>-phobias</a:t>
            </a:r>
          </a:p>
        </p:txBody>
      </p:sp>
    </p:spTree>
    <p:extLst>
      <p:ext uri="{BB962C8B-B14F-4D97-AF65-F5344CB8AC3E}">
        <p14:creationId xmlns:p14="http://schemas.microsoft.com/office/powerpoint/2010/main" val="342298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C4B1-A7FD-47C5-9D55-0691962761C5}"/>
              </a:ext>
            </a:extLst>
          </p:cNvPr>
          <p:cNvSpPr>
            <a:spLocks noGrp="1"/>
          </p:cNvSpPr>
          <p:nvPr>
            <p:ph type="title"/>
          </p:nvPr>
        </p:nvSpPr>
        <p:spPr/>
        <p:txBody>
          <a:bodyPr/>
          <a:lstStyle/>
          <a:p>
            <a:pPr algn="ctr"/>
            <a:r>
              <a:rPr lang="en-US" dirty="0"/>
              <a:t>Medical Mistrust &amp; HIV</a:t>
            </a:r>
          </a:p>
        </p:txBody>
      </p:sp>
      <p:sp>
        <p:nvSpPr>
          <p:cNvPr id="3" name="Rectangle 2"/>
          <p:cNvSpPr/>
          <p:nvPr/>
        </p:nvSpPr>
        <p:spPr>
          <a:xfrm>
            <a:off x="6203181" y="6488668"/>
            <a:ext cx="5898383" cy="369332"/>
          </a:xfrm>
          <a:prstGeom prst="rect">
            <a:avLst/>
          </a:prstGeom>
        </p:spPr>
        <p:txBody>
          <a:bodyPr wrap="square">
            <a:spAutoFit/>
          </a:bodyPr>
          <a:lstStyle/>
          <a:p>
            <a:pPr lvl="0">
              <a:defRPr/>
            </a:pPr>
            <a:r>
              <a:rPr lang="en-US" dirty="0" err="1"/>
              <a:t>Jaiswal</a:t>
            </a:r>
            <a:r>
              <a:rPr lang="en-US" dirty="0"/>
              <a:t>. Journal of Racial and Ethnic Health Disparities. 2018. </a:t>
            </a:r>
          </a:p>
        </p:txBody>
      </p:sp>
      <p:pic>
        <p:nvPicPr>
          <p:cNvPr id="8" name="Picture 7">
            <a:extLst>
              <a:ext uri="{FF2B5EF4-FFF2-40B4-BE49-F238E27FC236}">
                <a16:creationId xmlns:a16="http://schemas.microsoft.com/office/drawing/2014/main" id="{1BC891BE-DFDD-4AFA-B486-4C6F2F2CC571}"/>
              </a:ext>
            </a:extLst>
          </p:cNvPr>
          <p:cNvPicPr>
            <a:picLocks noChangeAspect="1"/>
          </p:cNvPicPr>
          <p:nvPr/>
        </p:nvPicPr>
        <p:blipFill>
          <a:blip r:embed="rId3"/>
          <a:stretch>
            <a:fillRect/>
          </a:stretch>
        </p:blipFill>
        <p:spPr>
          <a:xfrm>
            <a:off x="495543" y="2173959"/>
            <a:ext cx="2692634" cy="2510082"/>
          </a:xfrm>
          <a:prstGeom prst="rect">
            <a:avLst/>
          </a:prstGeom>
        </p:spPr>
      </p:pic>
      <p:sp>
        <p:nvSpPr>
          <p:cNvPr id="9" name="Content Placeholder 2">
            <a:extLst>
              <a:ext uri="{FF2B5EF4-FFF2-40B4-BE49-F238E27FC236}">
                <a16:creationId xmlns:a16="http://schemas.microsoft.com/office/drawing/2014/main" id="{A505A370-2826-49B1-B45E-CED8FAF0C58F}"/>
              </a:ext>
            </a:extLst>
          </p:cNvPr>
          <p:cNvSpPr>
            <a:spLocks noGrp="1"/>
          </p:cNvSpPr>
          <p:nvPr>
            <p:ph idx="1"/>
          </p:nvPr>
        </p:nvSpPr>
        <p:spPr>
          <a:xfrm>
            <a:off x="3407650" y="1417638"/>
            <a:ext cx="8416544" cy="4675298"/>
          </a:xfrm>
        </p:spPr>
        <p:txBody>
          <a:bodyPr>
            <a:normAutofit lnSpcReduction="10000"/>
          </a:bodyPr>
          <a:lstStyle/>
          <a:p>
            <a:r>
              <a:rPr lang="en-US" sz="3200" dirty="0"/>
              <a:t>“Conspiracy-related” beliefs</a:t>
            </a:r>
          </a:p>
          <a:p>
            <a:pPr lvl="1"/>
            <a:r>
              <a:rPr lang="en-US" sz="2800" dirty="0"/>
              <a:t>The idea that the government created HIV as a form of genocide against Black people and other marginalized groups</a:t>
            </a:r>
          </a:p>
          <a:p>
            <a:pPr marL="457200" lvl="1" indent="0">
              <a:buNone/>
            </a:pPr>
            <a:endParaRPr lang="en-US" sz="2800" dirty="0"/>
          </a:p>
          <a:p>
            <a:r>
              <a:rPr lang="en-US" sz="3200" dirty="0"/>
              <a:t>Treatment-related beliefs</a:t>
            </a:r>
          </a:p>
          <a:p>
            <a:pPr lvl="1"/>
            <a:r>
              <a:rPr lang="en-US" sz="2800" dirty="0"/>
              <a:t>The idea that HIV treatment (antiretrovirals) is used to experiment on or kill those who take it or that a cure is available, but is being withheld by the government and/or pharmaceutical company for profit</a:t>
            </a:r>
          </a:p>
          <a:p>
            <a:pPr lvl="1"/>
            <a:endParaRPr lang="en-US" sz="2800" dirty="0"/>
          </a:p>
        </p:txBody>
      </p:sp>
    </p:spTree>
    <p:extLst>
      <p:ext uri="{BB962C8B-B14F-4D97-AF65-F5344CB8AC3E}">
        <p14:creationId xmlns:p14="http://schemas.microsoft.com/office/powerpoint/2010/main" val="203226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8512-0C1D-4721-A880-CD0B00A4EFD1}"/>
              </a:ext>
            </a:extLst>
          </p:cNvPr>
          <p:cNvSpPr>
            <a:spLocks noGrp="1"/>
          </p:cNvSpPr>
          <p:nvPr>
            <p:ph type="title"/>
          </p:nvPr>
        </p:nvSpPr>
        <p:spPr/>
        <p:txBody>
          <a:bodyPr/>
          <a:lstStyle/>
          <a:p>
            <a:pPr algn="ctr"/>
            <a:r>
              <a:rPr lang="en-US" dirty="0"/>
              <a:t>Medical Mistrust as a Coping Mechanism</a:t>
            </a:r>
          </a:p>
        </p:txBody>
      </p:sp>
      <p:sp>
        <p:nvSpPr>
          <p:cNvPr id="3" name="Content Placeholder 2">
            <a:extLst>
              <a:ext uri="{FF2B5EF4-FFF2-40B4-BE49-F238E27FC236}">
                <a16:creationId xmlns:a16="http://schemas.microsoft.com/office/drawing/2014/main" id="{D02B16B3-E88B-4034-BD67-3C25C69AB0E0}"/>
              </a:ext>
            </a:extLst>
          </p:cNvPr>
          <p:cNvSpPr>
            <a:spLocks noGrp="1"/>
          </p:cNvSpPr>
          <p:nvPr>
            <p:ph idx="1"/>
          </p:nvPr>
        </p:nvSpPr>
        <p:spPr>
          <a:xfrm>
            <a:off x="3784209" y="2106979"/>
            <a:ext cx="7963486" cy="5334831"/>
          </a:xfrm>
        </p:spPr>
        <p:txBody>
          <a:bodyPr>
            <a:normAutofit/>
          </a:bodyPr>
          <a:lstStyle/>
          <a:p>
            <a:r>
              <a:rPr lang="en-US" sz="3200" dirty="0"/>
              <a:t>An appropriate survival mechanism that allows people to protect themselves or prepare counter measures</a:t>
            </a:r>
          </a:p>
          <a:p>
            <a:r>
              <a:rPr lang="en-US" sz="3200" dirty="0"/>
              <a:t>A form of resilience and a way for people from marginalized groups to empower themselves</a:t>
            </a:r>
          </a:p>
        </p:txBody>
      </p:sp>
      <p:pic>
        <p:nvPicPr>
          <p:cNvPr id="9" name="Picture 8">
            <a:extLst>
              <a:ext uri="{FF2B5EF4-FFF2-40B4-BE49-F238E27FC236}">
                <a16:creationId xmlns:a16="http://schemas.microsoft.com/office/drawing/2014/main" id="{F5F0B991-E053-4175-90D0-9F8D446A3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05" y="2033949"/>
            <a:ext cx="2875671" cy="2875671"/>
          </a:xfrm>
          <a:prstGeom prst="rect">
            <a:avLst/>
          </a:prstGeom>
        </p:spPr>
      </p:pic>
      <p:sp>
        <p:nvSpPr>
          <p:cNvPr id="4" name="TextBox 3">
            <a:extLst>
              <a:ext uri="{FF2B5EF4-FFF2-40B4-BE49-F238E27FC236}">
                <a16:creationId xmlns:a16="http://schemas.microsoft.com/office/drawing/2014/main" id="{4D453962-DAE3-4D04-AB80-7A5AE0378990}"/>
              </a:ext>
            </a:extLst>
          </p:cNvPr>
          <p:cNvSpPr txBox="1"/>
          <p:nvPr/>
        </p:nvSpPr>
        <p:spPr>
          <a:xfrm>
            <a:off x="8984975" y="6488668"/>
            <a:ext cx="3578087" cy="369332"/>
          </a:xfrm>
          <a:prstGeom prst="rect">
            <a:avLst/>
          </a:prstGeom>
          <a:noFill/>
        </p:spPr>
        <p:txBody>
          <a:bodyPr wrap="square" rtlCol="0">
            <a:spAutoFit/>
          </a:bodyPr>
          <a:lstStyle/>
          <a:p>
            <a:r>
              <a:rPr lang="en-US" dirty="0"/>
              <a:t>Laura Bogart. RAND Corporation</a:t>
            </a:r>
          </a:p>
        </p:txBody>
      </p:sp>
    </p:spTree>
    <p:extLst>
      <p:ext uri="{BB962C8B-B14F-4D97-AF65-F5344CB8AC3E}">
        <p14:creationId xmlns:p14="http://schemas.microsoft.com/office/powerpoint/2010/main" val="76636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2B1C-ADA1-4625-8DBB-D3FC78948949}"/>
              </a:ext>
            </a:extLst>
          </p:cNvPr>
          <p:cNvSpPr>
            <a:spLocks noGrp="1"/>
          </p:cNvSpPr>
          <p:nvPr>
            <p:ph type="title"/>
          </p:nvPr>
        </p:nvSpPr>
        <p:spPr/>
        <p:txBody>
          <a:bodyPr/>
          <a:lstStyle/>
          <a:p>
            <a:pPr algn="ctr"/>
            <a:r>
              <a:rPr lang="en-US" dirty="0"/>
              <a:t>Nota Bene: Conspiracy Beliefs vs. Counternarratives</a:t>
            </a:r>
          </a:p>
        </p:txBody>
      </p:sp>
      <p:sp>
        <p:nvSpPr>
          <p:cNvPr id="3" name="Content Placeholder 2">
            <a:extLst>
              <a:ext uri="{FF2B5EF4-FFF2-40B4-BE49-F238E27FC236}">
                <a16:creationId xmlns:a16="http://schemas.microsoft.com/office/drawing/2014/main" id="{62725896-DAA8-44CE-8366-B7372D47619E}"/>
              </a:ext>
            </a:extLst>
          </p:cNvPr>
          <p:cNvSpPr>
            <a:spLocks noGrp="1"/>
          </p:cNvSpPr>
          <p:nvPr>
            <p:ph idx="1"/>
          </p:nvPr>
        </p:nvSpPr>
        <p:spPr>
          <a:xfrm>
            <a:off x="4828634" y="2107096"/>
            <a:ext cx="6825411" cy="3741419"/>
          </a:xfrm>
          <a:solidFill>
            <a:schemeClr val="accent6">
              <a:lumMod val="40000"/>
              <a:lumOff val="60000"/>
            </a:schemeClr>
          </a:solidFill>
          <a:ln>
            <a:noFill/>
          </a:ln>
        </p:spPr>
        <p:txBody>
          <a:bodyPr>
            <a:normAutofit lnSpcReduction="10000"/>
          </a:bodyPr>
          <a:lstStyle/>
          <a:p>
            <a:r>
              <a:rPr lang="en-US" sz="3200" dirty="0"/>
              <a:t>“Conspiracy beliefs” can be true and not necessarily false, harmful or unjustified</a:t>
            </a:r>
          </a:p>
          <a:p>
            <a:pPr marL="0" indent="0">
              <a:buNone/>
            </a:pPr>
            <a:endParaRPr lang="en-US" sz="900" dirty="0"/>
          </a:p>
          <a:p>
            <a:r>
              <a:rPr lang="en-US" sz="3200" b="1" dirty="0"/>
              <a:t>Counternarratives</a:t>
            </a:r>
            <a:r>
              <a:rPr lang="en-US" sz="3200" dirty="0"/>
              <a:t> -  narratives that arise from the vantage point of those who have been historically marginalized; beliefs that differ from the beliefs of dominant culture </a:t>
            </a:r>
          </a:p>
        </p:txBody>
      </p:sp>
      <p:pic>
        <p:nvPicPr>
          <p:cNvPr id="4" name="Picture 3">
            <a:extLst>
              <a:ext uri="{FF2B5EF4-FFF2-40B4-BE49-F238E27FC236}">
                <a16:creationId xmlns:a16="http://schemas.microsoft.com/office/drawing/2014/main" id="{23541C61-E8AB-48D4-8C74-C9EBC6C78256}"/>
              </a:ext>
            </a:extLst>
          </p:cNvPr>
          <p:cNvPicPr>
            <a:picLocks noChangeAspect="1"/>
          </p:cNvPicPr>
          <p:nvPr/>
        </p:nvPicPr>
        <p:blipFill>
          <a:blip r:embed="rId3"/>
          <a:stretch>
            <a:fillRect/>
          </a:stretch>
        </p:blipFill>
        <p:spPr>
          <a:xfrm>
            <a:off x="537954" y="2613784"/>
            <a:ext cx="3822329" cy="2296147"/>
          </a:xfrm>
          <a:prstGeom prst="rect">
            <a:avLst/>
          </a:prstGeom>
          <a:ln w="28575">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E6771F4F-94F3-45F5-9DA8-E9A1F573149A}"/>
              </a:ext>
            </a:extLst>
          </p:cNvPr>
          <p:cNvSpPr txBox="1"/>
          <p:nvPr/>
        </p:nvSpPr>
        <p:spPr>
          <a:xfrm>
            <a:off x="2369606" y="6499155"/>
            <a:ext cx="9844875" cy="369332"/>
          </a:xfrm>
          <a:prstGeom prst="rect">
            <a:avLst/>
          </a:prstGeom>
          <a:noFill/>
        </p:spPr>
        <p:txBody>
          <a:bodyPr wrap="none" rtlCol="0">
            <a:spAutoFit/>
          </a:bodyPr>
          <a:lstStyle/>
          <a:p>
            <a:r>
              <a:rPr lang="en-US" dirty="0"/>
              <a:t>https://centerforinterculturaldialogue.files.wordpress.com/2014/10/key-concept-counter-narrative.pdf</a:t>
            </a:r>
          </a:p>
        </p:txBody>
      </p:sp>
    </p:spTree>
    <p:extLst>
      <p:ext uri="{BB962C8B-B14F-4D97-AF65-F5344CB8AC3E}">
        <p14:creationId xmlns:p14="http://schemas.microsoft.com/office/powerpoint/2010/main" val="293497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7AF0-191F-4270-9B71-32BBF361E06E}"/>
              </a:ext>
            </a:extLst>
          </p:cNvPr>
          <p:cNvSpPr>
            <a:spLocks noGrp="1"/>
          </p:cNvSpPr>
          <p:nvPr>
            <p:ph type="title"/>
          </p:nvPr>
        </p:nvSpPr>
        <p:spPr/>
        <p:txBody>
          <a:bodyPr>
            <a:normAutofit/>
          </a:bodyPr>
          <a:lstStyle/>
          <a:p>
            <a:pPr algn="ctr"/>
            <a:r>
              <a:rPr lang="en-US" dirty="0"/>
              <a:t>Medical Mistrust is Negatively Associated with Many HIV-related Outcomes</a:t>
            </a:r>
          </a:p>
        </p:txBody>
      </p:sp>
      <p:sp>
        <p:nvSpPr>
          <p:cNvPr id="5" name="Rectangle 4"/>
          <p:cNvSpPr/>
          <p:nvPr/>
        </p:nvSpPr>
        <p:spPr>
          <a:xfrm>
            <a:off x="5111095" y="6457890"/>
            <a:ext cx="7080905" cy="400110"/>
          </a:xfrm>
          <a:prstGeom prst="rect">
            <a:avLst/>
          </a:prstGeom>
        </p:spPr>
        <p:txBody>
          <a:bodyPr wrap="square">
            <a:spAutoFit/>
          </a:bodyPr>
          <a:lstStyle/>
          <a:p>
            <a:pPr lvl="0" algn="r">
              <a:defRPr/>
            </a:pPr>
            <a:r>
              <a:rPr lang="en-US" sz="1000" dirty="0"/>
              <a:t>Adapted from Dr. Laura Bogart, RAND Corporation.                            </a:t>
            </a:r>
          </a:p>
          <a:p>
            <a:pPr lvl="0" algn="r">
              <a:defRPr/>
            </a:pPr>
            <a:r>
              <a:rPr lang="en-US" sz="1000" dirty="0"/>
              <a:t> Jaiswal. Journal of Racial and Ethnic Health Disparities. 2018 </a:t>
            </a:r>
          </a:p>
        </p:txBody>
      </p:sp>
      <p:sp>
        <p:nvSpPr>
          <p:cNvPr id="4" name="Rectangle 3">
            <a:extLst>
              <a:ext uri="{FF2B5EF4-FFF2-40B4-BE49-F238E27FC236}">
                <a16:creationId xmlns:a16="http://schemas.microsoft.com/office/drawing/2014/main" id="{9F4941CB-2507-4B05-96D8-5CA5A0A25373}"/>
              </a:ext>
            </a:extLst>
          </p:cNvPr>
          <p:cNvSpPr/>
          <p:nvPr/>
        </p:nvSpPr>
        <p:spPr>
          <a:xfrm>
            <a:off x="1026820" y="2041184"/>
            <a:ext cx="4752628" cy="3539430"/>
          </a:xfrm>
          <a:prstGeom prst="rect">
            <a:avLst/>
          </a:prstGeom>
          <a:solidFill>
            <a:schemeClr val="accent1">
              <a:lumMod val="40000"/>
              <a:lumOff val="60000"/>
            </a:schemeClr>
          </a:solidFill>
        </p:spPr>
        <p:txBody>
          <a:bodyPr wrap="square">
            <a:spAutoFit/>
          </a:bodyPr>
          <a:lstStyle/>
          <a:p>
            <a:pPr marL="457200" indent="-457200">
              <a:buFont typeface="Arial" panose="020B0604020202020204" pitchFamily="34" charset="0"/>
              <a:buChar char="•"/>
            </a:pPr>
            <a:r>
              <a:rPr lang="en-US" sz="3200" dirty="0"/>
              <a:t>Lower likelihood to believe HIV treatment is effective</a:t>
            </a:r>
          </a:p>
          <a:p>
            <a:pPr marL="457200" indent="-457200">
              <a:buFont typeface="Arial" panose="020B0604020202020204" pitchFamily="34" charset="0"/>
              <a:buChar char="•"/>
            </a:pPr>
            <a:r>
              <a:rPr lang="en-US" sz="3200" dirty="0"/>
              <a:t>Lower antiretroviral adherence</a:t>
            </a:r>
          </a:p>
          <a:p>
            <a:pPr marL="457200" indent="-457200">
              <a:buFont typeface="Arial" panose="020B0604020202020204" pitchFamily="34" charset="0"/>
              <a:buChar char="•"/>
            </a:pPr>
            <a:r>
              <a:rPr lang="en-US" sz="3200" dirty="0"/>
              <a:t>Less likelihood of viral suppression</a:t>
            </a:r>
          </a:p>
        </p:txBody>
      </p:sp>
    </p:spTree>
    <p:extLst>
      <p:ext uri="{BB962C8B-B14F-4D97-AF65-F5344CB8AC3E}">
        <p14:creationId xmlns:p14="http://schemas.microsoft.com/office/powerpoint/2010/main" val="390331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C36FE7-F5F7-4D44-8944-981B9E1FEE3E}"/>
              </a:ext>
            </a:extLst>
          </p:cNvPr>
          <p:cNvSpPr txBox="1"/>
          <p:nvPr/>
        </p:nvSpPr>
        <p:spPr>
          <a:xfrm>
            <a:off x="1012767" y="2397948"/>
            <a:ext cx="10341033" cy="2062103"/>
          </a:xfrm>
          <a:prstGeom prst="rect">
            <a:avLst/>
          </a:prstGeom>
          <a:noFill/>
        </p:spPr>
        <p:txBody>
          <a:bodyPr wrap="square" rtlCol="0">
            <a:spAutoFit/>
          </a:bodyPr>
          <a:lstStyle/>
          <a:p>
            <a:r>
              <a:rPr lang="en-US" sz="3200" dirty="0"/>
              <a:t>“I don’t believe that </a:t>
            </a:r>
            <a:r>
              <a:rPr lang="en-US" sz="3200" dirty="0" err="1"/>
              <a:t>PrEP</a:t>
            </a:r>
            <a:r>
              <a:rPr lang="en-US" sz="3200" dirty="0"/>
              <a:t> works, because if it did, then they’d be handing out the pill like they do condoms. I’m </a:t>
            </a:r>
            <a:r>
              <a:rPr lang="en-US" sz="3200" dirty="0" err="1"/>
              <a:t>gonna</a:t>
            </a:r>
            <a:r>
              <a:rPr lang="en-US" sz="3200" dirty="0"/>
              <a:t> need some facts before I try it. I need to see someone do it and get their results.”</a:t>
            </a:r>
          </a:p>
        </p:txBody>
      </p:sp>
      <p:sp>
        <p:nvSpPr>
          <p:cNvPr id="9" name="TextBox 8">
            <a:extLst>
              <a:ext uri="{FF2B5EF4-FFF2-40B4-BE49-F238E27FC236}">
                <a16:creationId xmlns:a16="http://schemas.microsoft.com/office/drawing/2014/main" id="{009485DC-A1FC-394F-9A72-055ED7F6E7FA}"/>
              </a:ext>
            </a:extLst>
          </p:cNvPr>
          <p:cNvSpPr txBox="1"/>
          <p:nvPr/>
        </p:nvSpPr>
        <p:spPr>
          <a:xfrm>
            <a:off x="9326881" y="6488668"/>
            <a:ext cx="2992581" cy="369332"/>
          </a:xfrm>
          <a:prstGeom prst="rect">
            <a:avLst/>
          </a:prstGeom>
          <a:noFill/>
        </p:spPr>
        <p:txBody>
          <a:bodyPr wrap="square" rtlCol="0">
            <a:spAutoFit/>
          </a:bodyPr>
          <a:lstStyle/>
          <a:p>
            <a:r>
              <a:rPr lang="en-US" dirty="0"/>
              <a:t>Cahill et al. AIDS Care. 2017</a:t>
            </a:r>
          </a:p>
        </p:txBody>
      </p:sp>
      <p:sp>
        <p:nvSpPr>
          <p:cNvPr id="4" name="Title 1">
            <a:extLst>
              <a:ext uri="{FF2B5EF4-FFF2-40B4-BE49-F238E27FC236}">
                <a16:creationId xmlns:a16="http://schemas.microsoft.com/office/drawing/2014/main" id="{5191CB6C-E44E-6844-BB89-6E46913897DC}"/>
              </a:ext>
            </a:extLst>
          </p:cNvPr>
          <p:cNvSpPr>
            <a:spLocks noGrp="1"/>
          </p:cNvSpPr>
          <p:nvPr>
            <p:ph type="title"/>
          </p:nvPr>
        </p:nvSpPr>
        <p:spPr>
          <a:xfrm>
            <a:off x="838200" y="365125"/>
            <a:ext cx="10515600" cy="1325563"/>
          </a:xfrm>
        </p:spPr>
        <p:txBody>
          <a:bodyPr/>
          <a:lstStyle/>
          <a:p>
            <a:pPr algn="ctr"/>
            <a:r>
              <a:rPr lang="en-US" dirty="0"/>
              <a:t>Medical Mistrust &amp; </a:t>
            </a:r>
            <a:r>
              <a:rPr lang="en-US" dirty="0" err="1"/>
              <a:t>PrEP</a:t>
            </a:r>
            <a:endParaRPr lang="en-US" dirty="0"/>
          </a:p>
        </p:txBody>
      </p:sp>
    </p:spTree>
    <p:extLst>
      <p:ext uri="{BB962C8B-B14F-4D97-AF65-F5344CB8AC3E}">
        <p14:creationId xmlns:p14="http://schemas.microsoft.com/office/powerpoint/2010/main" val="785529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Dr-Oni-Blackstock-HealthJusticeLLC-PPT-Distrib-Template</Template>
  <TotalTime>228</TotalTime>
  <Words>1802</Words>
  <Application>Microsoft Macintosh PowerPoint</Application>
  <PresentationFormat>Widescreen</PresentationFormat>
  <Paragraphs>190</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Building Community Trust in Prevention Products</vt:lpstr>
      <vt:lpstr>What is Medical Mistrust?</vt:lpstr>
      <vt:lpstr>What causes Medical Mistrust? </vt:lpstr>
      <vt:lpstr>The Relationship between Discrimination, Medical Mistrust &amp; Health Behaviors</vt:lpstr>
      <vt:lpstr>Medical Mistrust &amp; HIV</vt:lpstr>
      <vt:lpstr>Medical Mistrust as a Coping Mechanism</vt:lpstr>
      <vt:lpstr>Nota Bene: Conspiracy Beliefs vs. Counternarratives</vt:lpstr>
      <vt:lpstr>Medical Mistrust is Negatively Associated with Many HIV-related Outcomes</vt:lpstr>
      <vt:lpstr>Medical Mistrust &amp; PrEP</vt:lpstr>
      <vt:lpstr>Medical Mistrust is Negatively Associated with Many HIV-related Outcomes</vt:lpstr>
      <vt:lpstr>PowerPoint Presentation</vt:lpstr>
      <vt:lpstr>Recognizing Potential Signs of Mistrust</vt:lpstr>
      <vt:lpstr>How do we intervene on medical mistrust?</vt:lpstr>
      <vt:lpstr>How do we intervene on medical mistrust?</vt:lpstr>
      <vt:lpstr>Validating Mistrust</vt:lpstr>
      <vt:lpstr> </vt:lpstr>
      <vt:lpstr>Motivational Interviewing Techniques</vt:lpstr>
      <vt:lpstr>Building Institutional Trustworthiness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Mistrust: What It Is, Its Roots &amp; How to Address It</dc:title>
  <dc:creator>Oni Blackstock</dc:creator>
  <cp:lastModifiedBy>Oni Blackstock</cp:lastModifiedBy>
  <cp:revision>5</cp:revision>
  <dcterms:created xsi:type="dcterms:W3CDTF">2021-06-20T13:00:23Z</dcterms:created>
  <dcterms:modified xsi:type="dcterms:W3CDTF">2021-06-22T00:41:44Z</dcterms:modified>
</cp:coreProperties>
</file>