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80" r:id="rId6"/>
    <p:sldId id="281" r:id="rId7"/>
    <p:sldId id="302" r:id="rId8"/>
    <p:sldId id="285" r:id="rId9"/>
    <p:sldId id="288" r:id="rId10"/>
    <p:sldId id="290" r:id="rId11"/>
    <p:sldId id="292" r:id="rId12"/>
    <p:sldId id="294" r:id="rId13"/>
    <p:sldId id="295" r:id="rId14"/>
    <p:sldId id="296" r:id="rId15"/>
    <p:sldId id="297" r:id="rId16"/>
    <p:sldId id="29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A7"/>
    <a:srgbClr val="BC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21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/>
              <a:t>29.06.2021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585C-AB1D-41F5-8A22-EE236ED1EB54}" type="datetimeFigureOut">
              <a:rPr lang="de-DE" smtClean="0"/>
              <a:t>29.06.2021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DB82-A706-4784-AE8E-3965AD040C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C6A977F-D4DD-4F1A-B9F2-F1A502DDD9DC}" type="slidenum">
              <a:rPr lang="fr-FR" smtClean="0">
                <a:ea typeface="MS PGothic" pitchFamily="34" charset="-128"/>
              </a:rPr>
              <a:pPr eaLnBrk="1" hangingPunct="1">
                <a:defRPr/>
              </a:pPr>
              <a:t>5</a:t>
            </a:fld>
            <a:endParaRPr lang="fr-FR" smtClean="0"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50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D3081-840A-44ED-9DFF-3C843556664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77875"/>
            <a:ext cx="6823075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0" y="4786814"/>
            <a:ext cx="5681084" cy="4667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pPr>
              <a:spcBef>
                <a:spcPts val="460"/>
              </a:spcBef>
              <a:tabLst>
                <a:tab pos="0" algn="l"/>
                <a:tab pos="462568" algn="l"/>
                <a:tab pos="928573" algn="l"/>
                <a:tab pos="1392860" algn="l"/>
                <a:tab pos="1858867" algn="l"/>
                <a:tab pos="2324872" algn="l"/>
                <a:tab pos="2790879" algn="l"/>
                <a:tab pos="3256885" algn="l"/>
                <a:tab pos="3722891" algn="l"/>
                <a:tab pos="4187178" algn="l"/>
                <a:tab pos="4653183" algn="l"/>
                <a:tab pos="5119190" algn="l"/>
                <a:tab pos="5585196" algn="l"/>
                <a:tab pos="6051203" algn="l"/>
                <a:tab pos="6515489" algn="l"/>
                <a:tab pos="6981495" algn="l"/>
                <a:tab pos="7447502" algn="l"/>
                <a:tab pos="7913507" algn="l"/>
                <a:tab pos="8379514" algn="l"/>
                <a:tab pos="8843800" algn="l"/>
                <a:tab pos="9309806" algn="l"/>
              </a:tabLst>
            </a:pPr>
            <a:endParaRPr lang="fr-CH" altLang="en-US" dirty="0" smtClean="0"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8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1E152-40FE-4879-A587-C808D35650A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10540" y="2288222"/>
            <a:ext cx="4411980" cy="4272597"/>
          </a:xfrm>
        </p:spPr>
        <p:txBody>
          <a:bodyPr anchor="t"/>
          <a:lstStyle>
            <a:lvl1pPr algn="l">
              <a:lnSpc>
                <a:spcPts val="325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4AE7EBA-21F3-4FE6-AA6A-3CB8E53A4BD3}"/>
              </a:ext>
            </a:extLst>
          </p:cNvPr>
          <p:cNvGrpSpPr/>
          <p:nvPr userDrawn="1"/>
        </p:nvGrpSpPr>
        <p:grpSpPr>
          <a:xfrm>
            <a:off x="5340338" y="0"/>
            <a:ext cx="6852929" cy="6855464"/>
            <a:chOff x="5340338" y="0"/>
            <a:chExt cx="6852929" cy="6855464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A4CECC16-CF51-4B81-B381-2DAB79EC9FBE}"/>
                </a:ext>
              </a:extLst>
            </p:cNvPr>
            <p:cNvSpPr/>
            <p:nvPr/>
          </p:nvSpPr>
          <p:spPr>
            <a:xfrm>
              <a:off x="5340338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93F29901-B42A-4476-9F5A-8D51A68EEC14}"/>
                </a:ext>
              </a:extLst>
            </p:cNvPr>
            <p:cNvSpPr/>
            <p:nvPr/>
          </p:nvSpPr>
          <p:spPr>
            <a:xfrm>
              <a:off x="5340338" y="633"/>
              <a:ext cx="2274802" cy="2274168"/>
            </a:xfrm>
            <a:custGeom>
              <a:avLst/>
              <a:gdLst>
                <a:gd name="connsiteX0" fmla="*/ 1422306 w 2274802"/>
                <a:gd name="connsiteY0" fmla="*/ 0 h 2274168"/>
                <a:gd name="connsiteX1" fmla="*/ 1422306 w 2274802"/>
                <a:gd name="connsiteY1" fmla="*/ 844890 h 2274168"/>
                <a:gd name="connsiteX2" fmla="*/ 568542 w 2274802"/>
                <a:gd name="connsiteY2" fmla="*/ 568542 h 2274168"/>
                <a:gd name="connsiteX3" fmla="*/ 0 w 2274802"/>
                <a:gd name="connsiteY3" fmla="*/ 1137084 h 2274168"/>
                <a:gd name="connsiteX4" fmla="*/ 568542 w 2274802"/>
                <a:gd name="connsiteY4" fmla="*/ 1705627 h 2274168"/>
                <a:gd name="connsiteX5" fmla="*/ 1422306 w 2274802"/>
                <a:gd name="connsiteY5" fmla="*/ 1429278 h 2274168"/>
                <a:gd name="connsiteX6" fmla="*/ 1422306 w 2274802"/>
                <a:gd name="connsiteY6" fmla="*/ 2274169 h 2274168"/>
                <a:gd name="connsiteX7" fmla="*/ 2274803 w 2274802"/>
                <a:gd name="connsiteY7" fmla="*/ 1137084 h 2274168"/>
                <a:gd name="connsiteX8" fmla="*/ 1422306 w 2274802"/>
                <a:gd name="connsiteY8" fmla="*/ 0 h 227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802" h="2274168">
                  <a:moveTo>
                    <a:pt x="1422306" y="0"/>
                  </a:moveTo>
                  <a:lnTo>
                    <a:pt x="1422306" y="844890"/>
                  </a:lnTo>
                  <a:cubicBezTo>
                    <a:pt x="1123774" y="705449"/>
                    <a:pt x="777705" y="568542"/>
                    <a:pt x="568542" y="568542"/>
                  </a:cubicBezTo>
                  <a:cubicBezTo>
                    <a:pt x="254164" y="568542"/>
                    <a:pt x="0" y="822706"/>
                    <a:pt x="0" y="1137084"/>
                  </a:cubicBezTo>
                  <a:cubicBezTo>
                    <a:pt x="0" y="1450828"/>
                    <a:pt x="254164" y="1705627"/>
                    <a:pt x="568542" y="1705627"/>
                  </a:cubicBezTo>
                  <a:cubicBezTo>
                    <a:pt x="777705" y="1705627"/>
                    <a:pt x="1123774" y="1568720"/>
                    <a:pt x="1422306" y="1429278"/>
                  </a:cubicBezTo>
                  <a:lnTo>
                    <a:pt x="1422306" y="2274169"/>
                  </a:lnTo>
                  <a:lnTo>
                    <a:pt x="2274803" y="1137084"/>
                  </a:lnTo>
                  <a:lnTo>
                    <a:pt x="1422306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6ABB9074-686A-4080-81D9-595E72012084}"/>
                </a:ext>
              </a:extLst>
            </p:cNvPr>
            <p:cNvSpPr/>
            <p:nvPr/>
          </p:nvSpPr>
          <p:spPr>
            <a:xfrm>
              <a:off x="7624647" y="2535"/>
              <a:ext cx="2284943" cy="2282408"/>
            </a:xfrm>
            <a:custGeom>
              <a:avLst/>
              <a:gdLst>
                <a:gd name="connsiteX0" fmla="*/ 0 w 2284943"/>
                <a:gd name="connsiteY0" fmla="*/ 0 h 2282408"/>
                <a:gd name="connsiteX1" fmla="*/ 2284944 w 2284943"/>
                <a:gd name="connsiteY1" fmla="*/ 0 h 2282408"/>
                <a:gd name="connsiteX2" fmla="*/ 2284944 w 2284943"/>
                <a:gd name="connsiteY2" fmla="*/ 2282408 h 2282408"/>
                <a:gd name="connsiteX3" fmla="*/ 0 w 2284943"/>
                <a:gd name="connsiteY3" fmla="*/ 2282408 h 228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2408">
                  <a:moveTo>
                    <a:pt x="0" y="0"/>
                  </a:moveTo>
                  <a:lnTo>
                    <a:pt x="2284944" y="0"/>
                  </a:lnTo>
                  <a:lnTo>
                    <a:pt x="2284944" y="2282408"/>
                  </a:lnTo>
                  <a:lnTo>
                    <a:pt x="0" y="2282408"/>
                  </a:lnTo>
                  <a:close/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E8103C6-20BF-4392-8C8E-BF035083F150}"/>
                </a:ext>
              </a:extLst>
            </p:cNvPr>
            <p:cNvSpPr/>
            <p:nvPr/>
          </p:nvSpPr>
          <p:spPr>
            <a:xfrm>
              <a:off x="8455594" y="820804"/>
              <a:ext cx="377760" cy="337829"/>
            </a:xfrm>
            <a:custGeom>
              <a:avLst/>
              <a:gdLst>
                <a:gd name="connsiteX0" fmla="*/ 377760 w 377760"/>
                <a:gd name="connsiteY0" fmla="*/ 199021 h 337829"/>
                <a:gd name="connsiteX1" fmla="*/ 96342 w 377760"/>
                <a:gd name="connsiteY1" fmla="*/ 0 h 337829"/>
                <a:gd name="connsiteX2" fmla="*/ 0 w 377760"/>
                <a:gd name="connsiteY2" fmla="*/ 138808 h 337829"/>
                <a:gd name="connsiteX3" fmla="*/ 281419 w 377760"/>
                <a:gd name="connsiteY3" fmla="*/ 337829 h 3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760" h="337829">
                  <a:moveTo>
                    <a:pt x="377760" y="199021"/>
                  </a:moveTo>
                  <a:lnTo>
                    <a:pt x="96342" y="0"/>
                  </a:lnTo>
                  <a:lnTo>
                    <a:pt x="0" y="138808"/>
                  </a:lnTo>
                  <a:lnTo>
                    <a:pt x="281419" y="33782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7DAF0EF-1F2B-4002-BED8-A2B64F3F8B4B}"/>
                </a:ext>
              </a:extLst>
            </p:cNvPr>
            <p:cNvSpPr/>
            <p:nvPr/>
          </p:nvSpPr>
          <p:spPr>
            <a:xfrm>
              <a:off x="8061354" y="171133"/>
              <a:ext cx="1410263" cy="1942677"/>
            </a:xfrm>
            <a:custGeom>
              <a:avLst/>
              <a:gdLst>
                <a:gd name="connsiteX0" fmla="*/ 1131380 w 1410263"/>
                <a:gd name="connsiteY0" fmla="*/ 1707528 h 1942677"/>
                <a:gd name="connsiteX1" fmla="*/ 1410264 w 1410263"/>
                <a:gd name="connsiteY1" fmla="*/ 1144056 h 1942677"/>
                <a:gd name="connsiteX2" fmla="*/ 919048 w 1410263"/>
                <a:gd name="connsiteY2" fmla="*/ 470299 h 1942677"/>
                <a:gd name="connsiteX3" fmla="*/ 1107928 w 1410263"/>
                <a:gd name="connsiteY3" fmla="*/ 198388 h 1942677"/>
                <a:gd name="connsiteX4" fmla="*/ 1028066 w 1410263"/>
                <a:gd name="connsiteY4" fmla="*/ 141977 h 1942677"/>
                <a:gd name="connsiteX5" fmla="*/ 1060391 w 1410263"/>
                <a:gd name="connsiteY5" fmla="*/ 95074 h 1942677"/>
                <a:gd name="connsiteX6" fmla="*/ 938697 w 1410263"/>
                <a:gd name="connsiteY6" fmla="*/ 8874 h 1942677"/>
                <a:gd name="connsiteX7" fmla="*/ 906372 w 1410263"/>
                <a:gd name="connsiteY7" fmla="*/ 55777 h 1942677"/>
                <a:gd name="connsiteX8" fmla="*/ 826510 w 1410263"/>
                <a:gd name="connsiteY8" fmla="*/ 0 h 1942677"/>
                <a:gd name="connsiteX9" fmla="*/ 470299 w 1410263"/>
                <a:gd name="connsiteY9" fmla="*/ 512765 h 1942677"/>
                <a:gd name="connsiteX10" fmla="*/ 751718 w 1410263"/>
                <a:gd name="connsiteY10" fmla="*/ 711153 h 1942677"/>
                <a:gd name="connsiteX11" fmla="*/ 817636 w 1410263"/>
                <a:gd name="connsiteY11" fmla="*/ 616079 h 1942677"/>
                <a:gd name="connsiteX12" fmla="*/ 1244201 w 1410263"/>
                <a:gd name="connsiteY12" fmla="*/ 1143423 h 1942677"/>
                <a:gd name="connsiteX13" fmla="*/ 709885 w 1410263"/>
                <a:gd name="connsiteY13" fmla="*/ 1682175 h 1942677"/>
                <a:gd name="connsiteX14" fmla="*/ 242122 w 1410263"/>
                <a:gd name="connsiteY14" fmla="*/ 1402658 h 1942677"/>
                <a:gd name="connsiteX15" fmla="*/ 536851 w 1410263"/>
                <a:gd name="connsiteY15" fmla="*/ 1402658 h 1942677"/>
                <a:gd name="connsiteX16" fmla="*/ 536851 w 1410263"/>
                <a:gd name="connsiteY16" fmla="*/ 1235961 h 1942677"/>
                <a:gd name="connsiteX17" fmla="*/ 0 w 1410263"/>
                <a:gd name="connsiteY17" fmla="*/ 1235961 h 1942677"/>
                <a:gd name="connsiteX18" fmla="*/ 0 w 1410263"/>
                <a:gd name="connsiteY18" fmla="*/ 1403291 h 1942677"/>
                <a:gd name="connsiteX19" fmla="*/ 58946 w 1410263"/>
                <a:gd name="connsiteY19" fmla="*/ 1403291 h 1942677"/>
                <a:gd name="connsiteX20" fmla="*/ 275714 w 1410263"/>
                <a:gd name="connsiteY20" fmla="*/ 1696753 h 1942677"/>
                <a:gd name="connsiteX21" fmla="*/ 116624 w 1410263"/>
                <a:gd name="connsiteY21" fmla="*/ 1904648 h 1942677"/>
                <a:gd name="connsiteX22" fmla="*/ 116624 w 1410263"/>
                <a:gd name="connsiteY22" fmla="*/ 1942678 h 1942677"/>
                <a:gd name="connsiteX23" fmla="*/ 1258779 w 1410263"/>
                <a:gd name="connsiteY23" fmla="*/ 1942678 h 1942677"/>
                <a:gd name="connsiteX24" fmla="*/ 1258779 w 1410263"/>
                <a:gd name="connsiteY24" fmla="*/ 1904648 h 1942677"/>
                <a:gd name="connsiteX25" fmla="*/ 1131380 w 1410263"/>
                <a:gd name="connsiteY25" fmla="*/ 1707528 h 194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263" h="1942677">
                  <a:moveTo>
                    <a:pt x="1131380" y="1707528"/>
                  </a:moveTo>
                  <a:cubicBezTo>
                    <a:pt x="1300612" y="1578861"/>
                    <a:pt x="1410264" y="1374135"/>
                    <a:pt x="1410264" y="1144056"/>
                  </a:cubicBezTo>
                  <a:cubicBezTo>
                    <a:pt x="1410264" y="828411"/>
                    <a:pt x="1203636" y="560302"/>
                    <a:pt x="919048" y="470299"/>
                  </a:cubicBezTo>
                  <a:lnTo>
                    <a:pt x="1107928" y="198388"/>
                  </a:lnTo>
                  <a:lnTo>
                    <a:pt x="1028066" y="141977"/>
                  </a:lnTo>
                  <a:lnTo>
                    <a:pt x="1060391" y="95074"/>
                  </a:lnTo>
                  <a:lnTo>
                    <a:pt x="938697" y="8874"/>
                  </a:lnTo>
                  <a:lnTo>
                    <a:pt x="906372" y="55777"/>
                  </a:lnTo>
                  <a:lnTo>
                    <a:pt x="826510" y="0"/>
                  </a:lnTo>
                  <a:lnTo>
                    <a:pt x="470299" y="512765"/>
                  </a:lnTo>
                  <a:lnTo>
                    <a:pt x="751718" y="711153"/>
                  </a:lnTo>
                  <a:lnTo>
                    <a:pt x="817636" y="616079"/>
                  </a:lnTo>
                  <a:cubicBezTo>
                    <a:pt x="1061025" y="666151"/>
                    <a:pt x="1244201" y="883554"/>
                    <a:pt x="1244201" y="1143423"/>
                  </a:cubicBezTo>
                  <a:cubicBezTo>
                    <a:pt x="1244201" y="1440687"/>
                    <a:pt x="1004615" y="1682175"/>
                    <a:pt x="709885" y="1682175"/>
                  </a:cubicBezTo>
                  <a:cubicBezTo>
                    <a:pt x="513399" y="1682175"/>
                    <a:pt x="334660" y="1571255"/>
                    <a:pt x="242122" y="1402658"/>
                  </a:cubicBezTo>
                  <a:lnTo>
                    <a:pt x="536851" y="1402658"/>
                  </a:lnTo>
                  <a:lnTo>
                    <a:pt x="536851" y="1235961"/>
                  </a:lnTo>
                  <a:lnTo>
                    <a:pt x="0" y="1235961"/>
                  </a:lnTo>
                  <a:lnTo>
                    <a:pt x="0" y="1403291"/>
                  </a:lnTo>
                  <a:lnTo>
                    <a:pt x="58946" y="1403291"/>
                  </a:lnTo>
                  <a:cubicBezTo>
                    <a:pt x="104581" y="1520549"/>
                    <a:pt x="180640" y="1620694"/>
                    <a:pt x="275714" y="1696753"/>
                  </a:cubicBezTo>
                  <a:cubicBezTo>
                    <a:pt x="183810" y="1720838"/>
                    <a:pt x="116624" y="1805137"/>
                    <a:pt x="116624" y="1904648"/>
                  </a:cubicBezTo>
                  <a:lnTo>
                    <a:pt x="116624" y="1942678"/>
                  </a:lnTo>
                  <a:lnTo>
                    <a:pt x="1258779" y="1942678"/>
                  </a:lnTo>
                  <a:lnTo>
                    <a:pt x="1258779" y="1904648"/>
                  </a:lnTo>
                  <a:cubicBezTo>
                    <a:pt x="1259413" y="1816546"/>
                    <a:pt x="1206805" y="1740487"/>
                    <a:pt x="1131380" y="170752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35BDCEC-FBF1-491A-8A47-697C8DD395C3}"/>
                </a:ext>
              </a:extLst>
            </p:cNvPr>
            <p:cNvSpPr/>
            <p:nvPr/>
          </p:nvSpPr>
          <p:spPr>
            <a:xfrm>
              <a:off x="9908323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3A9DC7F-E179-48EA-8469-16BC2711ED40}"/>
                </a:ext>
              </a:extLst>
            </p:cNvPr>
            <p:cNvSpPr/>
            <p:nvPr/>
          </p:nvSpPr>
          <p:spPr>
            <a:xfrm>
              <a:off x="9908324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571077 w 2284943"/>
                <a:gd name="connsiteY1" fmla="*/ 1142789 h 2284943"/>
                <a:gd name="connsiteX2" fmla="*/ 0 w 2284943"/>
                <a:gd name="connsiteY2" fmla="*/ 2284944 h 2284943"/>
                <a:gd name="connsiteX3" fmla="*/ 2284943 w 2284943"/>
                <a:gd name="connsiteY3" fmla="*/ 1142789 h 2284943"/>
                <a:gd name="connsiteX4" fmla="*/ 0 w 2284943"/>
                <a:gd name="connsiteY4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571077" y="1142789"/>
                  </a:lnTo>
                  <a:lnTo>
                    <a:pt x="0" y="2284944"/>
                  </a:lnTo>
                  <a:lnTo>
                    <a:pt x="2284943" y="1142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0DD41FC-BDBA-4E42-9DCD-FC80F5A41D84}"/>
                </a:ext>
              </a:extLst>
            </p:cNvPr>
            <p:cNvSpPr/>
            <p:nvPr/>
          </p:nvSpPr>
          <p:spPr>
            <a:xfrm>
              <a:off x="5340338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984D28-1404-4AEE-8E50-842B3560681F}"/>
                </a:ext>
              </a:extLst>
            </p:cNvPr>
            <p:cNvSpPr/>
            <p:nvPr/>
          </p:nvSpPr>
          <p:spPr>
            <a:xfrm>
              <a:off x="5515274" y="2471922"/>
              <a:ext cx="1947114" cy="1947114"/>
            </a:xfrm>
            <a:custGeom>
              <a:avLst/>
              <a:gdLst>
                <a:gd name="connsiteX0" fmla="*/ 1074969 w 1947114"/>
                <a:gd name="connsiteY0" fmla="*/ 321984 h 1947114"/>
                <a:gd name="connsiteX1" fmla="*/ 1138986 w 1947114"/>
                <a:gd name="connsiteY1" fmla="*/ 346069 h 1947114"/>
                <a:gd name="connsiteX2" fmla="*/ 1235327 w 1947114"/>
                <a:gd name="connsiteY2" fmla="*/ 249728 h 1947114"/>
                <a:gd name="connsiteX3" fmla="*/ 1138986 w 1947114"/>
                <a:gd name="connsiteY3" fmla="*/ 153386 h 1947114"/>
                <a:gd name="connsiteX4" fmla="*/ 1042644 w 1947114"/>
                <a:gd name="connsiteY4" fmla="*/ 249728 h 1947114"/>
                <a:gd name="connsiteX5" fmla="*/ 1058490 w 1947114"/>
                <a:gd name="connsiteY5" fmla="*/ 302335 h 1947114"/>
                <a:gd name="connsiteX6" fmla="*/ 1068631 w 1947114"/>
                <a:gd name="connsiteY6" fmla="*/ 315645 h 1947114"/>
                <a:gd name="connsiteX7" fmla="*/ 1074969 w 1947114"/>
                <a:gd name="connsiteY7" fmla="*/ 321984 h 1947114"/>
                <a:gd name="connsiteX8" fmla="*/ 360647 w 1947114"/>
                <a:gd name="connsiteY8" fmla="*/ 554598 h 1947114"/>
                <a:gd name="connsiteX9" fmla="*/ 152118 w 1947114"/>
                <a:gd name="connsiteY9" fmla="*/ 762493 h 1947114"/>
                <a:gd name="connsiteX10" fmla="*/ 360647 w 1947114"/>
                <a:gd name="connsiteY10" fmla="*/ 970388 h 1947114"/>
                <a:gd name="connsiteX11" fmla="*/ 569176 w 1947114"/>
                <a:gd name="connsiteY11" fmla="*/ 762493 h 1947114"/>
                <a:gd name="connsiteX12" fmla="*/ 360647 w 1947114"/>
                <a:gd name="connsiteY12" fmla="*/ 554598 h 1947114"/>
                <a:gd name="connsiteX13" fmla="*/ 1485055 w 1947114"/>
                <a:gd name="connsiteY13" fmla="*/ 832214 h 1947114"/>
                <a:gd name="connsiteX14" fmla="*/ 1175748 w 1947114"/>
                <a:gd name="connsiteY14" fmla="*/ 1141521 h 1947114"/>
                <a:gd name="connsiteX15" fmla="*/ 1485055 w 1947114"/>
                <a:gd name="connsiteY15" fmla="*/ 1450828 h 1947114"/>
                <a:gd name="connsiteX16" fmla="*/ 1794362 w 1947114"/>
                <a:gd name="connsiteY16" fmla="*/ 1141521 h 1947114"/>
                <a:gd name="connsiteX17" fmla="*/ 1485055 w 1947114"/>
                <a:gd name="connsiteY17" fmla="*/ 832214 h 1947114"/>
                <a:gd name="connsiteX18" fmla="*/ 579317 w 1947114"/>
                <a:gd name="connsiteY18" fmla="*/ 1553508 h 1947114"/>
                <a:gd name="connsiteX19" fmla="*/ 458256 w 1947114"/>
                <a:gd name="connsiteY19" fmla="*/ 1674569 h 1947114"/>
                <a:gd name="connsiteX20" fmla="*/ 579317 w 1947114"/>
                <a:gd name="connsiteY20" fmla="*/ 1795630 h 1947114"/>
                <a:gd name="connsiteX21" fmla="*/ 700378 w 1947114"/>
                <a:gd name="connsiteY21" fmla="*/ 1674569 h 1947114"/>
                <a:gd name="connsiteX22" fmla="*/ 579317 w 1947114"/>
                <a:gd name="connsiteY22" fmla="*/ 1553508 h 1947114"/>
                <a:gd name="connsiteX23" fmla="*/ 579317 w 1947114"/>
                <a:gd name="connsiteY23" fmla="*/ 1947114 h 1947114"/>
                <a:gd name="connsiteX24" fmla="*/ 306138 w 1947114"/>
                <a:gd name="connsiteY24" fmla="*/ 1673935 h 1947114"/>
                <a:gd name="connsiteX25" fmla="*/ 579317 w 1947114"/>
                <a:gd name="connsiteY25" fmla="*/ 1400756 h 1947114"/>
                <a:gd name="connsiteX26" fmla="*/ 785945 w 1947114"/>
                <a:gd name="connsiteY26" fmla="*/ 1495196 h 1947114"/>
                <a:gd name="connsiteX27" fmla="*/ 1068631 w 1947114"/>
                <a:gd name="connsiteY27" fmla="*/ 1340543 h 1947114"/>
                <a:gd name="connsiteX28" fmla="*/ 1023629 w 1947114"/>
                <a:gd name="connsiteY28" fmla="*/ 1141521 h 1947114"/>
                <a:gd name="connsiteX29" fmla="*/ 1024897 w 1947114"/>
                <a:gd name="connsiteY29" fmla="*/ 1107928 h 1947114"/>
                <a:gd name="connsiteX30" fmla="*/ 615445 w 1947114"/>
                <a:gd name="connsiteY30" fmla="*/ 1016657 h 1947114"/>
                <a:gd name="connsiteX31" fmla="*/ 360647 w 1947114"/>
                <a:gd name="connsiteY31" fmla="*/ 1122506 h 1947114"/>
                <a:gd name="connsiteX32" fmla="*/ 0 w 1947114"/>
                <a:gd name="connsiteY32" fmla="*/ 761859 h 1947114"/>
                <a:gd name="connsiteX33" fmla="*/ 360647 w 1947114"/>
                <a:gd name="connsiteY33" fmla="*/ 401212 h 1947114"/>
                <a:gd name="connsiteX34" fmla="*/ 608473 w 1947114"/>
                <a:gd name="connsiteY34" fmla="*/ 500089 h 1947114"/>
                <a:gd name="connsiteX35" fmla="*/ 909541 w 1947114"/>
                <a:gd name="connsiteY35" fmla="*/ 342900 h 1947114"/>
                <a:gd name="connsiteX36" fmla="*/ 891160 w 1947114"/>
                <a:gd name="connsiteY36" fmla="*/ 248460 h 1947114"/>
                <a:gd name="connsiteX37" fmla="*/ 1139620 w 1947114"/>
                <a:gd name="connsiteY37" fmla="*/ 0 h 1947114"/>
                <a:gd name="connsiteX38" fmla="*/ 1388080 w 1947114"/>
                <a:gd name="connsiteY38" fmla="*/ 248460 h 1947114"/>
                <a:gd name="connsiteX39" fmla="*/ 1139620 w 1947114"/>
                <a:gd name="connsiteY39" fmla="*/ 496920 h 1947114"/>
                <a:gd name="connsiteX40" fmla="*/ 1011587 w 1947114"/>
                <a:gd name="connsiteY40" fmla="*/ 461425 h 1947114"/>
                <a:gd name="connsiteX41" fmla="*/ 695307 w 1947114"/>
                <a:gd name="connsiteY41" fmla="*/ 626220 h 1947114"/>
                <a:gd name="connsiteX42" fmla="*/ 721294 w 1947114"/>
                <a:gd name="connsiteY42" fmla="*/ 761225 h 1947114"/>
                <a:gd name="connsiteX43" fmla="*/ 701646 w 1947114"/>
                <a:gd name="connsiteY43" fmla="*/ 879117 h 1947114"/>
                <a:gd name="connsiteX44" fmla="*/ 1061025 w 1947114"/>
                <a:gd name="connsiteY44" fmla="*/ 958979 h 1947114"/>
                <a:gd name="connsiteX45" fmla="*/ 1485689 w 1947114"/>
                <a:gd name="connsiteY45" fmla="*/ 678828 h 1947114"/>
                <a:gd name="connsiteX46" fmla="*/ 1947114 w 1947114"/>
                <a:gd name="connsiteY46" fmla="*/ 1140254 h 1947114"/>
                <a:gd name="connsiteX47" fmla="*/ 1485689 w 1947114"/>
                <a:gd name="connsiteY47" fmla="*/ 1601679 h 1947114"/>
                <a:gd name="connsiteX48" fmla="*/ 1157367 w 1947114"/>
                <a:gd name="connsiteY48" fmla="*/ 1464772 h 1947114"/>
                <a:gd name="connsiteX49" fmla="*/ 849961 w 1947114"/>
                <a:gd name="connsiteY49" fmla="*/ 1633370 h 1947114"/>
                <a:gd name="connsiteX50" fmla="*/ 853130 w 1947114"/>
                <a:gd name="connsiteY50" fmla="*/ 1673301 h 1947114"/>
                <a:gd name="connsiteX51" fmla="*/ 579317 w 1947114"/>
                <a:gd name="connsiteY51" fmla="*/ 1947114 h 19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47114" h="1947114">
                  <a:moveTo>
                    <a:pt x="1074969" y="321984"/>
                  </a:moveTo>
                  <a:cubicBezTo>
                    <a:pt x="1092083" y="337196"/>
                    <a:pt x="1114900" y="346069"/>
                    <a:pt x="1138986" y="346069"/>
                  </a:cubicBezTo>
                  <a:cubicBezTo>
                    <a:pt x="1192227" y="346069"/>
                    <a:pt x="1235327" y="302969"/>
                    <a:pt x="1235327" y="249728"/>
                  </a:cubicBezTo>
                  <a:cubicBezTo>
                    <a:pt x="1235327" y="196486"/>
                    <a:pt x="1192227" y="153386"/>
                    <a:pt x="1138986" y="153386"/>
                  </a:cubicBezTo>
                  <a:cubicBezTo>
                    <a:pt x="1085744" y="153386"/>
                    <a:pt x="1042644" y="196486"/>
                    <a:pt x="1042644" y="249728"/>
                  </a:cubicBezTo>
                  <a:cubicBezTo>
                    <a:pt x="1042644" y="268108"/>
                    <a:pt x="1048349" y="286490"/>
                    <a:pt x="1058490" y="302335"/>
                  </a:cubicBezTo>
                  <a:cubicBezTo>
                    <a:pt x="1061659" y="306772"/>
                    <a:pt x="1064828" y="311209"/>
                    <a:pt x="1068631" y="315645"/>
                  </a:cubicBezTo>
                  <a:cubicBezTo>
                    <a:pt x="1071166" y="316913"/>
                    <a:pt x="1073068" y="319448"/>
                    <a:pt x="1074969" y="321984"/>
                  </a:cubicBezTo>
                  <a:moveTo>
                    <a:pt x="360647" y="554598"/>
                  </a:moveTo>
                  <a:cubicBezTo>
                    <a:pt x="245925" y="554598"/>
                    <a:pt x="152118" y="647771"/>
                    <a:pt x="152118" y="762493"/>
                  </a:cubicBezTo>
                  <a:cubicBezTo>
                    <a:pt x="152118" y="877216"/>
                    <a:pt x="245291" y="970388"/>
                    <a:pt x="360647" y="970388"/>
                  </a:cubicBezTo>
                  <a:cubicBezTo>
                    <a:pt x="475370" y="970388"/>
                    <a:pt x="569176" y="877216"/>
                    <a:pt x="569176" y="762493"/>
                  </a:cubicBezTo>
                  <a:cubicBezTo>
                    <a:pt x="568542" y="647771"/>
                    <a:pt x="475370" y="554598"/>
                    <a:pt x="360647" y="554598"/>
                  </a:cubicBezTo>
                  <a:moveTo>
                    <a:pt x="1485055" y="832214"/>
                  </a:moveTo>
                  <a:cubicBezTo>
                    <a:pt x="1314556" y="832214"/>
                    <a:pt x="1175748" y="971022"/>
                    <a:pt x="1175748" y="1141521"/>
                  </a:cubicBezTo>
                  <a:cubicBezTo>
                    <a:pt x="1175748" y="1312020"/>
                    <a:pt x="1314556" y="1450828"/>
                    <a:pt x="1485055" y="1450828"/>
                  </a:cubicBezTo>
                  <a:cubicBezTo>
                    <a:pt x="1655554" y="1450828"/>
                    <a:pt x="1794362" y="1312020"/>
                    <a:pt x="1794362" y="1141521"/>
                  </a:cubicBezTo>
                  <a:cubicBezTo>
                    <a:pt x="1794996" y="971022"/>
                    <a:pt x="1656188" y="832214"/>
                    <a:pt x="1485055" y="832214"/>
                  </a:cubicBezTo>
                  <a:moveTo>
                    <a:pt x="579317" y="1553508"/>
                  </a:moveTo>
                  <a:cubicBezTo>
                    <a:pt x="512765" y="1553508"/>
                    <a:pt x="458256" y="1608017"/>
                    <a:pt x="458256" y="1674569"/>
                  </a:cubicBezTo>
                  <a:cubicBezTo>
                    <a:pt x="458256" y="1741121"/>
                    <a:pt x="512765" y="1795630"/>
                    <a:pt x="579317" y="1795630"/>
                  </a:cubicBezTo>
                  <a:cubicBezTo>
                    <a:pt x="645869" y="1795630"/>
                    <a:pt x="700378" y="1741121"/>
                    <a:pt x="700378" y="1674569"/>
                  </a:cubicBezTo>
                  <a:cubicBezTo>
                    <a:pt x="700378" y="1607383"/>
                    <a:pt x="646503" y="1553508"/>
                    <a:pt x="579317" y="1553508"/>
                  </a:cubicBezTo>
                  <a:moveTo>
                    <a:pt x="579317" y="1947114"/>
                  </a:moveTo>
                  <a:cubicBezTo>
                    <a:pt x="428467" y="1947114"/>
                    <a:pt x="306138" y="1824786"/>
                    <a:pt x="306138" y="1673935"/>
                  </a:cubicBezTo>
                  <a:cubicBezTo>
                    <a:pt x="306138" y="1523084"/>
                    <a:pt x="428467" y="1400756"/>
                    <a:pt x="579317" y="1400756"/>
                  </a:cubicBezTo>
                  <a:cubicBezTo>
                    <a:pt x="661715" y="1400756"/>
                    <a:pt x="735872" y="1437518"/>
                    <a:pt x="785945" y="1495196"/>
                  </a:cubicBezTo>
                  <a:lnTo>
                    <a:pt x="1068631" y="1340543"/>
                  </a:lnTo>
                  <a:cubicBezTo>
                    <a:pt x="1039475" y="1280329"/>
                    <a:pt x="1023629" y="1212510"/>
                    <a:pt x="1023629" y="1141521"/>
                  </a:cubicBezTo>
                  <a:cubicBezTo>
                    <a:pt x="1023629" y="1130112"/>
                    <a:pt x="1024263" y="1119337"/>
                    <a:pt x="1024897" y="1107928"/>
                  </a:cubicBezTo>
                  <a:lnTo>
                    <a:pt x="615445" y="1016657"/>
                  </a:lnTo>
                  <a:cubicBezTo>
                    <a:pt x="550161" y="1081942"/>
                    <a:pt x="460158" y="1122506"/>
                    <a:pt x="360647" y="1122506"/>
                  </a:cubicBezTo>
                  <a:cubicBezTo>
                    <a:pt x="161626" y="1122506"/>
                    <a:pt x="0" y="960880"/>
                    <a:pt x="0" y="761859"/>
                  </a:cubicBezTo>
                  <a:cubicBezTo>
                    <a:pt x="0" y="562838"/>
                    <a:pt x="161626" y="401212"/>
                    <a:pt x="360647" y="401212"/>
                  </a:cubicBezTo>
                  <a:cubicBezTo>
                    <a:pt x="456355" y="401212"/>
                    <a:pt x="543823" y="438608"/>
                    <a:pt x="608473" y="500089"/>
                  </a:cubicBezTo>
                  <a:lnTo>
                    <a:pt x="909541" y="342900"/>
                  </a:lnTo>
                  <a:cubicBezTo>
                    <a:pt x="897498" y="313110"/>
                    <a:pt x="891160" y="280785"/>
                    <a:pt x="891160" y="248460"/>
                  </a:cubicBezTo>
                  <a:cubicBezTo>
                    <a:pt x="891160" y="111553"/>
                    <a:pt x="1002713" y="0"/>
                    <a:pt x="1139620" y="0"/>
                  </a:cubicBezTo>
                  <a:cubicBezTo>
                    <a:pt x="1276526" y="0"/>
                    <a:pt x="1388080" y="111553"/>
                    <a:pt x="1388080" y="248460"/>
                  </a:cubicBezTo>
                  <a:cubicBezTo>
                    <a:pt x="1388080" y="385366"/>
                    <a:pt x="1276526" y="496920"/>
                    <a:pt x="1139620" y="496920"/>
                  </a:cubicBezTo>
                  <a:cubicBezTo>
                    <a:pt x="1093350" y="496920"/>
                    <a:pt x="1049616" y="484243"/>
                    <a:pt x="1011587" y="461425"/>
                  </a:cubicBezTo>
                  <a:lnTo>
                    <a:pt x="695307" y="626220"/>
                  </a:lnTo>
                  <a:cubicBezTo>
                    <a:pt x="712421" y="668053"/>
                    <a:pt x="721294" y="713688"/>
                    <a:pt x="721294" y="761225"/>
                  </a:cubicBezTo>
                  <a:cubicBezTo>
                    <a:pt x="721294" y="802424"/>
                    <a:pt x="714322" y="841721"/>
                    <a:pt x="701646" y="879117"/>
                  </a:cubicBezTo>
                  <a:lnTo>
                    <a:pt x="1061025" y="958979"/>
                  </a:lnTo>
                  <a:cubicBezTo>
                    <a:pt x="1131380" y="794184"/>
                    <a:pt x="1295541" y="678828"/>
                    <a:pt x="1485689" y="678828"/>
                  </a:cubicBezTo>
                  <a:cubicBezTo>
                    <a:pt x="1740487" y="678828"/>
                    <a:pt x="1947114" y="886089"/>
                    <a:pt x="1947114" y="1140254"/>
                  </a:cubicBezTo>
                  <a:cubicBezTo>
                    <a:pt x="1947114" y="1394418"/>
                    <a:pt x="1739853" y="1601679"/>
                    <a:pt x="1485689" y="1601679"/>
                  </a:cubicBezTo>
                  <a:cubicBezTo>
                    <a:pt x="1357656" y="1601679"/>
                    <a:pt x="1241666" y="1549072"/>
                    <a:pt x="1157367" y="1464772"/>
                  </a:cubicBezTo>
                  <a:lnTo>
                    <a:pt x="849961" y="1633370"/>
                  </a:lnTo>
                  <a:cubicBezTo>
                    <a:pt x="851863" y="1646681"/>
                    <a:pt x="853130" y="1659991"/>
                    <a:pt x="853130" y="1673301"/>
                  </a:cubicBezTo>
                  <a:cubicBezTo>
                    <a:pt x="852496" y="1824786"/>
                    <a:pt x="730168" y="1947114"/>
                    <a:pt x="579317" y="1947114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032D225-8657-4B71-84BD-7451B119BFB6}"/>
                </a:ext>
              </a:extLst>
            </p:cNvPr>
            <p:cNvSpPr/>
            <p:nvPr/>
          </p:nvSpPr>
          <p:spPr>
            <a:xfrm>
              <a:off x="7624647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472482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B6E5232-ACF0-4A00-8EA6-A854B1692E18}"/>
                </a:ext>
              </a:extLst>
            </p:cNvPr>
            <p:cNvSpPr/>
            <p:nvPr/>
          </p:nvSpPr>
          <p:spPr>
            <a:xfrm>
              <a:off x="7757751" y="2423117"/>
              <a:ext cx="2018736" cy="2009229"/>
            </a:xfrm>
            <a:custGeom>
              <a:avLst/>
              <a:gdLst>
                <a:gd name="connsiteX0" fmla="*/ 1009051 w 2018736"/>
                <a:gd name="connsiteY0" fmla="*/ 0 h 2009229"/>
                <a:gd name="connsiteX1" fmla="*/ 1009051 w 2018736"/>
                <a:gd name="connsiteY1" fmla="*/ 574247 h 2009229"/>
                <a:gd name="connsiteX2" fmla="*/ 432270 w 2018736"/>
                <a:gd name="connsiteY2" fmla="*/ 574247 h 2009229"/>
                <a:gd name="connsiteX3" fmla="*/ 0 w 2018736"/>
                <a:gd name="connsiteY3" fmla="*/ 1004615 h 2009229"/>
                <a:gd name="connsiteX4" fmla="*/ 448749 w 2018736"/>
                <a:gd name="connsiteY4" fmla="*/ 1435617 h 2009229"/>
                <a:gd name="connsiteX5" fmla="*/ 1009051 w 2018736"/>
                <a:gd name="connsiteY5" fmla="*/ 1435617 h 2009229"/>
                <a:gd name="connsiteX6" fmla="*/ 1009051 w 2018736"/>
                <a:gd name="connsiteY6" fmla="*/ 2009229 h 2009229"/>
                <a:gd name="connsiteX7" fmla="*/ 1009051 w 2018736"/>
                <a:gd name="connsiteY7" fmla="*/ 2009229 h 2009229"/>
                <a:gd name="connsiteX8" fmla="*/ 2018737 w 2018736"/>
                <a:gd name="connsiteY8" fmla="*/ 1004615 h 200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736" h="2009229">
                  <a:moveTo>
                    <a:pt x="1009051" y="0"/>
                  </a:moveTo>
                  <a:lnTo>
                    <a:pt x="1009051" y="574247"/>
                  </a:lnTo>
                  <a:lnTo>
                    <a:pt x="432270" y="574247"/>
                  </a:lnTo>
                  <a:lnTo>
                    <a:pt x="0" y="1004615"/>
                  </a:lnTo>
                  <a:lnTo>
                    <a:pt x="448749" y="1435617"/>
                  </a:lnTo>
                  <a:lnTo>
                    <a:pt x="1009051" y="1435617"/>
                  </a:lnTo>
                  <a:lnTo>
                    <a:pt x="1009051" y="2009229"/>
                  </a:lnTo>
                  <a:lnTo>
                    <a:pt x="1009051" y="2009229"/>
                  </a:lnTo>
                  <a:lnTo>
                    <a:pt x="2018737" y="1004615"/>
                  </a:lnTo>
                  <a:close/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5D3891D-0776-4E79-88DF-5D30A5CC8892}"/>
                </a:ext>
              </a:extLst>
            </p:cNvPr>
            <p:cNvSpPr/>
            <p:nvPr/>
          </p:nvSpPr>
          <p:spPr>
            <a:xfrm>
              <a:off x="9908323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B05DCBF-F50E-43B6-9973-DD11B5CB3152}"/>
                </a:ext>
              </a:extLst>
            </p:cNvPr>
            <p:cNvSpPr/>
            <p:nvPr/>
          </p:nvSpPr>
          <p:spPr>
            <a:xfrm>
              <a:off x="10193843" y="2509951"/>
              <a:ext cx="1714084" cy="1835560"/>
            </a:xfrm>
            <a:custGeom>
              <a:avLst/>
              <a:gdLst>
                <a:gd name="connsiteX0" fmla="*/ 570779 w 1714084"/>
                <a:gd name="connsiteY0" fmla="*/ 1460336 h 1835560"/>
                <a:gd name="connsiteX1" fmla="*/ 857269 w 1714084"/>
                <a:gd name="connsiteY1" fmla="*/ 1353853 h 1835560"/>
                <a:gd name="connsiteX2" fmla="*/ 1029036 w 1714084"/>
                <a:gd name="connsiteY2" fmla="*/ 1270188 h 1835560"/>
                <a:gd name="connsiteX3" fmla="*/ 1058826 w 1714084"/>
                <a:gd name="connsiteY3" fmla="*/ 1254976 h 1835560"/>
                <a:gd name="connsiteX4" fmla="*/ 1089883 w 1714084"/>
                <a:gd name="connsiteY4" fmla="*/ 1237229 h 1835560"/>
                <a:gd name="connsiteX5" fmla="*/ 1080376 w 1714084"/>
                <a:gd name="connsiteY5" fmla="*/ 1288569 h 1835560"/>
                <a:gd name="connsiteX6" fmla="*/ 1045515 w 1714084"/>
                <a:gd name="connsiteY6" fmla="*/ 1426743 h 1835560"/>
                <a:gd name="connsiteX7" fmla="*/ 857269 w 1714084"/>
                <a:gd name="connsiteY7" fmla="*/ 1694852 h 1835560"/>
                <a:gd name="connsiteX8" fmla="*/ 697545 w 1714084"/>
                <a:gd name="connsiteY8" fmla="*/ 1505971 h 1835560"/>
                <a:gd name="connsiteX9" fmla="*/ 618316 w 1714084"/>
                <a:gd name="connsiteY9" fmla="*/ 1527521 h 1835560"/>
                <a:gd name="connsiteX10" fmla="*/ 563807 w 1714084"/>
                <a:gd name="connsiteY10" fmla="*/ 1542733 h 1835560"/>
                <a:gd name="connsiteX11" fmla="*/ 557469 w 1714084"/>
                <a:gd name="connsiteY11" fmla="*/ 1544635 h 1835560"/>
                <a:gd name="connsiteX12" fmla="*/ 857269 w 1714084"/>
                <a:gd name="connsiteY12" fmla="*/ 1835561 h 1835560"/>
                <a:gd name="connsiteX13" fmla="*/ 1186225 w 1714084"/>
                <a:gd name="connsiteY13" fmla="*/ 1464772 h 1835560"/>
                <a:gd name="connsiteX14" fmla="*/ 1220451 w 1714084"/>
                <a:gd name="connsiteY14" fmla="*/ 1332303 h 1835560"/>
                <a:gd name="connsiteX15" fmla="*/ 1220451 w 1714084"/>
                <a:gd name="connsiteY15" fmla="*/ 1327866 h 1835560"/>
                <a:gd name="connsiteX16" fmla="*/ 1250241 w 1714084"/>
                <a:gd name="connsiteY16" fmla="*/ 1134549 h 1835560"/>
                <a:gd name="connsiteX17" fmla="*/ 1261016 w 1714084"/>
                <a:gd name="connsiteY17" fmla="*/ 949472 h 1835560"/>
                <a:gd name="connsiteX18" fmla="*/ 1261016 w 1714084"/>
                <a:gd name="connsiteY18" fmla="*/ 917147 h 1835560"/>
                <a:gd name="connsiteX19" fmla="*/ 1261016 w 1714084"/>
                <a:gd name="connsiteY19" fmla="*/ 882920 h 1835560"/>
                <a:gd name="connsiteX20" fmla="*/ 1302849 w 1714084"/>
                <a:gd name="connsiteY20" fmla="*/ 916513 h 1835560"/>
                <a:gd name="connsiteX21" fmla="*/ 1406162 w 1714084"/>
                <a:gd name="connsiteY21" fmla="*/ 1014122 h 1835560"/>
                <a:gd name="connsiteX22" fmla="*/ 1419473 w 1714084"/>
                <a:gd name="connsiteY22" fmla="*/ 1028066 h 1835560"/>
                <a:gd name="connsiteX23" fmla="*/ 1412501 w 1714084"/>
                <a:gd name="connsiteY23" fmla="*/ 1062927 h 1835560"/>
                <a:gd name="connsiteX24" fmla="*/ 1548773 w 1714084"/>
                <a:gd name="connsiteY24" fmla="*/ 1211876 h 1835560"/>
                <a:gd name="connsiteX25" fmla="*/ 1555111 w 1714084"/>
                <a:gd name="connsiteY25" fmla="*/ 1305048 h 1835560"/>
                <a:gd name="connsiteX26" fmla="*/ 1302215 w 1714084"/>
                <a:gd name="connsiteY26" fmla="*/ 1343078 h 1835560"/>
                <a:gd name="connsiteX27" fmla="*/ 1299680 w 1714084"/>
                <a:gd name="connsiteY27" fmla="*/ 1352585 h 1835560"/>
                <a:gd name="connsiteX28" fmla="*/ 1264819 w 1714084"/>
                <a:gd name="connsiteY28" fmla="*/ 1479984 h 1835560"/>
                <a:gd name="connsiteX29" fmla="*/ 1402993 w 1714084"/>
                <a:gd name="connsiteY29" fmla="*/ 1492027 h 1835560"/>
                <a:gd name="connsiteX30" fmla="*/ 1682510 w 1714084"/>
                <a:gd name="connsiteY30" fmla="*/ 1375403 h 1835560"/>
                <a:gd name="connsiteX31" fmla="*/ 1682510 w 1714084"/>
                <a:gd name="connsiteY31" fmla="*/ 1152296 h 1835560"/>
                <a:gd name="connsiteX32" fmla="*/ 1705962 w 1714084"/>
                <a:gd name="connsiteY32" fmla="*/ 1036940 h 1835560"/>
                <a:gd name="connsiteX33" fmla="*/ 1527223 w 1714084"/>
                <a:gd name="connsiteY33" fmla="*/ 931091 h 1835560"/>
                <a:gd name="connsiteX34" fmla="*/ 1513279 w 1714084"/>
                <a:gd name="connsiteY34" fmla="*/ 916513 h 1835560"/>
                <a:gd name="connsiteX35" fmla="*/ 1409331 w 1714084"/>
                <a:gd name="connsiteY35" fmla="*/ 819537 h 1835560"/>
                <a:gd name="connsiteX36" fmla="*/ 1248340 w 1714084"/>
                <a:gd name="connsiteY36" fmla="*/ 697843 h 1835560"/>
                <a:gd name="connsiteX37" fmla="*/ 1087348 w 1714084"/>
                <a:gd name="connsiteY37" fmla="*/ 597064 h 1835560"/>
                <a:gd name="connsiteX38" fmla="*/ 1058192 w 1714084"/>
                <a:gd name="connsiteY38" fmla="*/ 580585 h 1835560"/>
                <a:gd name="connsiteX39" fmla="*/ 1027134 w 1714084"/>
                <a:gd name="connsiteY39" fmla="*/ 564105 h 1835560"/>
                <a:gd name="connsiteX40" fmla="*/ 1077840 w 1714084"/>
                <a:gd name="connsiteY40" fmla="*/ 546992 h 1835560"/>
                <a:gd name="connsiteX41" fmla="*/ 1219184 w 1714084"/>
                <a:gd name="connsiteY41" fmla="*/ 507061 h 1835560"/>
                <a:gd name="connsiteX42" fmla="*/ 1409965 w 1714084"/>
                <a:gd name="connsiteY42" fmla="*/ 482342 h 1835560"/>
                <a:gd name="connsiteX43" fmla="*/ 1557013 w 1714084"/>
                <a:gd name="connsiteY43" fmla="*/ 528611 h 1835560"/>
                <a:gd name="connsiteX44" fmla="*/ 1465742 w 1714084"/>
                <a:gd name="connsiteY44" fmla="*/ 756789 h 1835560"/>
                <a:gd name="connsiteX45" fmla="*/ 1570957 w 1714084"/>
                <a:gd name="connsiteY45" fmla="*/ 856933 h 1835560"/>
                <a:gd name="connsiteX46" fmla="*/ 1686948 w 1714084"/>
                <a:gd name="connsiteY46" fmla="*/ 456989 h 1835560"/>
                <a:gd name="connsiteX47" fmla="*/ 859804 w 1714084"/>
                <a:gd name="connsiteY47" fmla="*/ 479807 h 1835560"/>
                <a:gd name="connsiteX48" fmla="*/ 688037 w 1714084"/>
                <a:gd name="connsiteY48" fmla="*/ 562838 h 1835560"/>
                <a:gd name="connsiteX49" fmla="*/ 655712 w 1714084"/>
                <a:gd name="connsiteY49" fmla="*/ 579951 h 1835560"/>
                <a:gd name="connsiteX50" fmla="*/ 624655 w 1714084"/>
                <a:gd name="connsiteY50" fmla="*/ 597698 h 1835560"/>
                <a:gd name="connsiteX51" fmla="*/ 634796 w 1714084"/>
                <a:gd name="connsiteY51" fmla="*/ 544457 h 1835560"/>
                <a:gd name="connsiteX52" fmla="*/ 670290 w 1714084"/>
                <a:gd name="connsiteY52" fmla="*/ 404381 h 1835560"/>
                <a:gd name="connsiteX53" fmla="*/ 688037 w 1714084"/>
                <a:gd name="connsiteY53" fmla="*/ 353675 h 1835560"/>
                <a:gd name="connsiteX54" fmla="*/ 728602 w 1714084"/>
                <a:gd name="connsiteY54" fmla="*/ 343534 h 1835560"/>
                <a:gd name="connsiteX55" fmla="*/ 809098 w 1714084"/>
                <a:gd name="connsiteY55" fmla="*/ 158457 h 1835560"/>
                <a:gd name="connsiteX56" fmla="*/ 857269 w 1714084"/>
                <a:gd name="connsiteY56" fmla="*/ 139442 h 1835560"/>
                <a:gd name="connsiteX57" fmla="*/ 1018261 w 1714084"/>
                <a:gd name="connsiteY57" fmla="*/ 331491 h 1835560"/>
                <a:gd name="connsiteX58" fmla="*/ 1157703 w 1714084"/>
                <a:gd name="connsiteY58" fmla="*/ 295997 h 1835560"/>
                <a:gd name="connsiteX59" fmla="*/ 1160238 w 1714084"/>
                <a:gd name="connsiteY59" fmla="*/ 295997 h 1835560"/>
                <a:gd name="connsiteX60" fmla="*/ 857269 w 1714084"/>
                <a:gd name="connsiteY60" fmla="*/ 0 h 1835560"/>
                <a:gd name="connsiteX61" fmla="*/ 692474 w 1714084"/>
                <a:gd name="connsiteY61" fmla="*/ 73524 h 1835560"/>
                <a:gd name="connsiteX62" fmla="*/ 574582 w 1714084"/>
                <a:gd name="connsiteY62" fmla="*/ 103314 h 1835560"/>
                <a:gd name="connsiteX63" fmla="*/ 554300 w 1714084"/>
                <a:gd name="connsiteY63" fmla="*/ 301067 h 1835560"/>
                <a:gd name="connsiteX64" fmla="*/ 464930 w 1714084"/>
                <a:gd name="connsiteY64" fmla="*/ 701012 h 1835560"/>
                <a:gd name="connsiteX65" fmla="*/ 454155 w 1714084"/>
                <a:gd name="connsiteY65" fmla="*/ 886089 h 1835560"/>
                <a:gd name="connsiteX66" fmla="*/ 454155 w 1714084"/>
                <a:gd name="connsiteY66" fmla="*/ 918414 h 1835560"/>
                <a:gd name="connsiteX67" fmla="*/ 454155 w 1714084"/>
                <a:gd name="connsiteY67" fmla="*/ 952641 h 1835560"/>
                <a:gd name="connsiteX68" fmla="*/ 412323 w 1714084"/>
                <a:gd name="connsiteY68" fmla="*/ 919048 h 1835560"/>
                <a:gd name="connsiteX69" fmla="*/ 303939 w 1714084"/>
                <a:gd name="connsiteY69" fmla="*/ 822706 h 1835560"/>
                <a:gd name="connsiteX70" fmla="*/ 255768 w 1714084"/>
                <a:gd name="connsiteY70" fmla="*/ 770099 h 1835560"/>
                <a:gd name="connsiteX71" fmla="*/ 155623 w 1714084"/>
                <a:gd name="connsiteY71" fmla="*/ 531780 h 1835560"/>
                <a:gd name="connsiteX72" fmla="*/ 302671 w 1714084"/>
                <a:gd name="connsiteY72" fmla="*/ 485511 h 1835560"/>
                <a:gd name="connsiteX73" fmla="*/ 406619 w 1714084"/>
                <a:gd name="connsiteY73" fmla="*/ 494384 h 1835560"/>
                <a:gd name="connsiteX74" fmla="*/ 421830 w 1714084"/>
                <a:gd name="connsiteY74" fmla="*/ 433537 h 1835560"/>
                <a:gd name="connsiteX75" fmla="*/ 435141 w 1714084"/>
                <a:gd name="connsiteY75" fmla="*/ 380296 h 1835560"/>
                <a:gd name="connsiteX76" fmla="*/ 442746 w 1714084"/>
                <a:gd name="connsiteY76" fmla="*/ 357478 h 1835560"/>
                <a:gd name="connsiteX77" fmla="*/ 27590 w 1714084"/>
                <a:gd name="connsiteY77" fmla="*/ 461425 h 1835560"/>
                <a:gd name="connsiteX78" fmla="*/ 141679 w 1714084"/>
                <a:gd name="connsiteY78" fmla="*/ 860102 h 1835560"/>
                <a:gd name="connsiteX79" fmla="*/ 197456 w 1714084"/>
                <a:gd name="connsiteY79" fmla="*/ 919682 h 1835560"/>
                <a:gd name="connsiteX80" fmla="*/ 200625 w 1714084"/>
                <a:gd name="connsiteY80" fmla="*/ 922851 h 1835560"/>
                <a:gd name="connsiteX81" fmla="*/ 298868 w 1714084"/>
                <a:gd name="connsiteY81" fmla="*/ 1012221 h 1835560"/>
                <a:gd name="connsiteX82" fmla="*/ 303939 w 1714084"/>
                <a:gd name="connsiteY82" fmla="*/ 1017291 h 1835560"/>
                <a:gd name="connsiteX83" fmla="*/ 464297 w 1714084"/>
                <a:gd name="connsiteY83" fmla="*/ 1138986 h 1835560"/>
                <a:gd name="connsiteX84" fmla="*/ 623387 w 1714084"/>
                <a:gd name="connsiteY84" fmla="*/ 1238497 h 1835560"/>
                <a:gd name="connsiteX85" fmla="*/ 654444 w 1714084"/>
                <a:gd name="connsiteY85" fmla="*/ 1256244 h 1835560"/>
                <a:gd name="connsiteX86" fmla="*/ 685502 w 1714084"/>
                <a:gd name="connsiteY86" fmla="*/ 1272089 h 1835560"/>
                <a:gd name="connsiteX87" fmla="*/ 632894 w 1714084"/>
                <a:gd name="connsiteY87" fmla="*/ 1290470 h 1835560"/>
                <a:gd name="connsiteX88" fmla="*/ 493452 w 1714084"/>
                <a:gd name="connsiteY88" fmla="*/ 1329767 h 1835560"/>
                <a:gd name="connsiteX89" fmla="*/ 488382 w 1714084"/>
                <a:gd name="connsiteY89" fmla="*/ 1331669 h 1835560"/>
                <a:gd name="connsiteX90" fmla="*/ 376195 w 1714084"/>
                <a:gd name="connsiteY90" fmla="*/ 1283498 h 1835560"/>
                <a:gd name="connsiteX91" fmla="*/ 249429 w 1714084"/>
                <a:gd name="connsiteY91" fmla="*/ 1350050 h 1835560"/>
                <a:gd name="connsiteX92" fmla="*/ 156257 w 1714084"/>
                <a:gd name="connsiteY92" fmla="*/ 1307584 h 1835560"/>
                <a:gd name="connsiteX93" fmla="*/ 249429 w 1714084"/>
                <a:gd name="connsiteY93" fmla="*/ 1078138 h 1835560"/>
                <a:gd name="connsiteX94" fmla="*/ 205695 w 1714084"/>
                <a:gd name="connsiteY94" fmla="*/ 1038841 h 1835560"/>
                <a:gd name="connsiteX95" fmla="*/ 163863 w 1714084"/>
                <a:gd name="connsiteY95" fmla="*/ 1001446 h 1835560"/>
                <a:gd name="connsiteX96" fmla="*/ 142313 w 1714084"/>
                <a:gd name="connsiteY96" fmla="*/ 979262 h 1835560"/>
                <a:gd name="connsiteX97" fmla="*/ 33295 w 1714084"/>
                <a:gd name="connsiteY97" fmla="*/ 1377938 h 1835560"/>
                <a:gd name="connsiteX98" fmla="*/ 250697 w 1714084"/>
                <a:gd name="connsiteY98" fmla="*/ 1490759 h 1835560"/>
                <a:gd name="connsiteX99" fmla="*/ 395843 w 1714084"/>
                <a:gd name="connsiteY99" fmla="*/ 1572523 h 1835560"/>
                <a:gd name="connsiteX100" fmla="*/ 532116 w 1714084"/>
                <a:gd name="connsiteY100" fmla="*/ 1469843 h 1835560"/>
                <a:gd name="connsiteX101" fmla="*/ 570779 w 1714084"/>
                <a:gd name="connsiteY101" fmla="*/ 1460336 h 1835560"/>
                <a:gd name="connsiteX102" fmla="*/ 727968 w 1714084"/>
                <a:gd name="connsiteY102" fmla="*/ 1132014 h 1835560"/>
                <a:gd name="connsiteX103" fmla="*/ 603738 w 1714084"/>
                <a:gd name="connsiteY103" fmla="*/ 1057856 h 1835560"/>
                <a:gd name="connsiteX104" fmla="*/ 599301 w 1714084"/>
                <a:gd name="connsiteY104" fmla="*/ 918414 h 1835560"/>
                <a:gd name="connsiteX105" fmla="*/ 604372 w 1714084"/>
                <a:gd name="connsiteY105" fmla="*/ 777705 h 1835560"/>
                <a:gd name="connsiteX106" fmla="*/ 728602 w 1714084"/>
                <a:gd name="connsiteY106" fmla="*/ 704181 h 1835560"/>
                <a:gd name="connsiteX107" fmla="*/ 859170 w 1714084"/>
                <a:gd name="connsiteY107" fmla="*/ 637629 h 1835560"/>
                <a:gd name="connsiteX108" fmla="*/ 986570 w 1714084"/>
                <a:gd name="connsiteY108" fmla="*/ 704181 h 1835560"/>
                <a:gd name="connsiteX109" fmla="*/ 1110799 w 1714084"/>
                <a:gd name="connsiteY109" fmla="*/ 778339 h 1835560"/>
                <a:gd name="connsiteX110" fmla="*/ 1115870 w 1714084"/>
                <a:gd name="connsiteY110" fmla="*/ 918414 h 1835560"/>
                <a:gd name="connsiteX111" fmla="*/ 1110799 w 1714084"/>
                <a:gd name="connsiteY111" fmla="*/ 1058490 h 1835560"/>
                <a:gd name="connsiteX112" fmla="*/ 986570 w 1714084"/>
                <a:gd name="connsiteY112" fmla="*/ 1132014 h 1835560"/>
                <a:gd name="connsiteX113" fmla="*/ 857269 w 1714084"/>
                <a:gd name="connsiteY113" fmla="*/ 1197932 h 1835560"/>
                <a:gd name="connsiteX114" fmla="*/ 727968 w 1714084"/>
                <a:gd name="connsiteY114" fmla="*/ 1132014 h 18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4084" h="1835560">
                  <a:moveTo>
                    <a:pt x="570779" y="1460336"/>
                  </a:moveTo>
                  <a:cubicBezTo>
                    <a:pt x="669022" y="1433081"/>
                    <a:pt x="765364" y="1396953"/>
                    <a:pt x="857269" y="1353853"/>
                  </a:cubicBezTo>
                  <a:cubicBezTo>
                    <a:pt x="914313" y="1329767"/>
                    <a:pt x="971991" y="1299978"/>
                    <a:pt x="1029036" y="1270188"/>
                  </a:cubicBezTo>
                  <a:lnTo>
                    <a:pt x="1058826" y="1254976"/>
                  </a:lnTo>
                  <a:cubicBezTo>
                    <a:pt x="1070234" y="1249271"/>
                    <a:pt x="1079742" y="1242933"/>
                    <a:pt x="1089883" y="1237229"/>
                  </a:cubicBezTo>
                  <a:cubicBezTo>
                    <a:pt x="1087348" y="1254976"/>
                    <a:pt x="1083545" y="1271455"/>
                    <a:pt x="1080376" y="1288569"/>
                  </a:cubicBezTo>
                  <a:cubicBezTo>
                    <a:pt x="1071502" y="1334838"/>
                    <a:pt x="1059460" y="1381108"/>
                    <a:pt x="1045515" y="1426743"/>
                  </a:cubicBezTo>
                  <a:cubicBezTo>
                    <a:pt x="991640" y="1596609"/>
                    <a:pt x="916849" y="1694852"/>
                    <a:pt x="857269" y="1694852"/>
                  </a:cubicBezTo>
                  <a:cubicBezTo>
                    <a:pt x="807830" y="1694852"/>
                    <a:pt x="747617" y="1626398"/>
                    <a:pt x="697545" y="1505971"/>
                  </a:cubicBezTo>
                  <a:cubicBezTo>
                    <a:pt x="670924" y="1512309"/>
                    <a:pt x="649374" y="1519282"/>
                    <a:pt x="618316" y="1527521"/>
                  </a:cubicBezTo>
                  <a:cubicBezTo>
                    <a:pt x="601837" y="1532592"/>
                    <a:pt x="584090" y="1537662"/>
                    <a:pt x="563807" y="1542733"/>
                  </a:cubicBezTo>
                  <a:lnTo>
                    <a:pt x="557469" y="1544635"/>
                  </a:lnTo>
                  <a:cubicBezTo>
                    <a:pt x="625922" y="1717669"/>
                    <a:pt x="726067" y="1835561"/>
                    <a:pt x="857269" y="1835561"/>
                  </a:cubicBezTo>
                  <a:cubicBezTo>
                    <a:pt x="1007486" y="1835561"/>
                    <a:pt x="1118405" y="1680273"/>
                    <a:pt x="1186225" y="1464772"/>
                  </a:cubicBezTo>
                  <a:cubicBezTo>
                    <a:pt x="1199535" y="1421672"/>
                    <a:pt x="1210944" y="1378572"/>
                    <a:pt x="1220451" y="1332303"/>
                  </a:cubicBezTo>
                  <a:lnTo>
                    <a:pt x="1220451" y="1327866"/>
                  </a:lnTo>
                  <a:cubicBezTo>
                    <a:pt x="1233762" y="1265751"/>
                    <a:pt x="1243269" y="1201101"/>
                    <a:pt x="1250241" y="1134549"/>
                  </a:cubicBezTo>
                  <a:cubicBezTo>
                    <a:pt x="1256579" y="1073068"/>
                    <a:pt x="1261016" y="1011587"/>
                    <a:pt x="1261016" y="949472"/>
                  </a:cubicBezTo>
                  <a:lnTo>
                    <a:pt x="1261016" y="917147"/>
                  </a:lnTo>
                  <a:lnTo>
                    <a:pt x="1261016" y="882920"/>
                  </a:lnTo>
                  <a:cubicBezTo>
                    <a:pt x="1275594" y="893695"/>
                    <a:pt x="1289538" y="905104"/>
                    <a:pt x="1302849" y="916513"/>
                  </a:cubicBezTo>
                  <a:cubicBezTo>
                    <a:pt x="1338977" y="947570"/>
                    <a:pt x="1373204" y="979895"/>
                    <a:pt x="1406162" y="1014122"/>
                  </a:cubicBezTo>
                  <a:lnTo>
                    <a:pt x="1419473" y="1028066"/>
                  </a:lnTo>
                  <a:cubicBezTo>
                    <a:pt x="1415670" y="1039475"/>
                    <a:pt x="1413135" y="1050884"/>
                    <a:pt x="1412501" y="1062927"/>
                  </a:cubicBezTo>
                  <a:cubicBezTo>
                    <a:pt x="1407430" y="1140254"/>
                    <a:pt x="1468278" y="1206805"/>
                    <a:pt x="1548773" y="1211876"/>
                  </a:cubicBezTo>
                  <a:cubicBezTo>
                    <a:pt x="1564619" y="1240398"/>
                    <a:pt x="1567154" y="1274624"/>
                    <a:pt x="1555111" y="1305048"/>
                  </a:cubicBezTo>
                  <a:cubicBezTo>
                    <a:pt x="1529758" y="1347515"/>
                    <a:pt x="1430882" y="1361459"/>
                    <a:pt x="1302215" y="1343078"/>
                  </a:cubicBezTo>
                  <a:lnTo>
                    <a:pt x="1299680" y="1352585"/>
                  </a:lnTo>
                  <a:cubicBezTo>
                    <a:pt x="1292074" y="1384277"/>
                    <a:pt x="1277496" y="1439419"/>
                    <a:pt x="1264819" y="1479984"/>
                  </a:cubicBezTo>
                  <a:cubicBezTo>
                    <a:pt x="1310455" y="1487590"/>
                    <a:pt x="1356724" y="1491393"/>
                    <a:pt x="1402993" y="1492027"/>
                  </a:cubicBezTo>
                  <a:cubicBezTo>
                    <a:pt x="1539266" y="1492027"/>
                    <a:pt x="1636242" y="1452096"/>
                    <a:pt x="1682510" y="1375403"/>
                  </a:cubicBezTo>
                  <a:cubicBezTo>
                    <a:pt x="1719273" y="1313922"/>
                    <a:pt x="1718639" y="1237863"/>
                    <a:pt x="1682510" y="1152296"/>
                  </a:cubicBezTo>
                  <a:cubicBezTo>
                    <a:pt x="1707230" y="1118703"/>
                    <a:pt x="1716103" y="1076871"/>
                    <a:pt x="1705962" y="1036940"/>
                  </a:cubicBezTo>
                  <a:cubicBezTo>
                    <a:pt x="1686948" y="960247"/>
                    <a:pt x="1607085" y="913343"/>
                    <a:pt x="1527223" y="931091"/>
                  </a:cubicBezTo>
                  <a:lnTo>
                    <a:pt x="1513279" y="916513"/>
                  </a:lnTo>
                  <a:cubicBezTo>
                    <a:pt x="1480954" y="884188"/>
                    <a:pt x="1447361" y="851863"/>
                    <a:pt x="1409331" y="819537"/>
                  </a:cubicBezTo>
                  <a:cubicBezTo>
                    <a:pt x="1357992" y="776437"/>
                    <a:pt x="1304116" y="735872"/>
                    <a:pt x="1248340" y="697843"/>
                  </a:cubicBezTo>
                  <a:cubicBezTo>
                    <a:pt x="1197000" y="662982"/>
                    <a:pt x="1143758" y="629389"/>
                    <a:pt x="1087348" y="597064"/>
                  </a:cubicBezTo>
                  <a:lnTo>
                    <a:pt x="1058192" y="580585"/>
                  </a:lnTo>
                  <a:cubicBezTo>
                    <a:pt x="1048050" y="574881"/>
                    <a:pt x="1037276" y="569810"/>
                    <a:pt x="1027134" y="564105"/>
                  </a:cubicBezTo>
                  <a:cubicBezTo>
                    <a:pt x="1044248" y="557767"/>
                    <a:pt x="1061361" y="552697"/>
                    <a:pt x="1077840" y="546992"/>
                  </a:cubicBezTo>
                  <a:cubicBezTo>
                    <a:pt x="1124110" y="531146"/>
                    <a:pt x="1171013" y="517836"/>
                    <a:pt x="1219184" y="507061"/>
                  </a:cubicBezTo>
                  <a:cubicBezTo>
                    <a:pt x="1281299" y="491849"/>
                    <a:pt x="1345315" y="483609"/>
                    <a:pt x="1409965" y="482342"/>
                  </a:cubicBezTo>
                  <a:cubicBezTo>
                    <a:pt x="1487292" y="482342"/>
                    <a:pt x="1539266" y="498821"/>
                    <a:pt x="1557013" y="528611"/>
                  </a:cubicBezTo>
                  <a:cubicBezTo>
                    <a:pt x="1582366" y="570444"/>
                    <a:pt x="1546238" y="659179"/>
                    <a:pt x="1465742" y="756789"/>
                  </a:cubicBezTo>
                  <a:cubicBezTo>
                    <a:pt x="1494264" y="782142"/>
                    <a:pt x="1541801" y="827143"/>
                    <a:pt x="1570957" y="856933"/>
                  </a:cubicBezTo>
                  <a:cubicBezTo>
                    <a:pt x="1706596" y="699744"/>
                    <a:pt x="1747161" y="559035"/>
                    <a:pt x="1686948" y="456989"/>
                  </a:cubicBezTo>
                  <a:cubicBezTo>
                    <a:pt x="1577295" y="274447"/>
                    <a:pt x="1211578" y="327688"/>
                    <a:pt x="859804" y="479807"/>
                  </a:cubicBezTo>
                  <a:cubicBezTo>
                    <a:pt x="801492" y="504526"/>
                    <a:pt x="743814" y="533048"/>
                    <a:pt x="688037" y="562838"/>
                  </a:cubicBezTo>
                  <a:lnTo>
                    <a:pt x="655712" y="579951"/>
                  </a:lnTo>
                  <a:cubicBezTo>
                    <a:pt x="644303" y="585655"/>
                    <a:pt x="634796" y="591994"/>
                    <a:pt x="624655" y="597698"/>
                  </a:cubicBezTo>
                  <a:cubicBezTo>
                    <a:pt x="627824" y="579317"/>
                    <a:pt x="630993" y="562204"/>
                    <a:pt x="634796" y="544457"/>
                  </a:cubicBezTo>
                  <a:cubicBezTo>
                    <a:pt x="644303" y="497554"/>
                    <a:pt x="655712" y="450651"/>
                    <a:pt x="670290" y="404381"/>
                  </a:cubicBezTo>
                  <a:cubicBezTo>
                    <a:pt x="675995" y="386634"/>
                    <a:pt x="682333" y="370155"/>
                    <a:pt x="688037" y="353675"/>
                  </a:cubicBezTo>
                  <a:cubicBezTo>
                    <a:pt x="701981" y="352407"/>
                    <a:pt x="715926" y="348604"/>
                    <a:pt x="728602" y="343534"/>
                  </a:cubicBezTo>
                  <a:cubicBezTo>
                    <a:pt x="804027" y="313744"/>
                    <a:pt x="840155" y="230713"/>
                    <a:pt x="809098" y="158457"/>
                  </a:cubicBezTo>
                  <a:cubicBezTo>
                    <a:pt x="822408" y="147048"/>
                    <a:pt x="839522" y="140710"/>
                    <a:pt x="857269" y="139442"/>
                  </a:cubicBezTo>
                  <a:cubicBezTo>
                    <a:pt x="907341" y="139442"/>
                    <a:pt x="968188" y="208529"/>
                    <a:pt x="1018261" y="331491"/>
                  </a:cubicBezTo>
                  <a:cubicBezTo>
                    <a:pt x="1059460" y="320082"/>
                    <a:pt x="1120940" y="303603"/>
                    <a:pt x="1157703" y="295997"/>
                  </a:cubicBezTo>
                  <a:lnTo>
                    <a:pt x="1160238" y="295997"/>
                  </a:lnTo>
                  <a:cubicBezTo>
                    <a:pt x="1091785" y="120427"/>
                    <a:pt x="990372" y="0"/>
                    <a:pt x="857269" y="0"/>
                  </a:cubicBezTo>
                  <a:cubicBezTo>
                    <a:pt x="793886" y="1901"/>
                    <a:pt x="734306" y="28522"/>
                    <a:pt x="692474" y="73524"/>
                  </a:cubicBezTo>
                  <a:cubicBezTo>
                    <a:pt x="650642" y="66552"/>
                    <a:pt x="607541" y="77327"/>
                    <a:pt x="574582" y="103314"/>
                  </a:cubicBezTo>
                  <a:cubicBezTo>
                    <a:pt x="511834" y="152752"/>
                    <a:pt x="502960" y="240854"/>
                    <a:pt x="554300" y="301067"/>
                  </a:cubicBezTo>
                  <a:cubicBezTo>
                    <a:pt x="507397" y="430368"/>
                    <a:pt x="477607" y="564739"/>
                    <a:pt x="464930" y="701012"/>
                  </a:cubicBezTo>
                  <a:cubicBezTo>
                    <a:pt x="458592" y="762493"/>
                    <a:pt x="454155" y="823974"/>
                    <a:pt x="454155" y="886089"/>
                  </a:cubicBezTo>
                  <a:lnTo>
                    <a:pt x="454155" y="918414"/>
                  </a:lnTo>
                  <a:lnTo>
                    <a:pt x="454155" y="952641"/>
                  </a:lnTo>
                  <a:cubicBezTo>
                    <a:pt x="439577" y="941866"/>
                    <a:pt x="425633" y="930457"/>
                    <a:pt x="412323" y="919048"/>
                  </a:cubicBezTo>
                  <a:cubicBezTo>
                    <a:pt x="374293" y="888625"/>
                    <a:pt x="338165" y="856299"/>
                    <a:pt x="303939" y="822706"/>
                  </a:cubicBezTo>
                  <a:cubicBezTo>
                    <a:pt x="286825" y="804959"/>
                    <a:pt x="270346" y="787846"/>
                    <a:pt x="255768" y="770099"/>
                  </a:cubicBezTo>
                  <a:cubicBezTo>
                    <a:pt x="168934" y="669321"/>
                    <a:pt x="129636" y="575514"/>
                    <a:pt x="155623" y="531780"/>
                  </a:cubicBezTo>
                  <a:cubicBezTo>
                    <a:pt x="173370" y="502624"/>
                    <a:pt x="225344" y="485511"/>
                    <a:pt x="302671" y="485511"/>
                  </a:cubicBezTo>
                  <a:cubicBezTo>
                    <a:pt x="337531" y="486145"/>
                    <a:pt x="372392" y="489314"/>
                    <a:pt x="406619" y="494384"/>
                  </a:cubicBezTo>
                  <a:cubicBezTo>
                    <a:pt x="411689" y="475370"/>
                    <a:pt x="416760" y="456355"/>
                    <a:pt x="421830" y="433537"/>
                  </a:cubicBezTo>
                  <a:cubicBezTo>
                    <a:pt x="425633" y="417058"/>
                    <a:pt x="430070" y="399944"/>
                    <a:pt x="435141" y="380296"/>
                  </a:cubicBezTo>
                  <a:cubicBezTo>
                    <a:pt x="437676" y="371422"/>
                    <a:pt x="440211" y="363816"/>
                    <a:pt x="442746" y="357478"/>
                  </a:cubicBezTo>
                  <a:cubicBezTo>
                    <a:pt x="251331" y="327054"/>
                    <a:pt x="93508" y="352407"/>
                    <a:pt x="27590" y="461425"/>
                  </a:cubicBezTo>
                  <a:cubicBezTo>
                    <a:pt x="-33257" y="562838"/>
                    <a:pt x="7308" y="703547"/>
                    <a:pt x="141679" y="860102"/>
                  </a:cubicBezTo>
                  <a:cubicBezTo>
                    <a:pt x="158792" y="879751"/>
                    <a:pt x="177807" y="899400"/>
                    <a:pt x="197456" y="919682"/>
                  </a:cubicBezTo>
                  <a:lnTo>
                    <a:pt x="200625" y="922851"/>
                  </a:lnTo>
                  <a:cubicBezTo>
                    <a:pt x="230414" y="952641"/>
                    <a:pt x="264008" y="982431"/>
                    <a:pt x="298868" y="1012221"/>
                  </a:cubicBezTo>
                  <a:lnTo>
                    <a:pt x="303939" y="1017291"/>
                  </a:lnTo>
                  <a:cubicBezTo>
                    <a:pt x="355278" y="1060391"/>
                    <a:pt x="408520" y="1100956"/>
                    <a:pt x="464297" y="1138986"/>
                  </a:cubicBezTo>
                  <a:cubicBezTo>
                    <a:pt x="515003" y="1173212"/>
                    <a:pt x="567610" y="1206805"/>
                    <a:pt x="623387" y="1238497"/>
                  </a:cubicBezTo>
                  <a:lnTo>
                    <a:pt x="654444" y="1256244"/>
                  </a:lnTo>
                  <a:cubicBezTo>
                    <a:pt x="664586" y="1261948"/>
                    <a:pt x="674727" y="1266385"/>
                    <a:pt x="685502" y="1272089"/>
                  </a:cubicBezTo>
                  <a:cubicBezTo>
                    <a:pt x="667755" y="1278428"/>
                    <a:pt x="650642" y="1284766"/>
                    <a:pt x="632894" y="1290470"/>
                  </a:cubicBezTo>
                  <a:cubicBezTo>
                    <a:pt x="587259" y="1305682"/>
                    <a:pt x="540356" y="1318992"/>
                    <a:pt x="493452" y="1329767"/>
                  </a:cubicBezTo>
                  <a:cubicBezTo>
                    <a:pt x="488382" y="1331669"/>
                    <a:pt x="492819" y="1331669"/>
                    <a:pt x="488382" y="1331669"/>
                  </a:cubicBezTo>
                  <a:cubicBezTo>
                    <a:pt x="459226" y="1301879"/>
                    <a:pt x="418661" y="1284766"/>
                    <a:pt x="376195" y="1283498"/>
                  </a:cubicBezTo>
                  <a:cubicBezTo>
                    <a:pt x="324855" y="1284766"/>
                    <a:pt x="277951" y="1309485"/>
                    <a:pt x="249429" y="1350050"/>
                  </a:cubicBezTo>
                  <a:cubicBezTo>
                    <a:pt x="203160" y="1344345"/>
                    <a:pt x="169567" y="1329767"/>
                    <a:pt x="156257" y="1307584"/>
                  </a:cubicBezTo>
                  <a:cubicBezTo>
                    <a:pt x="131538" y="1265117"/>
                    <a:pt x="167666" y="1175748"/>
                    <a:pt x="249429" y="1078138"/>
                  </a:cubicBezTo>
                  <a:cubicBezTo>
                    <a:pt x="236753" y="1066096"/>
                    <a:pt x="218372" y="1050250"/>
                    <a:pt x="205695" y="1038841"/>
                  </a:cubicBezTo>
                  <a:cubicBezTo>
                    <a:pt x="193019" y="1027432"/>
                    <a:pt x="179075" y="1015390"/>
                    <a:pt x="163863" y="1001446"/>
                  </a:cubicBezTo>
                  <a:cubicBezTo>
                    <a:pt x="156257" y="994474"/>
                    <a:pt x="149285" y="986868"/>
                    <a:pt x="142313" y="979262"/>
                  </a:cubicBezTo>
                  <a:cubicBezTo>
                    <a:pt x="8575" y="1135183"/>
                    <a:pt x="-28820" y="1277160"/>
                    <a:pt x="33295" y="1377938"/>
                  </a:cubicBezTo>
                  <a:cubicBezTo>
                    <a:pt x="71958" y="1441321"/>
                    <a:pt x="149919" y="1479351"/>
                    <a:pt x="250697" y="1490759"/>
                  </a:cubicBezTo>
                  <a:cubicBezTo>
                    <a:pt x="279219" y="1542099"/>
                    <a:pt x="334996" y="1573791"/>
                    <a:pt x="395843" y="1572523"/>
                  </a:cubicBezTo>
                  <a:cubicBezTo>
                    <a:pt x="458592" y="1568086"/>
                    <a:pt x="512467" y="1527521"/>
                    <a:pt x="532116" y="1469843"/>
                  </a:cubicBezTo>
                  <a:lnTo>
                    <a:pt x="570779" y="1460336"/>
                  </a:lnTo>
                  <a:close/>
                  <a:moveTo>
                    <a:pt x="727968" y="1132014"/>
                  </a:moveTo>
                  <a:cubicBezTo>
                    <a:pt x="684868" y="1107928"/>
                    <a:pt x="643669" y="1083209"/>
                    <a:pt x="603738" y="1057856"/>
                  </a:cubicBezTo>
                  <a:cubicBezTo>
                    <a:pt x="599301" y="1013488"/>
                    <a:pt x="599301" y="967219"/>
                    <a:pt x="599301" y="918414"/>
                  </a:cubicBezTo>
                  <a:cubicBezTo>
                    <a:pt x="599301" y="869610"/>
                    <a:pt x="601203" y="822706"/>
                    <a:pt x="604372" y="777705"/>
                  </a:cubicBezTo>
                  <a:cubicBezTo>
                    <a:pt x="644303" y="752352"/>
                    <a:pt x="683600" y="728900"/>
                    <a:pt x="728602" y="704181"/>
                  </a:cubicBezTo>
                  <a:cubicBezTo>
                    <a:pt x="773604" y="679462"/>
                    <a:pt x="816704" y="657912"/>
                    <a:pt x="859170" y="637629"/>
                  </a:cubicBezTo>
                  <a:cubicBezTo>
                    <a:pt x="899735" y="657278"/>
                    <a:pt x="943469" y="680096"/>
                    <a:pt x="986570" y="704181"/>
                  </a:cubicBezTo>
                  <a:cubicBezTo>
                    <a:pt x="1029670" y="728266"/>
                    <a:pt x="1070868" y="752986"/>
                    <a:pt x="1110799" y="778339"/>
                  </a:cubicBezTo>
                  <a:cubicBezTo>
                    <a:pt x="1113969" y="822706"/>
                    <a:pt x="1115870" y="869610"/>
                    <a:pt x="1115870" y="918414"/>
                  </a:cubicBezTo>
                  <a:cubicBezTo>
                    <a:pt x="1115870" y="967219"/>
                    <a:pt x="1113969" y="1013488"/>
                    <a:pt x="1110799" y="1058490"/>
                  </a:cubicBezTo>
                  <a:cubicBezTo>
                    <a:pt x="1070868" y="1083843"/>
                    <a:pt x="1029670" y="1108562"/>
                    <a:pt x="986570" y="1132014"/>
                  </a:cubicBezTo>
                  <a:cubicBezTo>
                    <a:pt x="943469" y="1156099"/>
                    <a:pt x="900369" y="1177649"/>
                    <a:pt x="857269" y="1197932"/>
                  </a:cubicBezTo>
                  <a:cubicBezTo>
                    <a:pt x="814169" y="1177649"/>
                    <a:pt x="771069" y="1156099"/>
                    <a:pt x="727968" y="1132014"/>
                  </a:cubicBezTo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77A53DE-0636-4C0D-B987-852C67132755}"/>
                </a:ext>
              </a:extLst>
            </p:cNvPr>
            <p:cNvSpPr/>
            <p:nvPr/>
          </p:nvSpPr>
          <p:spPr>
            <a:xfrm>
              <a:off x="5340338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472482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1" name="Grafik 2">
              <a:extLst>
                <a:ext uri="{FF2B5EF4-FFF2-40B4-BE49-F238E27FC236}">
                  <a16:creationId xmlns:a16="http://schemas.microsoft.com/office/drawing/2014/main" id="{E95164F2-05AB-4847-A1C9-C5D428728DFA}"/>
                </a:ext>
              </a:extLst>
            </p:cNvPr>
            <p:cNvGrpSpPr/>
            <p:nvPr/>
          </p:nvGrpSpPr>
          <p:grpSpPr>
            <a:xfrm>
              <a:off x="5340338" y="4570520"/>
              <a:ext cx="2284943" cy="2284943"/>
              <a:chOff x="5340338" y="4570520"/>
              <a:chExt cx="2284943" cy="2284943"/>
            </a:xfrm>
            <a:solidFill>
              <a:srgbClr val="8CCDCD"/>
            </a:solidFill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862ACF3-B09D-43E5-B146-2A1667E1A2C9}"/>
                  </a:ext>
                </a:extLst>
              </p:cNvPr>
              <p:cNvSpPr/>
              <p:nvPr/>
            </p:nvSpPr>
            <p:spPr>
              <a:xfrm>
                <a:off x="5340338" y="4570520"/>
                <a:ext cx="1142788" cy="1142154"/>
              </a:xfrm>
              <a:custGeom>
                <a:avLst/>
                <a:gdLst>
                  <a:gd name="connsiteX0" fmla="*/ 1142789 w 1142788"/>
                  <a:gd name="connsiteY0" fmla="*/ 571078 h 1142154"/>
                  <a:gd name="connsiteX1" fmla="*/ 571711 w 1142788"/>
                  <a:gd name="connsiteY1" fmla="*/ 1142155 h 1142154"/>
                  <a:gd name="connsiteX2" fmla="*/ 0 w 1142788"/>
                  <a:gd name="connsiteY2" fmla="*/ 571078 h 1142154"/>
                  <a:gd name="connsiteX3" fmla="*/ 571077 w 1142788"/>
                  <a:gd name="connsiteY3" fmla="*/ 0 h 1142154"/>
                  <a:gd name="connsiteX4" fmla="*/ 1142789 w 1142788"/>
                  <a:gd name="connsiteY4" fmla="*/ 571078 h 1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788" h="1142154">
                    <a:moveTo>
                      <a:pt x="1142789" y="571078"/>
                    </a:moveTo>
                    <a:cubicBezTo>
                      <a:pt x="1142789" y="886723"/>
                      <a:pt x="886723" y="1142155"/>
                      <a:pt x="571711" y="1142155"/>
                    </a:cubicBezTo>
                    <a:cubicBezTo>
                      <a:pt x="256066" y="1142155"/>
                      <a:pt x="0" y="886723"/>
                      <a:pt x="0" y="571078"/>
                    </a:cubicBezTo>
                    <a:cubicBezTo>
                      <a:pt x="0" y="255432"/>
                      <a:pt x="256066" y="0"/>
                      <a:pt x="571077" y="0"/>
                    </a:cubicBezTo>
                    <a:cubicBezTo>
                      <a:pt x="886723" y="0"/>
                      <a:pt x="1142789" y="255432"/>
                      <a:pt x="1142789" y="571078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866C8FD8-FE18-4037-9F70-86E94D6680F4}"/>
                  </a:ext>
                </a:extLst>
              </p:cNvPr>
              <p:cNvSpPr/>
              <p:nvPr/>
            </p:nvSpPr>
            <p:spPr>
              <a:xfrm>
                <a:off x="6483126" y="4570520"/>
                <a:ext cx="1142154" cy="1142154"/>
              </a:xfrm>
              <a:custGeom>
                <a:avLst/>
                <a:gdLst>
                  <a:gd name="connsiteX0" fmla="*/ 1142155 w 1142154"/>
                  <a:gd name="connsiteY0" fmla="*/ 571078 h 1142154"/>
                  <a:gd name="connsiteX1" fmla="*/ 571077 w 1142154"/>
                  <a:gd name="connsiteY1" fmla="*/ 1142155 h 1142154"/>
                  <a:gd name="connsiteX2" fmla="*/ 0 w 1142154"/>
                  <a:gd name="connsiteY2" fmla="*/ 571078 h 1142154"/>
                  <a:gd name="connsiteX3" fmla="*/ 571077 w 1142154"/>
                  <a:gd name="connsiteY3" fmla="*/ 0 h 1142154"/>
                  <a:gd name="connsiteX4" fmla="*/ 1142155 w 1142154"/>
                  <a:gd name="connsiteY4" fmla="*/ 571078 h 1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4">
                    <a:moveTo>
                      <a:pt x="1142155" y="571078"/>
                    </a:moveTo>
                    <a:cubicBezTo>
                      <a:pt x="1142155" y="886723"/>
                      <a:pt x="886089" y="1142155"/>
                      <a:pt x="571077" y="1142155"/>
                    </a:cubicBezTo>
                    <a:cubicBezTo>
                      <a:pt x="255432" y="1142155"/>
                      <a:pt x="0" y="886089"/>
                      <a:pt x="0" y="571078"/>
                    </a:cubicBezTo>
                    <a:cubicBezTo>
                      <a:pt x="0" y="255432"/>
                      <a:pt x="256066" y="0"/>
                      <a:pt x="571077" y="0"/>
                    </a:cubicBezTo>
                    <a:cubicBezTo>
                      <a:pt x="886723" y="0"/>
                      <a:pt x="1142155" y="255432"/>
                      <a:pt x="1142155" y="571078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4C2E8109-421E-49FA-9E86-58227F1DDDB8}"/>
                  </a:ext>
                </a:extLst>
              </p:cNvPr>
              <p:cNvSpPr/>
              <p:nvPr/>
            </p:nvSpPr>
            <p:spPr>
              <a:xfrm>
                <a:off x="6483126" y="5713308"/>
                <a:ext cx="1142154" cy="1142155"/>
              </a:xfrm>
              <a:custGeom>
                <a:avLst/>
                <a:gdLst>
                  <a:gd name="connsiteX0" fmla="*/ 1142155 w 1142154"/>
                  <a:gd name="connsiteY0" fmla="*/ 571079 h 1142155"/>
                  <a:gd name="connsiteX1" fmla="*/ 571077 w 1142154"/>
                  <a:gd name="connsiteY1" fmla="*/ 1142156 h 1142155"/>
                  <a:gd name="connsiteX2" fmla="*/ 0 w 1142154"/>
                  <a:gd name="connsiteY2" fmla="*/ 571079 h 1142155"/>
                  <a:gd name="connsiteX3" fmla="*/ 571077 w 1142154"/>
                  <a:gd name="connsiteY3" fmla="*/ 1 h 1142155"/>
                  <a:gd name="connsiteX4" fmla="*/ 1142155 w 1142154"/>
                  <a:gd name="connsiteY4" fmla="*/ 571079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5">
                    <a:moveTo>
                      <a:pt x="1142155" y="571079"/>
                    </a:moveTo>
                    <a:cubicBezTo>
                      <a:pt x="1142155" y="886724"/>
                      <a:pt x="886089" y="1142156"/>
                      <a:pt x="571077" y="1142156"/>
                    </a:cubicBezTo>
                    <a:cubicBezTo>
                      <a:pt x="255432" y="1142156"/>
                      <a:pt x="0" y="886090"/>
                      <a:pt x="0" y="571079"/>
                    </a:cubicBezTo>
                    <a:cubicBezTo>
                      <a:pt x="0" y="255433"/>
                      <a:pt x="256066" y="1"/>
                      <a:pt x="571077" y="1"/>
                    </a:cubicBezTo>
                    <a:cubicBezTo>
                      <a:pt x="886723" y="-633"/>
                      <a:pt x="1142155" y="255433"/>
                      <a:pt x="1142155" y="571079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3BA5FA9-11DA-4F62-AC0D-1699BF058A13}"/>
                  </a:ext>
                </a:extLst>
              </p:cNvPr>
              <p:cNvSpPr/>
              <p:nvPr/>
            </p:nvSpPr>
            <p:spPr>
              <a:xfrm>
                <a:off x="5340971" y="5713308"/>
                <a:ext cx="1142154" cy="1142155"/>
              </a:xfrm>
              <a:custGeom>
                <a:avLst/>
                <a:gdLst>
                  <a:gd name="connsiteX0" fmla="*/ 1142155 w 1142154"/>
                  <a:gd name="connsiteY0" fmla="*/ 571079 h 1142155"/>
                  <a:gd name="connsiteX1" fmla="*/ 571077 w 1142154"/>
                  <a:gd name="connsiteY1" fmla="*/ 1142156 h 1142155"/>
                  <a:gd name="connsiteX2" fmla="*/ 0 w 1142154"/>
                  <a:gd name="connsiteY2" fmla="*/ 571079 h 1142155"/>
                  <a:gd name="connsiteX3" fmla="*/ 571077 w 1142154"/>
                  <a:gd name="connsiteY3" fmla="*/ 1 h 1142155"/>
                  <a:gd name="connsiteX4" fmla="*/ 1142155 w 1142154"/>
                  <a:gd name="connsiteY4" fmla="*/ 571079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5">
                    <a:moveTo>
                      <a:pt x="1142155" y="571079"/>
                    </a:moveTo>
                    <a:cubicBezTo>
                      <a:pt x="1142155" y="886724"/>
                      <a:pt x="886089" y="1142156"/>
                      <a:pt x="571077" y="1142156"/>
                    </a:cubicBezTo>
                    <a:cubicBezTo>
                      <a:pt x="255432" y="1142156"/>
                      <a:pt x="0" y="886090"/>
                      <a:pt x="0" y="571079"/>
                    </a:cubicBezTo>
                    <a:cubicBezTo>
                      <a:pt x="0" y="255433"/>
                      <a:pt x="256066" y="1"/>
                      <a:pt x="571077" y="1"/>
                    </a:cubicBezTo>
                    <a:cubicBezTo>
                      <a:pt x="886089" y="-633"/>
                      <a:pt x="1142155" y="255433"/>
                      <a:pt x="1142155" y="571079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16D5398A-8673-43D8-B6CD-3C5A27730550}"/>
                </a:ext>
              </a:extLst>
            </p:cNvPr>
            <p:cNvSpPr/>
            <p:nvPr/>
          </p:nvSpPr>
          <p:spPr>
            <a:xfrm>
              <a:off x="7624647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811AD52-1C4B-42B1-9BF6-A5FBDCB69289}"/>
                </a:ext>
              </a:extLst>
            </p:cNvPr>
            <p:cNvSpPr/>
            <p:nvPr/>
          </p:nvSpPr>
          <p:spPr>
            <a:xfrm>
              <a:off x="7624647" y="4570520"/>
              <a:ext cx="570443" cy="2284943"/>
            </a:xfrm>
            <a:custGeom>
              <a:avLst/>
              <a:gdLst>
                <a:gd name="connsiteX0" fmla="*/ 0 w 570443"/>
                <a:gd name="connsiteY0" fmla="*/ 2284944 h 2284943"/>
                <a:gd name="connsiteX1" fmla="*/ 570444 w 570443"/>
                <a:gd name="connsiteY1" fmla="*/ 1142155 h 2284943"/>
                <a:gd name="connsiteX2" fmla="*/ 0 w 570443"/>
                <a:gd name="connsiteY2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443" h="2284943">
                  <a:moveTo>
                    <a:pt x="0" y="2284944"/>
                  </a:moveTo>
                  <a:lnTo>
                    <a:pt x="570444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81B7D4A-B562-4D26-A2A1-9178ABE921CD}"/>
                </a:ext>
              </a:extLst>
            </p:cNvPr>
            <p:cNvSpPr/>
            <p:nvPr/>
          </p:nvSpPr>
          <p:spPr>
            <a:xfrm>
              <a:off x="8195091" y="4570520"/>
              <a:ext cx="570443" cy="2284943"/>
            </a:xfrm>
            <a:custGeom>
              <a:avLst/>
              <a:gdLst>
                <a:gd name="connsiteX0" fmla="*/ 0 w 570443"/>
                <a:gd name="connsiteY0" fmla="*/ 2284944 h 2284943"/>
                <a:gd name="connsiteX1" fmla="*/ 570444 w 570443"/>
                <a:gd name="connsiteY1" fmla="*/ 1142155 h 2284943"/>
                <a:gd name="connsiteX2" fmla="*/ 0 w 570443"/>
                <a:gd name="connsiteY2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443" h="2284943">
                  <a:moveTo>
                    <a:pt x="0" y="2284944"/>
                  </a:moveTo>
                  <a:lnTo>
                    <a:pt x="570444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84A6BF5-DBC1-422A-8B4B-39FF22A1641A}"/>
                </a:ext>
              </a:extLst>
            </p:cNvPr>
            <p:cNvSpPr/>
            <p:nvPr/>
          </p:nvSpPr>
          <p:spPr>
            <a:xfrm>
              <a:off x="8765535" y="4570520"/>
              <a:ext cx="1140887" cy="2284943"/>
            </a:xfrm>
            <a:custGeom>
              <a:avLst/>
              <a:gdLst>
                <a:gd name="connsiteX0" fmla="*/ 0 w 1140887"/>
                <a:gd name="connsiteY0" fmla="*/ 0 h 2284943"/>
                <a:gd name="connsiteX1" fmla="*/ 0 w 1140887"/>
                <a:gd name="connsiteY1" fmla="*/ 2284944 h 2284943"/>
                <a:gd name="connsiteX2" fmla="*/ 1140887 w 1140887"/>
                <a:gd name="connsiteY2" fmla="*/ 1142155 h 2284943"/>
                <a:gd name="connsiteX3" fmla="*/ 0 w 1140887"/>
                <a:gd name="connsiteY3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887" h="2284943">
                  <a:moveTo>
                    <a:pt x="0" y="0"/>
                  </a:moveTo>
                  <a:lnTo>
                    <a:pt x="0" y="2284944"/>
                  </a:lnTo>
                  <a:lnTo>
                    <a:pt x="1140887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FEF3CC5-9879-4D05-80F9-8EA552CBF6D7}"/>
                </a:ext>
              </a:extLst>
            </p:cNvPr>
            <p:cNvSpPr/>
            <p:nvPr/>
          </p:nvSpPr>
          <p:spPr>
            <a:xfrm>
              <a:off x="9908323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83D3D8C-77F2-413D-88B8-5755F71A7C5C}"/>
                </a:ext>
              </a:extLst>
            </p:cNvPr>
            <p:cNvSpPr/>
            <p:nvPr/>
          </p:nvSpPr>
          <p:spPr>
            <a:xfrm>
              <a:off x="10213194" y="4812642"/>
              <a:ext cx="1675836" cy="1800700"/>
            </a:xfrm>
            <a:custGeom>
              <a:avLst/>
              <a:gdLst>
                <a:gd name="connsiteX0" fmla="*/ 1675836 w 1675836"/>
                <a:gd name="connsiteY0" fmla="*/ 848059 h 1800700"/>
                <a:gd name="connsiteX1" fmla="*/ 1675836 w 1675836"/>
                <a:gd name="connsiteY1" fmla="*/ 541921 h 1800700"/>
                <a:gd name="connsiteX2" fmla="*/ 1131380 w 1675836"/>
                <a:gd name="connsiteY2" fmla="*/ 0 h 1800700"/>
                <a:gd name="connsiteX3" fmla="*/ 544457 w 1675836"/>
                <a:gd name="connsiteY3" fmla="*/ 0 h 1800700"/>
                <a:gd name="connsiteX4" fmla="*/ 0 w 1675836"/>
                <a:gd name="connsiteY4" fmla="*/ 541921 h 1800700"/>
                <a:gd name="connsiteX5" fmla="*/ 0 w 1675836"/>
                <a:gd name="connsiteY5" fmla="*/ 848059 h 1800700"/>
                <a:gd name="connsiteX6" fmla="*/ 544457 w 1675836"/>
                <a:gd name="connsiteY6" fmla="*/ 1389981 h 1800700"/>
                <a:gd name="connsiteX7" fmla="*/ 977360 w 1675836"/>
                <a:gd name="connsiteY7" fmla="*/ 1389981 h 1800700"/>
                <a:gd name="connsiteX8" fmla="*/ 1538930 w 1675836"/>
                <a:gd name="connsiteY8" fmla="*/ 1800701 h 1800700"/>
                <a:gd name="connsiteX9" fmla="*/ 1412165 w 1675836"/>
                <a:gd name="connsiteY9" fmla="*/ 1312020 h 1800700"/>
                <a:gd name="connsiteX10" fmla="*/ 1675836 w 1675836"/>
                <a:gd name="connsiteY10" fmla="*/ 848059 h 18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5836" h="1800700">
                  <a:moveTo>
                    <a:pt x="1675836" y="848059"/>
                  </a:moveTo>
                  <a:lnTo>
                    <a:pt x="1675836" y="541921"/>
                  </a:lnTo>
                  <a:cubicBezTo>
                    <a:pt x="1675836" y="242755"/>
                    <a:pt x="1431814" y="0"/>
                    <a:pt x="1131380" y="0"/>
                  </a:cubicBezTo>
                  <a:lnTo>
                    <a:pt x="544457" y="0"/>
                  </a:lnTo>
                  <a:cubicBezTo>
                    <a:pt x="244023" y="0"/>
                    <a:pt x="0" y="242755"/>
                    <a:pt x="0" y="541921"/>
                  </a:cubicBezTo>
                  <a:lnTo>
                    <a:pt x="0" y="848059"/>
                  </a:lnTo>
                  <a:cubicBezTo>
                    <a:pt x="0" y="1147226"/>
                    <a:pt x="244023" y="1389981"/>
                    <a:pt x="544457" y="1389981"/>
                  </a:cubicBezTo>
                  <a:lnTo>
                    <a:pt x="977360" y="1389981"/>
                  </a:lnTo>
                  <a:lnTo>
                    <a:pt x="1538930" y="1800701"/>
                  </a:lnTo>
                  <a:lnTo>
                    <a:pt x="1412165" y="1312020"/>
                  </a:lnTo>
                  <a:cubicBezTo>
                    <a:pt x="1569988" y="1217581"/>
                    <a:pt x="1675836" y="1045180"/>
                    <a:pt x="1675836" y="848059"/>
                  </a:cubicBezTo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0FF271F-8FFA-40E9-9557-2BEE9BF1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0" y="327236"/>
            <a:ext cx="1989139" cy="13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6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k 4">
            <a:extLst>
              <a:ext uri="{FF2B5EF4-FFF2-40B4-BE49-F238E27FC236}">
                <a16:creationId xmlns:a16="http://schemas.microsoft.com/office/drawing/2014/main" id="{15E3CE5D-C2DD-428B-80B5-47A963F5DFD8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3429000 w 6858000"/>
              <a:gd name="connsiteY0" fmla="*/ 0 h 6858000"/>
              <a:gd name="connsiteX1" fmla="*/ 3429000 w 6858000"/>
              <a:gd name="connsiteY1" fmla="*/ 1959610 h 6858000"/>
              <a:gd name="connsiteX2" fmla="*/ 1469390 w 6858000"/>
              <a:gd name="connsiteY2" fmla="*/ 1959610 h 6858000"/>
              <a:gd name="connsiteX3" fmla="*/ 0 w 6858000"/>
              <a:gd name="connsiteY3" fmla="*/ 3429000 h 6858000"/>
              <a:gd name="connsiteX4" fmla="*/ 1524000 w 6858000"/>
              <a:gd name="connsiteY4" fmla="*/ 4898390 h 6858000"/>
              <a:gd name="connsiteX5" fmla="*/ 3429000 w 6858000"/>
              <a:gd name="connsiteY5" fmla="*/ 4898390 h 6858000"/>
              <a:gd name="connsiteX6" fmla="*/ 3429000 w 6858000"/>
              <a:gd name="connsiteY6" fmla="*/ 6858000 h 6858000"/>
              <a:gd name="connsiteX7" fmla="*/ 6858000 w 6858000"/>
              <a:gd name="connsiteY7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3429000" y="0"/>
                </a:moveTo>
                <a:lnTo>
                  <a:pt x="3429000" y="1959610"/>
                </a:lnTo>
                <a:lnTo>
                  <a:pt x="1469390" y="1959610"/>
                </a:lnTo>
                <a:lnTo>
                  <a:pt x="0" y="3429000"/>
                </a:lnTo>
                <a:lnTo>
                  <a:pt x="1524000" y="4898390"/>
                </a:lnTo>
                <a:lnTo>
                  <a:pt x="3429000" y="4898390"/>
                </a:lnTo>
                <a:lnTo>
                  <a:pt x="3429000" y="6858000"/>
                </a:lnTo>
                <a:lnTo>
                  <a:pt x="6858000" y="342900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2640014" y="1295715"/>
            <a:ext cx="8104186" cy="5266851"/>
          </a:xfrm>
        </p:spPr>
        <p:txBody>
          <a:bodyPr/>
          <a:lstStyle>
            <a:lvl1pPr marL="327025" indent="-327025">
              <a:lnSpc>
                <a:spcPct val="90000"/>
              </a:lnSpc>
              <a:buFont typeface="Verdana" panose="020B0604030504040204" pitchFamily="34" charset="0"/>
              <a:buChar char="»"/>
              <a:defRPr sz="4200"/>
            </a:lvl1pPr>
            <a:lvl2pPr marL="182563" indent="0" algn="r">
              <a:lnSpc>
                <a:spcPct val="90000"/>
              </a:lnSpc>
              <a:buNone/>
              <a:defRPr sz="2000"/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0530-6E39-46F5-AF9F-867E05819E3A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A9-02E9-4315-A844-A8A1BE4C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on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5872740D-2286-426D-B5D7-01FEC4E62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FCD8EF-17CB-4C60-B99B-4D01A0BAD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5285" y="5914956"/>
            <a:ext cx="2336400" cy="83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 sz="6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5021897" cy="4000184"/>
          </a:xfrm>
        </p:spPr>
        <p:txBody>
          <a:bodyPr wrap="none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02386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1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3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32F1B90-8DCB-4B60-8F93-653443FE2FC1}"/>
              </a:ext>
            </a:extLst>
          </p:cNvPr>
          <p:cNvSpPr/>
          <p:nvPr/>
        </p:nvSpPr>
        <p:spPr bwMode="gray">
          <a:xfrm>
            <a:off x="1714500" y="0"/>
            <a:ext cx="5143500" cy="6858000"/>
          </a:xfrm>
          <a:custGeom>
            <a:avLst/>
            <a:gdLst>
              <a:gd name="connsiteX0" fmla="*/ 1714500 w 5143500"/>
              <a:gd name="connsiteY0" fmla="*/ 0 h 6858000"/>
              <a:gd name="connsiteX1" fmla="*/ 1714500 w 5143500"/>
              <a:gd name="connsiteY1" fmla="*/ 3427730 h 6858000"/>
              <a:gd name="connsiteX2" fmla="*/ 0 w 5143500"/>
              <a:gd name="connsiteY2" fmla="*/ 0 h 6858000"/>
              <a:gd name="connsiteX3" fmla="*/ 0 w 5143500"/>
              <a:gd name="connsiteY3" fmla="*/ 6858000 h 6858000"/>
              <a:gd name="connsiteX4" fmla="*/ 1714500 w 5143500"/>
              <a:gd name="connsiteY4" fmla="*/ 3430270 h 6858000"/>
              <a:gd name="connsiteX5" fmla="*/ 1714500 w 5143500"/>
              <a:gd name="connsiteY5" fmla="*/ 6858000 h 6858000"/>
              <a:gd name="connsiteX6" fmla="*/ 5143500 w 5143500"/>
              <a:gd name="connsiteY6" fmla="*/ 3429000 h 6858000"/>
              <a:gd name="connsiteX7" fmla="*/ 1714500 w 51435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0" h="6858000">
                <a:moveTo>
                  <a:pt x="1714500" y="0"/>
                </a:moveTo>
                <a:lnTo>
                  <a:pt x="1714500" y="3427730"/>
                </a:lnTo>
                <a:cubicBezTo>
                  <a:pt x="1713865" y="2023110"/>
                  <a:pt x="1040130" y="777240"/>
                  <a:pt x="0" y="0"/>
                </a:cubicBezTo>
                <a:lnTo>
                  <a:pt x="0" y="6858000"/>
                </a:lnTo>
                <a:cubicBezTo>
                  <a:pt x="1040130" y="6081395"/>
                  <a:pt x="1713865" y="4834890"/>
                  <a:pt x="1714500" y="3430270"/>
                </a:cubicBezTo>
                <a:lnTo>
                  <a:pt x="1714500" y="6858000"/>
                </a:lnTo>
                <a:cubicBezTo>
                  <a:pt x="3608070" y="6858000"/>
                  <a:pt x="5143500" y="5322570"/>
                  <a:pt x="5143500" y="3429000"/>
                </a:cubicBezTo>
                <a:cubicBezTo>
                  <a:pt x="5143500" y="1535430"/>
                  <a:pt x="3608070" y="0"/>
                  <a:pt x="1714500" y="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44429CB8-8E76-472D-9682-19DB5F362B07}"/>
              </a:ext>
            </a:extLst>
          </p:cNvPr>
          <p:cNvSpPr/>
          <p:nvPr/>
        </p:nvSpPr>
        <p:spPr bwMode="gray">
          <a:xfrm>
            <a:off x="0" y="0"/>
            <a:ext cx="1714500" cy="6858000"/>
          </a:xfrm>
          <a:custGeom>
            <a:avLst/>
            <a:gdLst>
              <a:gd name="connsiteX0" fmla="*/ 0 w 1714500"/>
              <a:gd name="connsiteY0" fmla="*/ 0 h 6858000"/>
              <a:gd name="connsiteX1" fmla="*/ 0 w 1714500"/>
              <a:gd name="connsiteY1" fmla="*/ 6858000 h 6858000"/>
              <a:gd name="connsiteX2" fmla="*/ 1714500 w 1714500"/>
              <a:gd name="connsiteY2" fmla="*/ 3429000 h 6858000"/>
              <a:gd name="connsiteX3" fmla="*/ 0 w 1714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6858000">
                <a:moveTo>
                  <a:pt x="0" y="0"/>
                </a:moveTo>
                <a:lnTo>
                  <a:pt x="0" y="6858000"/>
                </a:lnTo>
                <a:cubicBezTo>
                  <a:pt x="1040130" y="6080760"/>
                  <a:pt x="1714500" y="4834255"/>
                  <a:pt x="1714500" y="3429000"/>
                </a:cubicBezTo>
                <a:cubicBezTo>
                  <a:pt x="1714500" y="2023745"/>
                  <a:pt x="1040130" y="777240"/>
                  <a:pt x="0" y="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5825D3A-53A7-465B-B17D-56F7138689B6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5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805AD-270C-40B7-AF6F-BF95922631B6}"/>
              </a:ext>
            </a:extLst>
          </p:cNvPr>
          <p:cNvSpPr/>
          <p:nvPr/>
        </p:nvSpPr>
        <p:spPr bwMode="gray">
          <a:xfrm>
            <a:off x="0" y="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745CB62-5A88-4571-A0D5-89ED5EAD3611}"/>
              </a:ext>
            </a:extLst>
          </p:cNvPr>
          <p:cNvSpPr/>
          <p:nvPr/>
        </p:nvSpPr>
        <p:spPr bwMode="gray">
          <a:xfrm>
            <a:off x="3429000" y="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7844A2E-D440-401A-88DB-F2389C17D719}"/>
              </a:ext>
            </a:extLst>
          </p:cNvPr>
          <p:cNvSpPr/>
          <p:nvPr/>
        </p:nvSpPr>
        <p:spPr bwMode="gray">
          <a:xfrm>
            <a:off x="3429000" y="342900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6AA0923-BE16-4273-95F3-63B727BF8239}"/>
              </a:ext>
            </a:extLst>
          </p:cNvPr>
          <p:cNvSpPr/>
          <p:nvPr/>
        </p:nvSpPr>
        <p:spPr bwMode="gray">
          <a:xfrm>
            <a:off x="0" y="342900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F8F60A9-E916-493C-83D0-67BC397C4328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5825D3A-53A7-465B-B17D-56F7138689B6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4963" y="2674619"/>
            <a:ext cx="6300787" cy="3131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34963" y="295433"/>
            <a:ext cx="221138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of the Speaker</a:t>
            </a:r>
            <a:endParaRPr lang="de-DE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640013" y="295433"/>
            <a:ext cx="399573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/>
              <a:t>Topic Lore Ipsum</a:t>
            </a:r>
            <a:endParaRPr lang="de-DE" sz="1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DD822E-AC5D-47A9-BB7E-B0B5A54D5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5" r:id="rId12"/>
    <p:sldLayoutId id="2147483664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pos="1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iff"/><Relationship Id="rId3" Type="http://schemas.openxmlformats.org/officeDocument/2006/relationships/image" Target="../media/image56.tiff"/><Relationship Id="rId7" Type="http://schemas.openxmlformats.org/officeDocument/2006/relationships/image" Target="../media/image60.tif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emf"/><Relationship Id="rId5" Type="http://schemas.openxmlformats.org/officeDocument/2006/relationships/image" Target="../media/image58.tiff"/><Relationship Id="rId4" Type="http://schemas.openxmlformats.org/officeDocument/2006/relationships/image" Target="../media/image5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pasteur.fr/en/team/hiv-inflammation-persistence/" TargetMode="External"/><Relationship Id="rId13" Type="http://schemas.openxmlformats.org/officeDocument/2006/relationships/image" Target="../media/image70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11" Type="http://schemas.openxmlformats.org/officeDocument/2006/relationships/image" Target="../media/image4.jpeg"/><Relationship Id="rId5" Type="http://schemas.openxmlformats.org/officeDocument/2006/relationships/image" Target="../media/image66.png"/><Relationship Id="rId10" Type="http://schemas.openxmlformats.org/officeDocument/2006/relationships/image" Target="../media/image69.jpeg"/><Relationship Id="rId4" Type="http://schemas.openxmlformats.org/officeDocument/2006/relationships/image" Target="../media/image65.png"/><Relationship Id="rId9" Type="http://schemas.openxmlformats.org/officeDocument/2006/relationships/image" Target="../media/image5.jpe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2.tif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0.tiff"/><Relationship Id="rId5" Type="http://schemas.openxmlformats.org/officeDocument/2006/relationships/image" Target="../media/image44.emf"/><Relationship Id="rId10" Type="http://schemas.openxmlformats.org/officeDocument/2006/relationships/image" Target="../media/image49.tiff"/><Relationship Id="rId4" Type="http://schemas.openxmlformats.org/officeDocument/2006/relationships/image" Target="../media/image43.emf"/><Relationship Id="rId9" Type="http://schemas.openxmlformats.org/officeDocument/2006/relationships/image" Target="../media/image4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2F95D-9C5B-4A39-8B0F-A66B6219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022" y="2288222"/>
            <a:ext cx="4760200" cy="1067453"/>
          </a:xfrm>
        </p:spPr>
        <p:txBody>
          <a:bodyPr/>
          <a:lstStyle/>
          <a:p>
            <a:pPr algn="ctr"/>
            <a:r>
              <a:rPr lang="de-DE" b="1" dirty="0" smtClean="0"/>
              <a:t>Immunometabolism </a:t>
            </a:r>
            <a:r>
              <a:rPr lang="de-DE" b="1" dirty="0" err="1" smtClean="0"/>
              <a:t>and</a:t>
            </a:r>
            <a:r>
              <a:rPr lang="de-DE" b="1" dirty="0" smtClean="0"/>
              <a:t> HIV </a:t>
            </a:r>
            <a:r>
              <a:rPr lang="de-DE" b="1" dirty="0" err="1" smtClean="0"/>
              <a:t>pathogenesis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355675"/>
            <a:ext cx="5507037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0816" rIns="81631" bIns="40816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+mj-lt"/>
                <a:cs typeface="+mn-cs"/>
              </a:rPr>
              <a:t>Asier </a:t>
            </a:r>
            <a:r>
              <a:rPr lang="fr-FR" sz="2000" b="1" dirty="0" err="1">
                <a:latin typeface="+mj-lt"/>
                <a:cs typeface="+mn-cs"/>
              </a:rPr>
              <a:t>Sáez-Cirión</a:t>
            </a:r>
            <a:r>
              <a:rPr lang="fr-FR" sz="2000" b="1" dirty="0">
                <a:latin typeface="+mj-lt"/>
                <a:cs typeface="+mn-cs"/>
              </a:rPr>
              <a:t>, </a:t>
            </a:r>
            <a:r>
              <a:rPr lang="fr-FR" sz="2000" b="1" dirty="0" smtClean="0">
                <a:latin typeface="+mj-lt"/>
                <a:cs typeface="+mn-cs"/>
              </a:rPr>
              <a:t>PhD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 smtClean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+mj-lt"/>
              </a:rPr>
              <a:t>@</a:t>
            </a:r>
            <a:r>
              <a:rPr lang="fr-FR" sz="2000" dirty="0" err="1" smtClean="0">
                <a:latin typeface="+mj-lt"/>
              </a:rPr>
              <a:t>asiersc</a:t>
            </a:r>
            <a:endParaRPr lang="fr-FR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+mj-lt"/>
                <a:cs typeface="+mn-cs"/>
              </a:rPr>
              <a:t>HIV</a:t>
            </a:r>
            <a:r>
              <a:rPr lang="fr-FR" sz="2000" dirty="0">
                <a:latin typeface="+mj-lt"/>
                <a:cs typeface="+mn-cs"/>
              </a:rPr>
              <a:t>, inflammation </a:t>
            </a:r>
            <a:r>
              <a:rPr lang="fr-FR" sz="2000" dirty="0" smtClean="0">
                <a:latin typeface="+mj-lt"/>
                <a:cs typeface="+mn-cs"/>
              </a:rPr>
              <a:t>and </a:t>
            </a:r>
            <a:r>
              <a:rPr lang="fr-FR" sz="2000" dirty="0" err="1" smtClean="0">
                <a:latin typeface="+mj-lt"/>
                <a:cs typeface="+mn-cs"/>
              </a:rPr>
              <a:t>persistence</a:t>
            </a:r>
            <a:endParaRPr lang="fr-FR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+mj-lt"/>
                <a:cs typeface="+mn-cs"/>
              </a:rPr>
              <a:t>Institut</a:t>
            </a:r>
            <a:r>
              <a:rPr lang="en-GB" sz="2000" dirty="0">
                <a:latin typeface="+mj-lt"/>
                <a:cs typeface="+mn-cs"/>
              </a:rPr>
              <a:t> Pasteur, Paris, </a:t>
            </a:r>
            <a:r>
              <a:rPr lang="en-GB" sz="2000" dirty="0" smtClean="0">
                <a:latin typeface="+mj-lt"/>
                <a:cs typeface="+mn-cs"/>
              </a:rPr>
              <a:t>France</a:t>
            </a:r>
          </a:p>
        </p:txBody>
      </p:sp>
      <p:pic>
        <p:nvPicPr>
          <p:cNvPr id="4" name="Picture 4" descr="C:\Users\asiersc\AppData\Local\Microsoft\Windows\Temporary Internet Files\Content.IE5\8R8HNSVC\Twitter_logo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289" y="4066459"/>
            <a:ext cx="286212" cy="2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stitut_pasteur_logo_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1" y="5735639"/>
            <a:ext cx="224659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601" y="5615921"/>
            <a:ext cx="1354692" cy="9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32B3A-5500-6A40-9A2C-55A54AA70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87" t="1952" r="31256" b="80342"/>
          <a:stretch/>
        </p:blipFill>
        <p:spPr>
          <a:xfrm>
            <a:off x="655885" y="822813"/>
            <a:ext cx="3828110" cy="2488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336" y="116632"/>
            <a:ext cx="1195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GSK3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inhibition restrains metabolic activity and promotes TNF-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556" y="650539"/>
            <a:ext cx="406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 activity sustained in mTORC2</a:t>
            </a:r>
            <a:endParaRPr lang="en-US" dirty="0"/>
          </a:p>
        </p:txBody>
      </p:sp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9912424" y="6597352"/>
            <a:ext cx="2262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Perdomo-Celis</a:t>
            </a:r>
            <a:r>
              <a:rPr lang="en-GB" altLang="en-US" sz="1200" dirty="0" smtClean="0">
                <a:ea typeface="ＭＳ Ｐゴシック" pitchFamily="34" charset="-128"/>
              </a:rPr>
              <a:t> </a:t>
            </a:r>
            <a:r>
              <a:rPr lang="en-GB" altLang="en-US" sz="1200" dirty="0">
                <a:ea typeface="ＭＳ Ｐゴシック" pitchFamily="34" charset="-128"/>
              </a:rPr>
              <a:t>et al. </a:t>
            </a:r>
            <a:r>
              <a:rPr lang="en-GB" altLang="en-US" sz="1200" dirty="0" smtClean="0">
                <a:ea typeface="ＭＳ Ｐゴシック" pitchFamily="34" charset="-128"/>
              </a:rPr>
              <a:t>Unpublished</a:t>
            </a:r>
            <a:endParaRPr lang="en-GB" altLang="en-US" sz="1200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856"/>
          <a:stretch/>
        </p:blipFill>
        <p:spPr>
          <a:xfrm>
            <a:off x="5282155" y="1116797"/>
            <a:ext cx="4776245" cy="2001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83" t="12302" b="51270"/>
          <a:stretch/>
        </p:blipFill>
        <p:spPr>
          <a:xfrm>
            <a:off x="10212443" y="1753032"/>
            <a:ext cx="1662503" cy="7291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42563" y="654141"/>
            <a:ext cx="51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Stimulated cells are less metabolite greedy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02857" y="3549842"/>
            <a:ext cx="7918346" cy="2932220"/>
            <a:chOff x="2102857" y="3549842"/>
            <a:chExt cx="7918346" cy="29322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24" t="67047" r="58483" b="16004"/>
            <a:stretch/>
          </p:blipFill>
          <p:spPr>
            <a:xfrm>
              <a:off x="2102857" y="3555416"/>
              <a:ext cx="7809567" cy="292664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772308" y="3549842"/>
              <a:ext cx="72488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Promotion of TNF-</a:t>
              </a:r>
              <a:r>
                <a:rPr lang="el-G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maintenance of other effector activities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73842" y="3218492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mTORC1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9602" y="2006942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mTORC2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8310" y="2988008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(glucose)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77206" y="2996976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(fatty acids)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36" y="116632"/>
            <a:ext cx="1195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GSK3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inhibition: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HIV-specific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 with memory and antiviral potential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9912424" y="6597352"/>
            <a:ext cx="2262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Perdomo-Celis</a:t>
            </a:r>
            <a:r>
              <a:rPr lang="en-GB" altLang="en-US" sz="1200" dirty="0" smtClean="0">
                <a:ea typeface="ＭＳ Ｐゴシック" pitchFamily="34" charset="-128"/>
              </a:rPr>
              <a:t> </a:t>
            </a:r>
            <a:r>
              <a:rPr lang="en-GB" altLang="en-US" sz="1200" dirty="0">
                <a:ea typeface="ＭＳ Ｐゴシック" pitchFamily="34" charset="-128"/>
              </a:rPr>
              <a:t>et al. </a:t>
            </a:r>
            <a:r>
              <a:rPr lang="en-GB" altLang="en-US" sz="1200" dirty="0" smtClean="0">
                <a:ea typeface="ＭＳ Ｐゴシック" pitchFamily="34" charset="-128"/>
              </a:rPr>
              <a:t>Unpublished</a:t>
            </a:r>
            <a:endParaRPr lang="en-GB" altLang="en-US" sz="1200" dirty="0">
              <a:ea typeface="ＭＳ Ｐゴシック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F16CD-899C-7B42-9318-43A2560BD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268760"/>
            <a:ext cx="2223655" cy="1974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9784" y="908720"/>
            <a:ext cx="6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cART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AC9B9-4EBF-CD4D-94DC-DA1FB2093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288" y="1010312"/>
            <a:ext cx="2880320" cy="2254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55D1F-0C90-1544-A70A-1D02F4375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864" y="1082320"/>
            <a:ext cx="3783436" cy="210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2300D-261D-2D4E-8BB6-032A209EF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721" y="1082320"/>
            <a:ext cx="1633127" cy="22322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95836" y="723737"/>
            <a:ext cx="3238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Sustained mTORC2 activity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64356" y="3363932"/>
            <a:ext cx="3561904" cy="3233420"/>
            <a:chOff x="8564356" y="3363932"/>
            <a:chExt cx="3561904" cy="3233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0608" y="3733264"/>
              <a:ext cx="2163632" cy="286408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564356" y="3363932"/>
              <a:ext cx="35619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Survival in absence of glucose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227" y="3363932"/>
            <a:ext cx="7873427" cy="2658224"/>
            <a:chOff x="516227" y="3363932"/>
            <a:chExt cx="7873427" cy="2658224"/>
          </a:xfrm>
        </p:grpSpPr>
        <p:grpSp>
          <p:nvGrpSpPr>
            <p:cNvPr id="3" name="Group 2"/>
            <p:cNvGrpSpPr/>
            <p:nvPr/>
          </p:nvGrpSpPr>
          <p:grpSpPr>
            <a:xfrm>
              <a:off x="516227" y="3768463"/>
              <a:ext cx="7873427" cy="2253693"/>
              <a:chOff x="1246909" y="4440822"/>
              <a:chExt cx="5613843" cy="166378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ADE19FA-6D04-444B-9FDE-F5C2B1458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6909" y="4440822"/>
                <a:ext cx="4271689" cy="162668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4259185-73C5-AF4F-9FE1-CD8F4AFF7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01422" y="4477924"/>
                <a:ext cx="1159330" cy="1626686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2727490" y="3363932"/>
              <a:ext cx="41992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Enhancement of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polyfunctionality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29646" y="699905"/>
            <a:ext cx="282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of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3614CD-E10E-D54E-89DC-ADB331111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844" y="1011900"/>
            <a:ext cx="2602368" cy="159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391" y="1807562"/>
            <a:ext cx="4064670" cy="4349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7719" y="89037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therapies?</a:t>
            </a:r>
            <a:endParaRPr lang="en-US" b="1" dirty="0"/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19336" y="6597352"/>
            <a:ext cx="2262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Perdomo-Celis</a:t>
            </a:r>
            <a:r>
              <a:rPr lang="en-GB" altLang="en-US" sz="1200" dirty="0" smtClean="0">
                <a:ea typeface="ＭＳ Ｐゴシック" pitchFamily="34" charset="-128"/>
              </a:rPr>
              <a:t> </a:t>
            </a:r>
            <a:r>
              <a:rPr lang="en-GB" altLang="en-US" sz="1200" dirty="0">
                <a:ea typeface="ＭＳ Ｐゴシック" pitchFamily="34" charset="-128"/>
              </a:rPr>
              <a:t>et al. </a:t>
            </a:r>
            <a:r>
              <a:rPr lang="en-GB" altLang="en-US" sz="1200" dirty="0" smtClean="0">
                <a:ea typeface="ＭＳ Ｐゴシック" pitchFamily="34" charset="-128"/>
              </a:rPr>
              <a:t>Unpublished</a:t>
            </a:r>
            <a:endParaRPr lang="en-GB" altLang="en-US" sz="1200" dirty="0"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0439" y="1022627"/>
            <a:ext cx="626495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CD8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 T cells from HIV controllers have a different transcription profile at the single cell level compared to non-controllers despite sharing same differentiation </a:t>
            </a:r>
            <a:r>
              <a:rPr lang="en-US" altLang="en-US" sz="2000" dirty="0" smtClean="0"/>
              <a:t>phenotype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HIV controllers’ memory cells </a:t>
            </a:r>
            <a:r>
              <a:rPr lang="en-US" altLang="en-US" sz="2000" dirty="0">
                <a:sym typeface="Wingdings" panose="05000000000000000000" pitchFamily="2" charset="2"/>
              </a:rPr>
              <a:t> </a:t>
            </a:r>
            <a:r>
              <a:rPr lang="en-US" altLang="en-US" sz="2000" dirty="0" smtClean="0">
                <a:sym typeface="Wingdings" panose="05000000000000000000" pitchFamily="2" charset="2"/>
              </a:rPr>
              <a:t>metabolic plasticity, primed </a:t>
            </a:r>
            <a:r>
              <a:rPr lang="en-US" altLang="en-US" sz="2000" dirty="0">
                <a:sym typeface="Wingdings" panose="05000000000000000000" pitchFamily="2" charset="2"/>
              </a:rPr>
              <a:t>for </a:t>
            </a:r>
            <a:r>
              <a:rPr lang="en-US" altLang="en-US" sz="2000" dirty="0" smtClean="0">
                <a:sym typeface="Wingdings" panose="05000000000000000000" pitchFamily="2" charset="2"/>
              </a:rPr>
              <a:t>survival, </a:t>
            </a:r>
            <a:r>
              <a:rPr lang="en-US" altLang="en-US" sz="2000" dirty="0">
                <a:sym typeface="Wingdings" panose="05000000000000000000" pitchFamily="2" charset="2"/>
              </a:rPr>
              <a:t>enhanced </a:t>
            </a:r>
            <a:r>
              <a:rPr lang="en-US" altLang="en-US" sz="2000" dirty="0" smtClean="0">
                <a:sym typeface="Wingdings" panose="05000000000000000000" pitchFamily="2" charset="2"/>
              </a:rPr>
              <a:t>antiviral </a:t>
            </a:r>
            <a:r>
              <a:rPr lang="en-US" altLang="en-US" sz="2000" dirty="0" smtClean="0">
                <a:sym typeface="Wingdings" panose="05000000000000000000" pitchFamily="2" charset="2"/>
              </a:rPr>
              <a:t>potential</a:t>
            </a:r>
            <a:endParaRPr lang="en-US" alt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 smtClean="0"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anose="05000000000000000000" pitchFamily="2" charset="2"/>
              </a:rPr>
              <a:t>Metabolic </a:t>
            </a:r>
            <a:r>
              <a:rPr lang="en-US" altLang="en-US" sz="2000" dirty="0">
                <a:sym typeface="Wingdings" panose="05000000000000000000" pitchFamily="2" charset="2"/>
              </a:rPr>
              <a:t>plasticity </a:t>
            </a:r>
            <a:r>
              <a:rPr lang="en-US" altLang="en-US" sz="2000" dirty="0" smtClean="0">
                <a:sym typeface="Wingdings" panose="05000000000000000000" pitchFamily="2" charset="2"/>
              </a:rPr>
              <a:t>enhances </a:t>
            </a:r>
            <a:r>
              <a:rPr lang="en-US" altLang="en-US" sz="2000" dirty="0">
                <a:sym typeface="Wingdings" panose="05000000000000000000" pitchFamily="2" charset="2"/>
              </a:rPr>
              <a:t>the capacity of cells from HIC to function in conditions of </a:t>
            </a:r>
            <a:r>
              <a:rPr lang="en-US" altLang="en-US" sz="2000" dirty="0" smtClean="0">
                <a:sym typeface="Wingdings" panose="05000000000000000000" pitchFamily="2" charset="2"/>
              </a:rPr>
              <a:t>stress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anose="05000000000000000000" pitchFamily="2" charset="2"/>
              </a:rPr>
              <a:t>Ex vivo metabolic reprogramming reinvigorates </a:t>
            </a:r>
            <a:r>
              <a:rPr lang="en-US" altLang="en-US" sz="2000" dirty="0">
                <a:sym typeface="Wingdings" panose="05000000000000000000" pitchFamily="2" charset="2"/>
              </a:rPr>
              <a:t>HIV-specific CD8+ T cell </a:t>
            </a:r>
            <a:r>
              <a:rPr lang="en-US" altLang="en-US" sz="2000" dirty="0" smtClean="0">
                <a:sym typeface="Wingdings" panose="05000000000000000000" pitchFamily="2" charset="2"/>
              </a:rPr>
              <a:t>responses from non-controllers and may constitute a new therapeutic opportunity to achieve HIV remission</a:t>
            </a:r>
            <a:endParaRPr lang="en-US" altLang="en-US" sz="2000" dirty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7568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 smtClean="0"/>
              <a:t>Summary</a:t>
            </a:r>
            <a:endParaRPr lang="pt-B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41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ZoneTexte 9"/>
          <p:cNvSpPr txBox="1">
            <a:spLocks noChangeArrowheads="1"/>
          </p:cNvSpPr>
          <p:nvPr/>
        </p:nvSpPr>
        <p:spPr bwMode="auto">
          <a:xfrm>
            <a:off x="6200414" y="2211999"/>
            <a:ext cx="270413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b="1" dirty="0">
                <a:ea typeface="ＭＳ Ｐゴシック" pitchFamily="34" charset="-128"/>
                <a:cs typeface="Calibri" panose="020F0502020204030204" pitchFamily="34" charset="0"/>
              </a:rPr>
              <a:t>ANRS CO21 </a:t>
            </a:r>
            <a:r>
              <a:rPr lang="en-GB" altLang="en-US" sz="1500" b="1" dirty="0" smtClean="0">
                <a:ea typeface="ＭＳ Ｐゴシック" pitchFamily="34" charset="-128"/>
                <a:cs typeface="Calibri" panose="020F0502020204030204" pitchFamily="34" charset="0"/>
              </a:rPr>
              <a:t>CODEX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b="1" dirty="0">
                <a:ea typeface="ＭＳ Ｐゴシック" pitchFamily="34" charset="-128"/>
                <a:cs typeface="Calibri" panose="020F0502020204030204" pitchFamily="34" charset="0"/>
              </a:rPr>
              <a:t>ANRS </a:t>
            </a:r>
            <a:r>
              <a:rPr lang="en-GB" altLang="en-US" sz="1500" b="1" dirty="0" smtClean="0">
                <a:ea typeface="ＭＳ Ｐゴシック" pitchFamily="34" charset="-128"/>
                <a:cs typeface="Calibri" panose="020F0502020204030204" pitchFamily="34" charset="0"/>
              </a:rPr>
              <a:t>CO6 </a:t>
            </a:r>
            <a:r>
              <a:rPr lang="en-GB" altLang="en-US" sz="1500" b="1" dirty="0">
                <a:ea typeface="ＭＳ Ｐゴシック" pitchFamily="34" charset="-128"/>
                <a:cs typeface="Calibri" panose="020F0502020204030204" pitchFamily="34" charset="0"/>
              </a:rPr>
              <a:t>“PRIMO”</a:t>
            </a: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en-US" sz="1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CHU </a:t>
            </a:r>
            <a:r>
              <a:rPr lang="fr-FR" altLang="en-US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Bicetre</a:t>
            </a:r>
            <a:endParaRPr lang="es-ES" altLang="en-US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fr-FR" alt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Olivier </a:t>
            </a:r>
            <a:r>
              <a:rPr lang="fr-FR" altLang="en-US" sz="1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Lambotte</a:t>
            </a:r>
            <a:endParaRPr lang="es-ES" altLang="en-US" sz="1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Nicolas Noel</a:t>
            </a: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Antoine </a:t>
            </a:r>
            <a:r>
              <a:rPr lang="es-ES" alt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Cheret</a:t>
            </a:r>
            <a:endParaRPr lang="es-ES" alt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Cecile Goujard</a:t>
            </a: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Jean-François </a:t>
            </a:r>
            <a:r>
              <a:rPr lang="es-ES" alt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Delfraissy</a:t>
            </a: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Alain </a:t>
            </a:r>
            <a:r>
              <a:rPr lang="es-ES" altLang="en-US" sz="14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Venet</a:t>
            </a:r>
            <a:endParaRPr lang="es-ES" altLang="en-US" sz="1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es-ES" alt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Camille Lécuroux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es-ES" alt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1400" b="1" dirty="0" smtClean="0"/>
              <a:t>INSERM </a:t>
            </a:r>
            <a:r>
              <a:rPr lang="fr-FR" altLang="en-US" sz="1400" b="1" dirty="0"/>
              <a:t>U1018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1400" b="1" dirty="0"/>
              <a:t>Laurence </a:t>
            </a:r>
            <a:r>
              <a:rPr lang="fr-FR" altLang="en-US" sz="1400" b="1" dirty="0" smtClean="0"/>
              <a:t>Meyer</a:t>
            </a:r>
            <a:endParaRPr lang="es-ES" altLang="en-US" sz="1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n-US" sz="1400" dirty="0" smtClean="0"/>
              <a:t>Faroudy </a:t>
            </a:r>
            <a:r>
              <a:rPr lang="es-ES" altLang="en-US" sz="1400" dirty="0"/>
              <a:t>Boufassa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n-US" sz="1400" dirty="0"/>
              <a:t>Asma Essat </a:t>
            </a:r>
            <a:endParaRPr lang="es-ES" altLang="en-US" sz="1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n-US" sz="1400" dirty="0" smtClean="0"/>
              <a:t>Samia </a:t>
            </a:r>
            <a:r>
              <a:rPr lang="es-ES" altLang="en-US" sz="1400" dirty="0" err="1" smtClean="0"/>
              <a:t>Hendou</a:t>
            </a:r>
            <a:endParaRPr lang="es-ES" altLang="en-US" sz="1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n-US" sz="1400" dirty="0" err="1" smtClean="0"/>
              <a:t>Azeb</a:t>
            </a:r>
            <a:r>
              <a:rPr lang="es-ES" altLang="en-US" sz="1400" dirty="0" smtClean="0"/>
              <a:t> </a:t>
            </a:r>
            <a:r>
              <a:rPr lang="es-ES" altLang="en-US" sz="1400" dirty="0" err="1" smtClean="0"/>
              <a:t>Tadesse</a:t>
            </a:r>
            <a:endParaRPr lang="en-US" altLang="en-US" sz="1500" b="1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787611" y="523252"/>
            <a:ext cx="85613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>
                <a:solidFill>
                  <a:srgbClr val="2056A7"/>
                </a:solidFill>
              </a:rPr>
              <a:t>Thanks to volunteers and physicians who participate to </a:t>
            </a:r>
            <a:r>
              <a:rPr lang="en-US" altLang="en-US" sz="2200" b="1" i="1" dirty="0" smtClean="0">
                <a:solidFill>
                  <a:srgbClr val="2056A7"/>
                </a:solidFill>
              </a:rPr>
              <a:t>our studies</a:t>
            </a:r>
            <a:endParaRPr lang="en-US" altLang="en-US" sz="2200" b="1" dirty="0">
              <a:solidFill>
                <a:srgbClr val="2056A7"/>
              </a:solidFill>
            </a:endParaRPr>
          </a:p>
        </p:txBody>
      </p:sp>
      <p:pic>
        <p:nvPicPr>
          <p:cNvPr id="53257" name="Picture 1421" descr="T:\Mes images\logo Sidac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635" y="5919732"/>
            <a:ext cx="791558" cy="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Box 2"/>
          <p:cNvSpPr txBox="1">
            <a:spLocks noChangeArrowheads="1"/>
          </p:cNvSpPr>
          <p:nvPr/>
        </p:nvSpPr>
        <p:spPr bwMode="auto">
          <a:xfrm>
            <a:off x="6208052" y="1211627"/>
            <a:ext cx="2720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400" b="1" dirty="0" err="1"/>
              <a:t>Regulation</a:t>
            </a:r>
            <a:r>
              <a:rPr lang="es-ES" altLang="en-US" sz="1400" b="1" dirty="0"/>
              <a:t> of Retroviral </a:t>
            </a:r>
            <a:r>
              <a:rPr lang="es-ES" altLang="en-US" sz="1400" b="1" dirty="0" err="1"/>
              <a:t>Infections</a:t>
            </a:r>
            <a:endParaRPr lang="es-ES" altLang="en-US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400" dirty="0" smtClean="0"/>
              <a:t>Françoise </a:t>
            </a:r>
            <a:r>
              <a:rPr lang="es-ES" altLang="en-US" sz="1400" dirty="0"/>
              <a:t>Barré-</a:t>
            </a:r>
            <a:r>
              <a:rPr lang="es-ES" altLang="en-US" sz="1400" dirty="0" err="1"/>
              <a:t>Sinoussi</a:t>
            </a:r>
            <a:endParaRPr lang="es-E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400" dirty="0"/>
              <a:t>Gianfranco </a:t>
            </a:r>
            <a:r>
              <a:rPr lang="es-ES" altLang="en-US" sz="1400" dirty="0" err="1"/>
              <a:t>Pancino</a:t>
            </a:r>
            <a:endParaRPr lang="es-E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400" dirty="0"/>
              <a:t>Pierre </a:t>
            </a:r>
            <a:r>
              <a:rPr lang="es-ES" altLang="en-US" sz="1400" dirty="0" err="1"/>
              <a:t>Versmisse</a:t>
            </a:r>
            <a:endParaRPr lang="es-ES" altLang="en-US" sz="1400" dirty="0"/>
          </a:p>
        </p:txBody>
      </p:sp>
      <p:sp>
        <p:nvSpPr>
          <p:cNvPr id="32" name="ZoneTexte 34"/>
          <p:cNvSpPr txBox="1"/>
          <p:nvPr/>
        </p:nvSpPr>
        <p:spPr>
          <a:xfrm>
            <a:off x="939282" y="1796402"/>
            <a:ext cx="504914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/>
              <a:t>HIV inflammation and persistence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703466" y="1206501"/>
            <a:ext cx="5326793" cy="4447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83877" y="2600411"/>
            <a:ext cx="514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b="1" spc="-150" dirty="0" smtClean="0">
                <a:solidFill>
                  <a:schemeClr val="tx2"/>
                </a:solidFill>
                <a:ea typeface="ＭＳ Ｐゴシック" pitchFamily="1" charset="-128"/>
                <a:cs typeface="Century Gothic"/>
              </a:rPr>
              <a:t>Viral Reservoirs </a:t>
            </a:r>
            <a:r>
              <a:rPr lang="en-US" b="1" spc="-150" dirty="0">
                <a:solidFill>
                  <a:schemeClr val="tx2"/>
                </a:solidFill>
                <a:ea typeface="ＭＳ Ｐゴシック" pitchFamily="1" charset="-128"/>
                <a:cs typeface="Century Gothic"/>
              </a:rPr>
              <a:t>and </a:t>
            </a:r>
            <a:r>
              <a:rPr lang="en-US" b="1" spc="-150" dirty="0" smtClean="0">
                <a:solidFill>
                  <a:schemeClr val="tx2"/>
                </a:solidFill>
                <a:ea typeface="ＭＳ Ｐゴシック" pitchFamily="1" charset="-128"/>
                <a:cs typeface="Century Gothic"/>
              </a:rPr>
              <a:t>Control</a:t>
            </a:r>
            <a:endParaRPr lang="fr-FR" b="1" spc="-150" dirty="0">
              <a:solidFill>
                <a:schemeClr val="tx2"/>
              </a:solidFill>
              <a:ea typeface="ＭＳ Ｐゴシック" pitchFamily="1" charset="-128"/>
              <a:cs typeface="Century Gothic"/>
            </a:endParaRPr>
          </a:p>
        </p:txBody>
      </p:sp>
      <p:sp>
        <p:nvSpPr>
          <p:cNvPr id="53264" name="CaixaDeTexto 15"/>
          <p:cNvSpPr txBox="1">
            <a:spLocks noChangeArrowheads="1"/>
          </p:cNvSpPr>
          <p:nvPr/>
        </p:nvSpPr>
        <p:spPr bwMode="auto">
          <a:xfrm>
            <a:off x="2317033" y="2211999"/>
            <a:ext cx="22993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 b="1" dirty="0">
                <a:ea typeface="ＭＳ Ｐゴシック" pitchFamily="34" charset="-128"/>
              </a:rPr>
              <a:t>Michaela Müller-</a:t>
            </a:r>
            <a:r>
              <a:rPr lang="fr-FR" altLang="en-US" sz="1400" b="1" dirty="0" err="1">
                <a:ea typeface="ＭＳ Ｐゴシック" pitchFamily="34" charset="-128"/>
              </a:rPr>
              <a:t>Trutwin</a:t>
            </a:r>
            <a:endParaRPr lang="fr-FR" altLang="en-US" sz="1400" b="1" dirty="0">
              <a:ea typeface="ＭＳ Ｐゴシック" pitchFamily="34" charset="-128"/>
            </a:endParaRPr>
          </a:p>
        </p:txBody>
      </p:sp>
      <p:sp>
        <p:nvSpPr>
          <p:cNvPr id="53271" name="Rectangle 3"/>
          <p:cNvSpPr>
            <a:spLocks noChangeArrowheads="1"/>
          </p:cNvSpPr>
          <p:nvPr/>
        </p:nvSpPr>
        <p:spPr bwMode="auto">
          <a:xfrm>
            <a:off x="9127920" y="1206501"/>
            <a:ext cx="26995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1400" b="1" dirty="0" smtClean="0">
                <a:solidFill>
                  <a:srgbClr val="000000"/>
                </a:solidFill>
              </a:rPr>
              <a:t>IDMIT</a:t>
            </a:r>
            <a:endParaRPr lang="es-ES" altLang="en-US" sz="14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Roger Le Grand</a:t>
            </a:r>
          </a:p>
          <a:p>
            <a:pPr eaLnBrk="1" hangingPunct="1"/>
            <a:r>
              <a:rPr lang="fr-FR" altLang="en-US" sz="1400" b="1" dirty="0">
                <a:solidFill>
                  <a:srgbClr val="000000"/>
                </a:solidFill>
              </a:rPr>
              <a:t>Bruno </a:t>
            </a:r>
            <a:r>
              <a:rPr lang="fr-FR" altLang="en-US" sz="1400" b="1" dirty="0" err="1" smtClean="0">
                <a:solidFill>
                  <a:srgbClr val="000000"/>
                </a:solidFill>
              </a:rPr>
              <a:t>Vaslin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Nathalie </a:t>
            </a:r>
            <a:r>
              <a:rPr lang="en-US" altLang="en-US" sz="1400" dirty="0" err="1">
                <a:solidFill>
                  <a:srgbClr val="000000"/>
                </a:solidFill>
              </a:rPr>
              <a:t>Dereuddre-Bosquet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Delphine Desjardin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r>
              <a:rPr lang="fr-FR" altLang="en-US" sz="1400" b="1" dirty="0" err="1" smtClean="0">
                <a:solidFill>
                  <a:prstClr val="black"/>
                </a:solidFill>
                <a:latin typeface="Calibri"/>
              </a:rPr>
              <a:t>Immunoconcept</a:t>
            </a:r>
            <a:endParaRPr lang="fr-FR" altLang="en-US" sz="1400" b="1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fr-FR" altLang="en-US" sz="1400" b="1" dirty="0" smtClean="0">
                <a:solidFill>
                  <a:prstClr val="black"/>
                </a:solidFill>
                <a:latin typeface="Calibri"/>
              </a:rPr>
              <a:t>Victor Appay </a:t>
            </a:r>
            <a:endParaRPr lang="es-ES" altLang="en-US" sz="1400" b="1" dirty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Laura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Papagno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Mariela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Piccin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fr-FR" altLang="en-US" sz="1400" b="1" dirty="0" smtClean="0">
                <a:solidFill>
                  <a:prstClr val="black"/>
                </a:solidFill>
                <a:latin typeface="Calibri"/>
              </a:rPr>
              <a:t>Institut </a:t>
            </a:r>
            <a:r>
              <a:rPr lang="fr-FR" altLang="en-US" sz="1400" b="1" dirty="0">
                <a:solidFill>
                  <a:prstClr val="black"/>
                </a:solidFill>
                <a:latin typeface="Calibri"/>
              </a:rPr>
              <a:t>Curie </a:t>
            </a:r>
            <a:endParaRPr lang="fr-FR" altLang="en-US" sz="1400" b="1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fr-FR" altLang="en-US" sz="1400" b="1" dirty="0" smtClean="0">
                <a:solidFill>
                  <a:prstClr val="black"/>
                </a:solidFill>
                <a:latin typeface="Calibri"/>
              </a:rPr>
              <a:t>Nicolas Manel</a:t>
            </a:r>
            <a:endParaRPr lang="fr-FR" altLang="en-US" sz="1400" b="1" dirty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Xavier </a:t>
            </a:r>
            <a:r>
              <a:rPr lang="en-US" altLang="en-US" sz="1400" dirty="0" smtClean="0">
                <a:solidFill>
                  <a:srgbClr val="000000"/>
                </a:solidFill>
              </a:rPr>
              <a:t>Lahaye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CHU Necker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Veronique </a:t>
            </a:r>
            <a:r>
              <a:rPr lang="en-US" altLang="en-US" sz="1400" b="1" dirty="0" err="1" smtClean="0">
                <a:solidFill>
                  <a:srgbClr val="000000"/>
                </a:solidFill>
              </a:rPr>
              <a:t>Avettan-Fenoel</a:t>
            </a: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Christine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Rouzioux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rgbClr val="000000"/>
                </a:solidFill>
              </a:rPr>
              <a:t>Adeline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Mélard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3272" name="Titre 3"/>
          <p:cNvSpPr txBox="1">
            <a:spLocks/>
          </p:cNvSpPr>
          <p:nvPr/>
        </p:nvSpPr>
        <p:spPr bwMode="auto">
          <a:xfrm>
            <a:off x="1676401" y="2857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Acknowledgements</a:t>
            </a:r>
            <a:endParaRPr lang="fr-FR" altLang="en-US" b="1" dirty="0"/>
          </a:p>
        </p:txBody>
      </p:sp>
      <p:pic>
        <p:nvPicPr>
          <p:cNvPr id="53274" name="Picture 9" descr="C3B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860" y="5506623"/>
            <a:ext cx="203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5" name="Rectangle 1"/>
          <p:cNvSpPr>
            <a:spLocks noChangeArrowheads="1"/>
          </p:cNvSpPr>
          <p:nvPr/>
        </p:nvSpPr>
        <p:spPr bwMode="auto">
          <a:xfrm>
            <a:off x="9876474" y="5506623"/>
            <a:ext cx="1595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400" dirty="0"/>
              <a:t>Stevenn Volant </a:t>
            </a:r>
          </a:p>
          <a:p>
            <a:pPr eaLnBrk="1" hangingPunct="1"/>
            <a:r>
              <a:rPr lang="fr-FR" altLang="fr-FR" sz="1400" dirty="0"/>
              <a:t>Marie-Agnès </a:t>
            </a:r>
            <a:r>
              <a:rPr lang="fr-FR" altLang="fr-FR" sz="1400" dirty="0" err="1"/>
              <a:t>Dillies</a:t>
            </a:r>
            <a:endParaRPr lang="fr-FR" altLang="fr-FR" sz="1400" dirty="0"/>
          </a:p>
        </p:txBody>
      </p:sp>
      <p:pic>
        <p:nvPicPr>
          <p:cNvPr id="2050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350" y="6107851"/>
            <a:ext cx="2361506" cy="5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ésultat de recherche d'images pour &quot;msd avenir&quot;"/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3194" y="5989458"/>
            <a:ext cx="1655796" cy="6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National Institutes of Health (NIH) - Turning Discovery into Heal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191" y="6194473"/>
            <a:ext cx="2366563" cy="3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7483647" y="381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7483647" y="533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7483647" y="533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ontserrat"/>
                <a:hlinkClick r:id="rId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364" y="116820"/>
            <a:ext cx="1354692" cy="9919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349" y="5840456"/>
            <a:ext cx="1251043" cy="956235"/>
          </a:xfrm>
          <a:prstGeom prst="rect">
            <a:avLst/>
          </a:prstGeom>
        </p:spPr>
      </p:pic>
      <p:pic>
        <p:nvPicPr>
          <p:cNvPr id="38" name="Picture 2" descr="institut_pasteur_logo_20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721" y="1250484"/>
            <a:ext cx="1865342" cy="62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2622" y="4396397"/>
            <a:ext cx="925877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698005" y="5236862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/>
              <a:t>Mathieu</a:t>
            </a:r>
          </a:p>
          <a:p>
            <a:pPr algn="ctr"/>
            <a:r>
              <a:rPr lang="fr-FR" sz="1000" dirty="0" err="1" smtClean="0"/>
              <a:t>Angin</a:t>
            </a:r>
            <a:endParaRPr lang="en-US" sz="1000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7604" y="4474861"/>
            <a:ext cx="762000" cy="7620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581776" y="5188932"/>
            <a:ext cx="101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/>
              <a:t>JC </a:t>
            </a:r>
          </a:p>
          <a:p>
            <a:pPr algn="ctr"/>
            <a:r>
              <a:rPr lang="fr-FR" sz="1000" dirty="0" err="1" smtClean="0"/>
              <a:t>Valle-Casuso</a:t>
            </a:r>
            <a:endParaRPr lang="en-US" sz="1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300" y="3079943"/>
            <a:ext cx="4534100" cy="13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12139" y="226053"/>
            <a:ext cx="1196483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Cell metabolism influences cell susceptibility to HIV-1 infection</a:t>
            </a:r>
            <a:endParaRPr lang="en-US" sz="2400" dirty="0"/>
          </a:p>
        </p:txBody>
      </p:sp>
      <p:pic>
        <p:nvPicPr>
          <p:cNvPr id="17" name="Picture 2" descr="Y:\Papers Asier\NRI\figure 1 beta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54" y="2182483"/>
            <a:ext cx="3202532" cy="33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gure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1887" y="1266920"/>
            <a:ext cx="5199501" cy="42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081388" y="1266920"/>
            <a:ext cx="2995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stages of the HIV-1 replication cycle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are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directly affected by or rely on products of the major cellular metabolic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pathways</a:t>
            </a:r>
            <a:endParaRPr lang="en-US" sz="1400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81388" y="2356215"/>
            <a:ext cx="2846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HIV-1 factors may alter cell immunometabolism to fuel virus replication</a:t>
            </a:r>
            <a:endParaRPr lang="en-US" sz="1400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493091" y="4252822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Guo</a:t>
            </a:r>
            <a:r>
              <a:rPr lang="en-US" sz="1000" dirty="0" smtClean="0"/>
              <a:t> et al Nat </a:t>
            </a:r>
            <a:r>
              <a:rPr lang="en-US" sz="1000" dirty="0" err="1" smtClean="0"/>
              <a:t>immunol</a:t>
            </a:r>
            <a:r>
              <a:rPr lang="en-US" sz="1000" dirty="0" smtClean="0"/>
              <a:t> 2021</a:t>
            </a:r>
          </a:p>
          <a:p>
            <a:r>
              <a:rPr lang="en-US" sz="1000" dirty="0" smtClean="0"/>
              <a:t>Taylor et al Cell reports 2020</a:t>
            </a:r>
          </a:p>
          <a:p>
            <a:r>
              <a:rPr lang="en-US" sz="1000" dirty="0" err="1" smtClean="0"/>
              <a:t>Loisel</a:t>
            </a:r>
            <a:r>
              <a:rPr lang="en-US" sz="1000" dirty="0" smtClean="0"/>
              <a:t>-Meyer PNAS 2012</a:t>
            </a:r>
          </a:p>
          <a:p>
            <a:r>
              <a:rPr lang="en-US" sz="1000" dirty="0" err="1" smtClean="0"/>
              <a:t>Clerc</a:t>
            </a:r>
            <a:r>
              <a:rPr lang="en-US" sz="1000" dirty="0" smtClean="0"/>
              <a:t> et al Nat </a:t>
            </a:r>
            <a:r>
              <a:rPr lang="en-US" sz="1000" dirty="0" err="1" smtClean="0"/>
              <a:t>Metabol</a:t>
            </a:r>
            <a:r>
              <a:rPr lang="en-US" sz="1000" dirty="0" smtClean="0"/>
              <a:t> 2019</a:t>
            </a:r>
          </a:p>
          <a:p>
            <a:r>
              <a:rPr lang="en-US" sz="1000" dirty="0" err="1" smtClean="0"/>
              <a:t>Besnard</a:t>
            </a:r>
            <a:r>
              <a:rPr lang="en-US" sz="1000" dirty="0" smtClean="0"/>
              <a:t> et al Cell Host </a:t>
            </a:r>
            <a:r>
              <a:rPr lang="en-US" sz="1000" dirty="0" err="1" smtClean="0"/>
              <a:t>Micr</a:t>
            </a:r>
            <a:r>
              <a:rPr lang="en-US" sz="1000" dirty="0" smtClean="0"/>
              <a:t> 2016</a:t>
            </a:r>
          </a:p>
          <a:p>
            <a:endParaRPr lang="en-US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12139" y="5559112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Valle-Casuso</a:t>
            </a:r>
            <a:r>
              <a:rPr lang="en-US" sz="1000" dirty="0" smtClean="0"/>
              <a:t> et al Cell Metabolism 2019</a:t>
            </a:r>
            <a:endParaRPr lang="en-US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881887" y="5559112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Sáez-Cirión</a:t>
            </a:r>
            <a:r>
              <a:rPr lang="en-US" sz="1000" dirty="0" smtClean="0"/>
              <a:t>, </a:t>
            </a:r>
            <a:r>
              <a:rPr lang="en-US" sz="1000" dirty="0" err="1" smtClean="0"/>
              <a:t>Sereti</a:t>
            </a:r>
            <a:r>
              <a:rPr lang="en-US" sz="1000" dirty="0" smtClean="0"/>
              <a:t> Nat Rev </a:t>
            </a:r>
            <a:r>
              <a:rPr lang="en-US" sz="1000" dirty="0" err="1" smtClean="0"/>
              <a:t>Immunol</a:t>
            </a:r>
            <a:r>
              <a:rPr lang="en-US" sz="1000" dirty="0" smtClean="0"/>
              <a:t> 2021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80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3" b="26873"/>
          <a:stretch/>
        </p:blipFill>
        <p:spPr>
          <a:xfrm>
            <a:off x="3138340" y="929330"/>
            <a:ext cx="7838984" cy="561381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12139" y="226053"/>
            <a:ext cx="1196483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Targeting HIV-1 pathogenesis through immunometabolism based interventions</a:t>
            </a:r>
            <a:endParaRPr lang="en-US" sz="2400" dirty="0"/>
          </a:p>
        </p:txBody>
      </p:sp>
      <p:sp>
        <p:nvSpPr>
          <p:cNvPr id="11" name="Flèche vers le bas 10"/>
          <p:cNvSpPr/>
          <p:nvPr/>
        </p:nvSpPr>
        <p:spPr>
          <a:xfrm>
            <a:off x="9234850" y="3628850"/>
            <a:ext cx="175847" cy="437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2" name="Flèche vers le bas 11"/>
          <p:cNvSpPr/>
          <p:nvPr/>
        </p:nvSpPr>
        <p:spPr>
          <a:xfrm>
            <a:off x="6236676" y="3628337"/>
            <a:ext cx="175847" cy="437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3" name="Flèche vers le bas 12"/>
          <p:cNvSpPr/>
          <p:nvPr/>
        </p:nvSpPr>
        <p:spPr>
          <a:xfrm>
            <a:off x="4006360" y="3613684"/>
            <a:ext cx="175847" cy="437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518130" y="3589261"/>
            <a:ext cx="138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Metabolic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reprogramming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33107" y="3558471"/>
            <a:ext cx="138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Metabolic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reprogramming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7615254" y="2220078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Palmer et al AIDS 2014</a:t>
            </a:r>
          </a:p>
          <a:p>
            <a:r>
              <a:rPr lang="en-US" sz="1000" dirty="0" err="1" smtClean="0"/>
              <a:t>Palner</a:t>
            </a:r>
            <a:r>
              <a:rPr lang="en-US" sz="1000" dirty="0" smtClean="0"/>
              <a:t> JI 2014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3215341" y="3526111"/>
            <a:ext cx="8343153" cy="325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0495" y="3628337"/>
            <a:ext cx="3707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 smtClean="0">
                <a:cs typeface="Arial" pitchFamily="34" charset="0"/>
                <a:sym typeface="Wingdings" pitchFamily="2" charset="2"/>
              </a:rPr>
              <a:t>Integrated therapeutic interventions</a:t>
            </a:r>
            <a:endParaRPr lang="fr-FR" altLang="fr-FR" sz="1800" b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2494" y="929330"/>
            <a:ext cx="2079812" cy="58539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8" name="ZoneTexte 20"/>
          <p:cNvSpPr txBox="1"/>
          <p:nvPr/>
        </p:nvSpPr>
        <p:spPr>
          <a:xfrm>
            <a:off x="9069463" y="6611779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Sáez-Cirión</a:t>
            </a:r>
            <a:r>
              <a:rPr lang="en-US" sz="1000" dirty="0" smtClean="0"/>
              <a:t>, </a:t>
            </a:r>
            <a:r>
              <a:rPr lang="en-US" sz="1000" dirty="0" err="1" smtClean="0"/>
              <a:t>Sereti</a:t>
            </a:r>
            <a:r>
              <a:rPr lang="en-US" sz="1000" dirty="0" smtClean="0"/>
              <a:t> Nat Rev </a:t>
            </a:r>
            <a:r>
              <a:rPr lang="en-US" sz="1000" dirty="0" err="1" smtClean="0"/>
              <a:t>Immunol</a:t>
            </a:r>
            <a:r>
              <a:rPr lang="en-US" sz="1000" dirty="0" smtClean="0"/>
              <a:t> 2021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02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335360" y="188640"/>
            <a:ext cx="11568608" cy="6815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HIV controllers (HIC): </a:t>
            </a:r>
            <a:r>
              <a:rPr lang="en-US" sz="2600" b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natural control of HIV-1 </a:t>
            </a:r>
            <a:r>
              <a:rPr lang="en-US" sz="2600" b="1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infection</a:t>
            </a:r>
          </a:p>
        </p:txBody>
      </p:sp>
      <p:grpSp>
        <p:nvGrpSpPr>
          <p:cNvPr id="4" name="Groupe 19722"/>
          <p:cNvGrpSpPr>
            <a:grpSpLocks/>
          </p:cNvGrpSpPr>
          <p:nvPr/>
        </p:nvGrpSpPr>
        <p:grpSpPr bwMode="auto">
          <a:xfrm>
            <a:off x="696778" y="867756"/>
            <a:ext cx="3743247" cy="2155536"/>
            <a:chOff x="4562491" y="3151188"/>
            <a:chExt cx="4635137" cy="2755330"/>
          </a:xfrm>
        </p:grpSpPr>
        <p:sp>
          <p:nvSpPr>
            <p:cNvPr id="5" name="Line 182"/>
            <p:cNvSpPr>
              <a:spLocks noChangeShapeType="1"/>
            </p:cNvSpPr>
            <p:nvPr/>
          </p:nvSpPr>
          <p:spPr bwMode="auto">
            <a:xfrm>
              <a:off x="5172075" y="5613401"/>
              <a:ext cx="33464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83"/>
            <p:cNvSpPr>
              <a:spLocks noChangeShapeType="1"/>
            </p:cNvSpPr>
            <p:nvPr/>
          </p:nvSpPr>
          <p:spPr bwMode="auto">
            <a:xfrm flipV="1">
              <a:off x="5475288" y="5613401"/>
              <a:ext cx="0" cy="349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84"/>
            <p:cNvSpPr>
              <a:spLocks noChangeShapeType="1"/>
            </p:cNvSpPr>
            <p:nvPr/>
          </p:nvSpPr>
          <p:spPr bwMode="auto">
            <a:xfrm flipV="1">
              <a:off x="6235700" y="5613401"/>
              <a:ext cx="0" cy="349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5"/>
            <p:cNvSpPr>
              <a:spLocks noChangeShapeType="1"/>
            </p:cNvSpPr>
            <p:nvPr/>
          </p:nvSpPr>
          <p:spPr bwMode="auto">
            <a:xfrm flipV="1">
              <a:off x="6997700" y="5613401"/>
              <a:ext cx="0" cy="349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6"/>
            <p:cNvSpPr>
              <a:spLocks noChangeShapeType="1"/>
            </p:cNvSpPr>
            <p:nvPr/>
          </p:nvSpPr>
          <p:spPr bwMode="auto">
            <a:xfrm flipV="1">
              <a:off x="7756525" y="5613401"/>
              <a:ext cx="0" cy="349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7"/>
            <p:cNvSpPr>
              <a:spLocks noChangeShapeType="1"/>
            </p:cNvSpPr>
            <p:nvPr/>
          </p:nvSpPr>
          <p:spPr bwMode="auto">
            <a:xfrm flipV="1">
              <a:off x="8518525" y="5613401"/>
              <a:ext cx="0" cy="349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88"/>
            <p:cNvSpPr>
              <a:spLocks noChangeArrowheads="1"/>
            </p:cNvSpPr>
            <p:nvPr/>
          </p:nvSpPr>
          <p:spPr bwMode="auto">
            <a:xfrm>
              <a:off x="5370513" y="5692778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1990</a:t>
              </a:r>
              <a:endParaRPr lang="fr-FR" altLang="en-US" sz="1200"/>
            </a:p>
          </p:txBody>
        </p:sp>
        <p:sp>
          <p:nvSpPr>
            <p:cNvPr id="12" name="Rectangle 189"/>
            <p:cNvSpPr>
              <a:spLocks noChangeArrowheads="1"/>
            </p:cNvSpPr>
            <p:nvPr/>
          </p:nvSpPr>
          <p:spPr bwMode="auto">
            <a:xfrm>
              <a:off x="6130925" y="5692777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1995</a:t>
              </a:r>
              <a:endParaRPr lang="fr-FR" altLang="en-US" sz="1200"/>
            </a:p>
          </p:txBody>
        </p:sp>
        <p:sp>
          <p:nvSpPr>
            <p:cNvPr id="13" name="Rectangle 190"/>
            <p:cNvSpPr>
              <a:spLocks noChangeArrowheads="1"/>
            </p:cNvSpPr>
            <p:nvPr/>
          </p:nvSpPr>
          <p:spPr bwMode="auto">
            <a:xfrm>
              <a:off x="6892925" y="5692777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2000</a:t>
              </a:r>
              <a:endParaRPr lang="fr-FR" altLang="en-US" sz="1200"/>
            </a:p>
          </p:txBody>
        </p:sp>
        <p:sp>
          <p:nvSpPr>
            <p:cNvPr id="14" name="Rectangle 191"/>
            <p:cNvSpPr>
              <a:spLocks noChangeArrowheads="1"/>
            </p:cNvSpPr>
            <p:nvPr/>
          </p:nvSpPr>
          <p:spPr bwMode="auto">
            <a:xfrm>
              <a:off x="7651750" y="5692777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2005</a:t>
              </a:r>
              <a:endParaRPr lang="fr-FR" altLang="en-US" sz="1200"/>
            </a:p>
          </p:txBody>
        </p:sp>
        <p:sp>
          <p:nvSpPr>
            <p:cNvPr id="15" name="Rectangle 192"/>
            <p:cNvSpPr>
              <a:spLocks noChangeArrowheads="1"/>
            </p:cNvSpPr>
            <p:nvPr/>
          </p:nvSpPr>
          <p:spPr bwMode="auto">
            <a:xfrm>
              <a:off x="8413750" y="5692777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2010</a:t>
              </a:r>
              <a:endParaRPr lang="fr-FR" altLang="en-US" sz="1200"/>
            </a:p>
          </p:txBody>
        </p:sp>
        <p:sp>
          <p:nvSpPr>
            <p:cNvPr id="16" name="Line 193"/>
            <p:cNvSpPr>
              <a:spLocks noChangeShapeType="1"/>
            </p:cNvSpPr>
            <p:nvPr/>
          </p:nvSpPr>
          <p:spPr bwMode="auto">
            <a:xfrm>
              <a:off x="5172075" y="3205163"/>
              <a:ext cx="33464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94"/>
            <p:cNvSpPr>
              <a:spLocks noChangeArrowheads="1"/>
            </p:cNvSpPr>
            <p:nvPr/>
          </p:nvSpPr>
          <p:spPr bwMode="auto">
            <a:xfrm rot="-5400000">
              <a:off x="3930755" y="4357481"/>
              <a:ext cx="1476218" cy="21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 b="1">
                  <a:solidFill>
                    <a:srgbClr val="000000"/>
                  </a:solidFill>
                </a:rPr>
                <a:t>CD4 T cell counts/µl</a:t>
              </a:r>
              <a:endParaRPr lang="fr-FR" altLang="en-US" sz="1200"/>
            </a:p>
          </p:txBody>
        </p:sp>
        <p:sp>
          <p:nvSpPr>
            <p:cNvPr id="18" name="Line 197"/>
            <p:cNvSpPr>
              <a:spLocks noChangeShapeType="1"/>
            </p:cNvSpPr>
            <p:nvPr/>
          </p:nvSpPr>
          <p:spPr bwMode="auto">
            <a:xfrm flipV="1">
              <a:off x="5172075" y="3205163"/>
              <a:ext cx="0" cy="240823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8"/>
            <p:cNvSpPr>
              <a:spLocks noChangeShapeType="1"/>
            </p:cNvSpPr>
            <p:nvPr/>
          </p:nvSpPr>
          <p:spPr bwMode="auto">
            <a:xfrm>
              <a:off x="5138738" y="5499101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9"/>
            <p:cNvSpPr>
              <a:spLocks noChangeShapeType="1"/>
            </p:cNvSpPr>
            <p:nvPr/>
          </p:nvSpPr>
          <p:spPr bwMode="auto">
            <a:xfrm>
              <a:off x="5138738" y="5040313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0"/>
            <p:cNvSpPr>
              <a:spLocks noChangeShapeType="1"/>
            </p:cNvSpPr>
            <p:nvPr/>
          </p:nvSpPr>
          <p:spPr bwMode="auto">
            <a:xfrm>
              <a:off x="5138738" y="4581526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1"/>
            <p:cNvSpPr>
              <a:spLocks noChangeShapeType="1"/>
            </p:cNvSpPr>
            <p:nvPr/>
          </p:nvSpPr>
          <p:spPr bwMode="auto">
            <a:xfrm>
              <a:off x="5138738" y="4122738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2"/>
            <p:cNvSpPr>
              <a:spLocks noChangeShapeType="1"/>
            </p:cNvSpPr>
            <p:nvPr/>
          </p:nvSpPr>
          <p:spPr bwMode="auto">
            <a:xfrm>
              <a:off x="5138738" y="3663951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3"/>
            <p:cNvSpPr>
              <a:spLocks noChangeShapeType="1"/>
            </p:cNvSpPr>
            <p:nvPr/>
          </p:nvSpPr>
          <p:spPr bwMode="auto">
            <a:xfrm>
              <a:off x="5138738" y="3205163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04"/>
            <p:cNvSpPr>
              <a:spLocks noChangeArrowheads="1"/>
            </p:cNvSpPr>
            <p:nvPr/>
          </p:nvSpPr>
          <p:spPr bwMode="auto">
            <a:xfrm>
              <a:off x="4968494" y="5445127"/>
              <a:ext cx="90492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0</a:t>
              </a:r>
              <a:endParaRPr lang="fr-FR" altLang="en-US" sz="1200"/>
            </a:p>
          </p:txBody>
        </p:sp>
        <p:sp>
          <p:nvSpPr>
            <p:cNvPr id="26" name="Rectangle 205"/>
            <p:cNvSpPr>
              <a:spLocks noChangeArrowheads="1"/>
            </p:cNvSpPr>
            <p:nvPr/>
          </p:nvSpPr>
          <p:spPr bwMode="auto">
            <a:xfrm>
              <a:off x="4811048" y="4986339"/>
              <a:ext cx="271474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200</a:t>
              </a:r>
              <a:endParaRPr lang="fr-FR" altLang="en-US" sz="1200"/>
            </a:p>
          </p:txBody>
        </p:sp>
        <p:sp>
          <p:nvSpPr>
            <p:cNvPr id="27" name="Rectangle 206"/>
            <p:cNvSpPr>
              <a:spLocks noChangeArrowheads="1"/>
            </p:cNvSpPr>
            <p:nvPr/>
          </p:nvSpPr>
          <p:spPr bwMode="auto">
            <a:xfrm>
              <a:off x="4811048" y="4525963"/>
              <a:ext cx="271474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400</a:t>
              </a:r>
              <a:endParaRPr lang="fr-FR" altLang="en-US" sz="1200"/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4811048" y="4067176"/>
              <a:ext cx="271474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600</a:t>
              </a:r>
              <a:endParaRPr lang="fr-FR" altLang="en-US" sz="1200"/>
            </a:p>
          </p:txBody>
        </p:sp>
        <p:sp>
          <p:nvSpPr>
            <p:cNvPr id="29" name="Rectangle 208"/>
            <p:cNvSpPr>
              <a:spLocks noChangeArrowheads="1"/>
            </p:cNvSpPr>
            <p:nvPr/>
          </p:nvSpPr>
          <p:spPr bwMode="auto">
            <a:xfrm>
              <a:off x="4811048" y="3608388"/>
              <a:ext cx="271474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800</a:t>
              </a:r>
              <a:endParaRPr lang="fr-FR" altLang="en-US" sz="1200"/>
            </a:p>
          </p:txBody>
        </p:sp>
        <p:sp>
          <p:nvSpPr>
            <p:cNvPr id="30" name="Rectangle 209"/>
            <p:cNvSpPr>
              <a:spLocks noChangeArrowheads="1"/>
            </p:cNvSpPr>
            <p:nvPr/>
          </p:nvSpPr>
          <p:spPr bwMode="auto">
            <a:xfrm>
              <a:off x="4758657" y="3151188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1000</a:t>
              </a:r>
              <a:endParaRPr lang="fr-FR" altLang="en-US" sz="1200"/>
            </a:p>
          </p:txBody>
        </p:sp>
        <p:sp>
          <p:nvSpPr>
            <p:cNvPr id="31" name="Freeform 210"/>
            <p:cNvSpPr>
              <a:spLocks/>
            </p:cNvSpPr>
            <p:nvPr/>
          </p:nvSpPr>
          <p:spPr bwMode="auto">
            <a:xfrm flipV="1">
              <a:off x="5324475" y="3328987"/>
              <a:ext cx="3021271" cy="1243403"/>
            </a:xfrm>
            <a:custGeom>
              <a:avLst/>
              <a:gdLst>
                <a:gd name="T0" fmla="*/ 0 w 10000"/>
                <a:gd name="T1" fmla="*/ 452350 h 10000"/>
                <a:gd name="T2" fmla="*/ 197591 w 10000"/>
                <a:gd name="T3" fmla="*/ 972963 h 10000"/>
                <a:gd name="T4" fmla="*/ 243212 w 10000"/>
                <a:gd name="T5" fmla="*/ 1117819 h 10000"/>
                <a:gd name="T6" fmla="*/ 350165 w 10000"/>
                <a:gd name="T7" fmla="*/ 546849 h 10000"/>
                <a:gd name="T8" fmla="*/ 395787 w 10000"/>
                <a:gd name="T9" fmla="*/ 1243403 h 10000"/>
                <a:gd name="T10" fmla="*/ 501833 w 10000"/>
                <a:gd name="T11" fmla="*/ 977688 h 10000"/>
                <a:gd name="T12" fmla="*/ 547152 w 10000"/>
                <a:gd name="T13" fmla="*/ 560402 h 10000"/>
                <a:gd name="T14" fmla="*/ 654105 w 10000"/>
                <a:gd name="T15" fmla="*/ 949836 h 10000"/>
                <a:gd name="T16" fmla="*/ 699726 w 10000"/>
                <a:gd name="T17" fmla="*/ 787447 h 10000"/>
                <a:gd name="T18" fmla="*/ 806377 w 10000"/>
                <a:gd name="T19" fmla="*/ 869636 h 10000"/>
                <a:gd name="T20" fmla="*/ 851998 w 10000"/>
                <a:gd name="T21" fmla="*/ 1166063 h 10000"/>
                <a:gd name="T22" fmla="*/ 957743 w 10000"/>
                <a:gd name="T23" fmla="*/ 844519 h 10000"/>
                <a:gd name="T24" fmla="*/ 1003364 w 10000"/>
                <a:gd name="T25" fmla="*/ 654403 h 10000"/>
                <a:gd name="T26" fmla="*/ 1110317 w 10000"/>
                <a:gd name="T27" fmla="*/ 436807 h 10000"/>
                <a:gd name="T28" fmla="*/ 1155938 w 10000"/>
                <a:gd name="T29" fmla="*/ 1087729 h 10000"/>
                <a:gd name="T30" fmla="*/ 1262589 w 10000"/>
                <a:gd name="T31" fmla="*/ 642715 h 10000"/>
                <a:gd name="T32" fmla="*/ 1314555 w 10000"/>
                <a:gd name="T33" fmla="*/ 502583 h 10000"/>
                <a:gd name="T34" fmla="*/ 1413955 w 10000"/>
                <a:gd name="T35" fmla="*/ 862300 h 10000"/>
                <a:gd name="T36" fmla="*/ 1460180 w 10000"/>
                <a:gd name="T37" fmla="*/ 402117 h 10000"/>
                <a:gd name="T38" fmla="*/ 1552631 w 10000"/>
                <a:gd name="T39" fmla="*/ 965627 h 10000"/>
                <a:gd name="T40" fmla="*/ 1673784 w 10000"/>
                <a:gd name="T41" fmla="*/ 569106 h 10000"/>
                <a:gd name="T42" fmla="*/ 1718499 w 10000"/>
                <a:gd name="T43" fmla="*/ 480327 h 10000"/>
                <a:gd name="T44" fmla="*/ 1770767 w 10000"/>
                <a:gd name="T45" fmla="*/ 1176508 h 10000"/>
                <a:gd name="T46" fmla="*/ 1870167 w 10000"/>
                <a:gd name="T47" fmla="*/ 587508 h 10000"/>
                <a:gd name="T48" fmla="*/ 1916694 w 10000"/>
                <a:gd name="T49" fmla="*/ 631151 h 10000"/>
                <a:gd name="T50" fmla="*/ 1926967 w 10000"/>
                <a:gd name="T51" fmla="*/ 1192548 h 10000"/>
                <a:gd name="T52" fmla="*/ 2020324 w 10000"/>
                <a:gd name="T53" fmla="*/ 915393 h 10000"/>
                <a:gd name="T54" fmla="*/ 2126975 w 10000"/>
                <a:gd name="T55" fmla="*/ 550952 h 10000"/>
                <a:gd name="T56" fmla="*/ 2206736 w 10000"/>
                <a:gd name="T57" fmla="*/ 839048 h 10000"/>
                <a:gd name="T58" fmla="*/ 2340881 w 10000"/>
                <a:gd name="T59" fmla="*/ 667583 h 10000"/>
                <a:gd name="T60" fmla="*/ 2420642 w 10000"/>
                <a:gd name="T61" fmla="*/ 1091210 h 10000"/>
                <a:gd name="T62" fmla="*/ 2478651 w 10000"/>
                <a:gd name="T63" fmla="*/ 156669 h 10000"/>
                <a:gd name="T64" fmla="*/ 2572008 w 10000"/>
                <a:gd name="T65" fmla="*/ 903830 h 10000"/>
                <a:gd name="T66" fmla="*/ 2630319 w 10000"/>
                <a:gd name="T67" fmla="*/ 1180735 h 10000"/>
                <a:gd name="T68" fmla="*/ 2655093 w 10000"/>
                <a:gd name="T69" fmla="*/ 809331 h 10000"/>
                <a:gd name="T70" fmla="*/ 2720050 w 10000"/>
                <a:gd name="T71" fmla="*/ 777500 h 10000"/>
                <a:gd name="T72" fmla="*/ 2775340 w 10000"/>
                <a:gd name="T73" fmla="*/ 495620 h 10000"/>
                <a:gd name="T74" fmla="*/ 2854195 w 10000"/>
                <a:gd name="T75" fmla="*/ 795778 h 10000"/>
                <a:gd name="T76" fmla="*/ 2858122 w 10000"/>
                <a:gd name="T77" fmla="*/ 388066 h 10000"/>
                <a:gd name="T78" fmla="*/ 2934258 w 10000"/>
                <a:gd name="T79" fmla="*/ 1166561 h 10000"/>
                <a:gd name="T80" fmla="*/ 2979275 w 10000"/>
                <a:gd name="T81" fmla="*/ 492761 h 10000"/>
                <a:gd name="T82" fmla="*/ 3003748 w 10000"/>
                <a:gd name="T83" fmla="*/ 3109 h 10000"/>
                <a:gd name="T84" fmla="*/ 3021271 w 10000"/>
                <a:gd name="T85" fmla="*/ 688224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00" h="10000">
                  <a:moveTo>
                    <a:pt x="0" y="3638"/>
                  </a:moveTo>
                  <a:lnTo>
                    <a:pt x="654" y="7825"/>
                  </a:lnTo>
                  <a:cubicBezTo>
                    <a:pt x="704" y="8212"/>
                    <a:pt x="755" y="8602"/>
                    <a:pt x="805" y="8990"/>
                  </a:cubicBezTo>
                  <a:lnTo>
                    <a:pt x="1159" y="4398"/>
                  </a:lnTo>
                  <a:cubicBezTo>
                    <a:pt x="1209" y="6266"/>
                    <a:pt x="1260" y="8134"/>
                    <a:pt x="1310" y="10000"/>
                  </a:cubicBezTo>
                  <a:lnTo>
                    <a:pt x="1661" y="7863"/>
                  </a:lnTo>
                  <a:lnTo>
                    <a:pt x="1811" y="4507"/>
                  </a:lnTo>
                  <a:lnTo>
                    <a:pt x="2165" y="7639"/>
                  </a:lnTo>
                  <a:cubicBezTo>
                    <a:pt x="2215" y="7203"/>
                    <a:pt x="2266" y="6769"/>
                    <a:pt x="2316" y="6333"/>
                  </a:cubicBezTo>
                  <a:lnTo>
                    <a:pt x="2669" y="6994"/>
                  </a:lnTo>
                  <a:cubicBezTo>
                    <a:pt x="2719" y="7789"/>
                    <a:pt x="2770" y="8583"/>
                    <a:pt x="2820" y="9378"/>
                  </a:cubicBezTo>
                  <a:cubicBezTo>
                    <a:pt x="2937" y="8515"/>
                    <a:pt x="3053" y="7654"/>
                    <a:pt x="3170" y="6792"/>
                  </a:cubicBezTo>
                  <a:cubicBezTo>
                    <a:pt x="3220" y="6282"/>
                    <a:pt x="3271" y="5772"/>
                    <a:pt x="3321" y="5263"/>
                  </a:cubicBezTo>
                  <a:lnTo>
                    <a:pt x="3675" y="3513"/>
                  </a:lnTo>
                  <a:cubicBezTo>
                    <a:pt x="3725" y="5257"/>
                    <a:pt x="3776" y="7003"/>
                    <a:pt x="3826" y="8748"/>
                  </a:cubicBezTo>
                  <a:cubicBezTo>
                    <a:pt x="3944" y="7556"/>
                    <a:pt x="4061" y="6361"/>
                    <a:pt x="4179" y="5169"/>
                  </a:cubicBezTo>
                  <a:cubicBezTo>
                    <a:pt x="4236" y="4793"/>
                    <a:pt x="4294" y="4419"/>
                    <a:pt x="4351" y="4042"/>
                  </a:cubicBezTo>
                  <a:cubicBezTo>
                    <a:pt x="4468" y="5650"/>
                    <a:pt x="4564" y="5326"/>
                    <a:pt x="4680" y="6935"/>
                  </a:cubicBezTo>
                  <a:cubicBezTo>
                    <a:pt x="4732" y="7341"/>
                    <a:pt x="4782" y="2827"/>
                    <a:pt x="4833" y="3234"/>
                  </a:cubicBezTo>
                  <a:cubicBezTo>
                    <a:pt x="4950" y="3732"/>
                    <a:pt x="5023" y="7268"/>
                    <a:pt x="5139" y="7766"/>
                  </a:cubicBezTo>
                  <a:cubicBezTo>
                    <a:pt x="5273" y="6703"/>
                    <a:pt x="5406" y="5640"/>
                    <a:pt x="5540" y="4577"/>
                  </a:cubicBezTo>
                  <a:cubicBezTo>
                    <a:pt x="5589" y="4339"/>
                    <a:pt x="5639" y="4101"/>
                    <a:pt x="5688" y="3863"/>
                  </a:cubicBezTo>
                  <a:cubicBezTo>
                    <a:pt x="5746" y="5729"/>
                    <a:pt x="5803" y="7596"/>
                    <a:pt x="5861" y="9462"/>
                  </a:cubicBezTo>
                  <a:cubicBezTo>
                    <a:pt x="5971" y="7884"/>
                    <a:pt x="6080" y="6305"/>
                    <a:pt x="6190" y="4725"/>
                  </a:cubicBezTo>
                  <a:cubicBezTo>
                    <a:pt x="6242" y="4842"/>
                    <a:pt x="6292" y="4958"/>
                    <a:pt x="6344" y="5076"/>
                  </a:cubicBezTo>
                  <a:cubicBezTo>
                    <a:pt x="6460" y="3983"/>
                    <a:pt x="6261" y="10683"/>
                    <a:pt x="6378" y="9591"/>
                  </a:cubicBezTo>
                  <a:cubicBezTo>
                    <a:pt x="6428" y="9971"/>
                    <a:pt x="6636" y="6980"/>
                    <a:pt x="6687" y="7362"/>
                  </a:cubicBezTo>
                  <a:cubicBezTo>
                    <a:pt x="6752" y="7857"/>
                    <a:pt x="6975" y="3934"/>
                    <a:pt x="7040" y="4431"/>
                  </a:cubicBezTo>
                  <a:lnTo>
                    <a:pt x="7304" y="6748"/>
                  </a:lnTo>
                  <a:lnTo>
                    <a:pt x="7748" y="5369"/>
                  </a:lnTo>
                  <a:cubicBezTo>
                    <a:pt x="7835" y="6505"/>
                    <a:pt x="7924" y="7640"/>
                    <a:pt x="8012" y="8776"/>
                  </a:cubicBezTo>
                  <a:lnTo>
                    <a:pt x="8204" y="1260"/>
                  </a:lnTo>
                  <a:lnTo>
                    <a:pt x="8513" y="7269"/>
                  </a:lnTo>
                  <a:cubicBezTo>
                    <a:pt x="8577" y="8011"/>
                    <a:pt x="8642" y="8754"/>
                    <a:pt x="8706" y="9496"/>
                  </a:cubicBezTo>
                  <a:cubicBezTo>
                    <a:pt x="8718" y="7634"/>
                    <a:pt x="8776" y="8371"/>
                    <a:pt x="8788" y="6509"/>
                  </a:cubicBezTo>
                  <a:cubicBezTo>
                    <a:pt x="8830" y="7160"/>
                    <a:pt x="8961" y="5603"/>
                    <a:pt x="9003" y="6253"/>
                  </a:cubicBezTo>
                  <a:lnTo>
                    <a:pt x="9186" y="3986"/>
                  </a:lnTo>
                  <a:cubicBezTo>
                    <a:pt x="9228" y="4532"/>
                    <a:pt x="9405" y="5852"/>
                    <a:pt x="9447" y="6400"/>
                  </a:cubicBezTo>
                  <a:cubicBezTo>
                    <a:pt x="9490" y="5952"/>
                    <a:pt x="9418" y="3568"/>
                    <a:pt x="9460" y="3121"/>
                  </a:cubicBezTo>
                  <a:lnTo>
                    <a:pt x="9712" y="9382"/>
                  </a:lnTo>
                  <a:cubicBezTo>
                    <a:pt x="9762" y="7576"/>
                    <a:pt x="9811" y="5769"/>
                    <a:pt x="9861" y="3963"/>
                  </a:cubicBezTo>
                  <a:cubicBezTo>
                    <a:pt x="9903" y="4364"/>
                    <a:pt x="9899" y="-377"/>
                    <a:pt x="9942" y="25"/>
                  </a:cubicBezTo>
                  <a:cubicBezTo>
                    <a:pt x="9961" y="1862"/>
                    <a:pt x="9981" y="3698"/>
                    <a:pt x="10000" y="5535"/>
                  </a:cubicBez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5295900" y="4090988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5492750" y="3570288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4" name="Oval 213"/>
            <p:cNvSpPr>
              <a:spLocks noChangeArrowheads="1"/>
            </p:cNvSpPr>
            <p:nvPr/>
          </p:nvSpPr>
          <p:spPr bwMode="auto">
            <a:xfrm>
              <a:off x="5538788" y="3425826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5645150" y="3995738"/>
              <a:ext cx="57150" cy="57150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5691188" y="3298826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7" name="Oval 216"/>
            <p:cNvSpPr>
              <a:spLocks noChangeArrowheads="1"/>
            </p:cNvSpPr>
            <p:nvPr/>
          </p:nvSpPr>
          <p:spPr bwMode="auto">
            <a:xfrm>
              <a:off x="5797550" y="3565526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8" name="Oval 217"/>
            <p:cNvSpPr>
              <a:spLocks noChangeArrowheads="1"/>
            </p:cNvSpPr>
            <p:nvPr/>
          </p:nvSpPr>
          <p:spPr bwMode="auto">
            <a:xfrm>
              <a:off x="5842000" y="3983038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39" name="Oval 218"/>
            <p:cNvSpPr>
              <a:spLocks noChangeArrowheads="1"/>
            </p:cNvSpPr>
            <p:nvPr/>
          </p:nvSpPr>
          <p:spPr bwMode="auto">
            <a:xfrm>
              <a:off x="5949950" y="3592513"/>
              <a:ext cx="55563" cy="57150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0" name="Oval 219"/>
            <p:cNvSpPr>
              <a:spLocks noChangeArrowheads="1"/>
            </p:cNvSpPr>
            <p:nvPr/>
          </p:nvSpPr>
          <p:spPr bwMode="auto">
            <a:xfrm>
              <a:off x="5994400" y="3756026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1" name="Oval 220"/>
            <p:cNvSpPr>
              <a:spLocks noChangeArrowheads="1"/>
            </p:cNvSpPr>
            <p:nvPr/>
          </p:nvSpPr>
          <p:spPr bwMode="auto">
            <a:xfrm>
              <a:off x="6100763" y="3673476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2" name="Oval 221"/>
            <p:cNvSpPr>
              <a:spLocks noChangeArrowheads="1"/>
            </p:cNvSpPr>
            <p:nvPr/>
          </p:nvSpPr>
          <p:spPr bwMode="auto">
            <a:xfrm>
              <a:off x="6146800" y="3376613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3" name="Oval 222"/>
            <p:cNvSpPr>
              <a:spLocks noChangeArrowheads="1"/>
            </p:cNvSpPr>
            <p:nvPr/>
          </p:nvSpPr>
          <p:spPr bwMode="auto">
            <a:xfrm>
              <a:off x="6253163" y="3698876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4" name="Oval 223"/>
            <p:cNvSpPr>
              <a:spLocks noChangeArrowheads="1"/>
            </p:cNvSpPr>
            <p:nvPr/>
          </p:nvSpPr>
          <p:spPr bwMode="auto">
            <a:xfrm>
              <a:off x="6299200" y="3889376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5" name="Oval 224"/>
            <p:cNvSpPr>
              <a:spLocks noChangeArrowheads="1"/>
            </p:cNvSpPr>
            <p:nvPr/>
          </p:nvSpPr>
          <p:spPr bwMode="auto">
            <a:xfrm>
              <a:off x="6405563" y="4106863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6" name="Oval 225"/>
            <p:cNvSpPr>
              <a:spLocks noChangeArrowheads="1"/>
            </p:cNvSpPr>
            <p:nvPr/>
          </p:nvSpPr>
          <p:spPr bwMode="auto">
            <a:xfrm>
              <a:off x="6451600" y="3454401"/>
              <a:ext cx="55563" cy="57150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7" name="Oval 226"/>
            <p:cNvSpPr>
              <a:spLocks noChangeArrowheads="1"/>
            </p:cNvSpPr>
            <p:nvPr/>
          </p:nvSpPr>
          <p:spPr bwMode="auto">
            <a:xfrm>
              <a:off x="6557963" y="3900488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8" name="Oval 227"/>
            <p:cNvSpPr>
              <a:spLocks noChangeArrowheads="1"/>
            </p:cNvSpPr>
            <p:nvPr/>
          </p:nvSpPr>
          <p:spPr bwMode="auto">
            <a:xfrm>
              <a:off x="6604001" y="4017362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49" name="Oval 228"/>
            <p:cNvSpPr>
              <a:spLocks noChangeArrowheads="1"/>
            </p:cNvSpPr>
            <p:nvPr/>
          </p:nvSpPr>
          <p:spPr bwMode="auto">
            <a:xfrm>
              <a:off x="6708774" y="3712053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0" name="Oval 229"/>
            <p:cNvSpPr>
              <a:spLocks noChangeArrowheads="1"/>
            </p:cNvSpPr>
            <p:nvPr/>
          </p:nvSpPr>
          <p:spPr bwMode="auto">
            <a:xfrm>
              <a:off x="6756401" y="4156271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1" name="Oval 230"/>
            <p:cNvSpPr>
              <a:spLocks noChangeArrowheads="1"/>
            </p:cNvSpPr>
            <p:nvPr/>
          </p:nvSpPr>
          <p:spPr bwMode="auto">
            <a:xfrm>
              <a:off x="6847494" y="3586600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2" name="Oval 231"/>
            <p:cNvSpPr>
              <a:spLocks noChangeArrowheads="1"/>
            </p:cNvSpPr>
            <p:nvPr/>
          </p:nvSpPr>
          <p:spPr bwMode="auto">
            <a:xfrm>
              <a:off x="6927850" y="3856976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3" name="Oval 232"/>
            <p:cNvSpPr>
              <a:spLocks noChangeArrowheads="1"/>
            </p:cNvSpPr>
            <p:nvPr/>
          </p:nvSpPr>
          <p:spPr bwMode="auto">
            <a:xfrm>
              <a:off x="7013575" y="4062413"/>
              <a:ext cx="57150" cy="57150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4" name="Oval 233"/>
            <p:cNvSpPr>
              <a:spLocks noChangeArrowheads="1"/>
            </p:cNvSpPr>
            <p:nvPr/>
          </p:nvSpPr>
          <p:spPr bwMode="auto">
            <a:xfrm>
              <a:off x="7066454" y="3384966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5" name="Oval 234"/>
            <p:cNvSpPr>
              <a:spLocks noChangeArrowheads="1"/>
            </p:cNvSpPr>
            <p:nvPr/>
          </p:nvSpPr>
          <p:spPr bwMode="auto">
            <a:xfrm>
              <a:off x="7165975" y="3956051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6" name="Oval 235"/>
            <p:cNvSpPr>
              <a:spLocks noChangeArrowheads="1"/>
            </p:cNvSpPr>
            <p:nvPr/>
          </p:nvSpPr>
          <p:spPr bwMode="auto">
            <a:xfrm>
              <a:off x="7212013" y="3911601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7" name="Oval 236"/>
            <p:cNvSpPr>
              <a:spLocks noChangeArrowheads="1"/>
            </p:cNvSpPr>
            <p:nvPr/>
          </p:nvSpPr>
          <p:spPr bwMode="auto">
            <a:xfrm>
              <a:off x="7228379" y="3370955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8" name="Oval 237"/>
            <p:cNvSpPr>
              <a:spLocks noChangeArrowheads="1"/>
            </p:cNvSpPr>
            <p:nvPr/>
          </p:nvSpPr>
          <p:spPr bwMode="auto">
            <a:xfrm>
              <a:off x="7335043" y="3636169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59" name="Oval 238"/>
            <p:cNvSpPr>
              <a:spLocks noChangeArrowheads="1"/>
            </p:cNvSpPr>
            <p:nvPr/>
          </p:nvSpPr>
          <p:spPr bwMode="auto">
            <a:xfrm>
              <a:off x="7423002" y="3993145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0" name="Oval 239"/>
            <p:cNvSpPr>
              <a:spLocks noChangeArrowheads="1"/>
            </p:cNvSpPr>
            <p:nvPr/>
          </p:nvSpPr>
          <p:spPr bwMode="auto">
            <a:xfrm>
              <a:off x="7516436" y="3738982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1" name="Oval 240"/>
            <p:cNvSpPr>
              <a:spLocks noChangeArrowheads="1"/>
            </p:cNvSpPr>
            <p:nvPr/>
          </p:nvSpPr>
          <p:spPr bwMode="auto">
            <a:xfrm>
              <a:off x="7643018" y="3883819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2" name="Oval 241"/>
            <p:cNvSpPr>
              <a:spLocks noChangeArrowheads="1"/>
            </p:cNvSpPr>
            <p:nvPr/>
          </p:nvSpPr>
          <p:spPr bwMode="auto">
            <a:xfrm>
              <a:off x="7721600" y="3486151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3" name="Oval 242"/>
            <p:cNvSpPr>
              <a:spLocks noChangeArrowheads="1"/>
            </p:cNvSpPr>
            <p:nvPr/>
          </p:nvSpPr>
          <p:spPr bwMode="auto">
            <a:xfrm>
              <a:off x="7773988" y="4386263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4" name="Oval 243"/>
            <p:cNvSpPr>
              <a:spLocks noChangeArrowheads="1"/>
            </p:cNvSpPr>
            <p:nvPr/>
          </p:nvSpPr>
          <p:spPr bwMode="auto">
            <a:xfrm>
              <a:off x="7832732" y="3983037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5" name="Oval 244"/>
            <p:cNvSpPr>
              <a:spLocks noChangeArrowheads="1"/>
            </p:cNvSpPr>
            <p:nvPr/>
          </p:nvSpPr>
          <p:spPr bwMode="auto">
            <a:xfrm>
              <a:off x="7932150" y="3389137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6" name="Oval 245"/>
            <p:cNvSpPr>
              <a:spLocks noChangeArrowheads="1"/>
            </p:cNvSpPr>
            <p:nvPr/>
          </p:nvSpPr>
          <p:spPr bwMode="auto">
            <a:xfrm>
              <a:off x="7956550" y="3726657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7" name="Oval 246"/>
            <p:cNvSpPr>
              <a:spLocks noChangeArrowheads="1"/>
            </p:cNvSpPr>
            <p:nvPr/>
          </p:nvSpPr>
          <p:spPr bwMode="auto">
            <a:xfrm>
              <a:off x="7874000" y="3656430"/>
              <a:ext cx="57150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8" name="Oval 247"/>
            <p:cNvSpPr>
              <a:spLocks noChangeArrowheads="1"/>
            </p:cNvSpPr>
            <p:nvPr/>
          </p:nvSpPr>
          <p:spPr bwMode="auto">
            <a:xfrm>
              <a:off x="8027988" y="3788602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69" name="Oval 248"/>
            <p:cNvSpPr>
              <a:spLocks noChangeArrowheads="1"/>
            </p:cNvSpPr>
            <p:nvPr/>
          </p:nvSpPr>
          <p:spPr bwMode="auto">
            <a:xfrm>
              <a:off x="8069262" y="4015439"/>
              <a:ext cx="55563" cy="57150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0" name="Oval 249"/>
            <p:cNvSpPr>
              <a:spLocks noChangeArrowheads="1"/>
            </p:cNvSpPr>
            <p:nvPr/>
          </p:nvSpPr>
          <p:spPr bwMode="auto">
            <a:xfrm>
              <a:off x="8150226" y="3777772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1" name="Oval 250"/>
            <p:cNvSpPr>
              <a:spLocks noChangeArrowheads="1"/>
            </p:cNvSpPr>
            <p:nvPr/>
          </p:nvSpPr>
          <p:spPr bwMode="auto">
            <a:xfrm>
              <a:off x="8236743" y="3412701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2" name="Oval 251"/>
            <p:cNvSpPr>
              <a:spLocks noChangeArrowheads="1"/>
            </p:cNvSpPr>
            <p:nvPr/>
          </p:nvSpPr>
          <p:spPr bwMode="auto">
            <a:xfrm>
              <a:off x="8164309" y="4133805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3" name="Oval 252"/>
            <p:cNvSpPr>
              <a:spLocks noChangeArrowheads="1"/>
            </p:cNvSpPr>
            <p:nvPr/>
          </p:nvSpPr>
          <p:spPr bwMode="auto">
            <a:xfrm>
              <a:off x="8299450" y="4540251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4" name="Oval 253"/>
            <p:cNvSpPr>
              <a:spLocks noChangeArrowheads="1"/>
            </p:cNvSpPr>
            <p:nvPr/>
          </p:nvSpPr>
          <p:spPr bwMode="auto">
            <a:xfrm>
              <a:off x="8329571" y="3870130"/>
              <a:ext cx="55563" cy="55563"/>
            </a:xfrm>
            <a:prstGeom prst="ellipse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75" name="Rectangle 254"/>
            <p:cNvSpPr>
              <a:spLocks noChangeArrowheads="1"/>
            </p:cNvSpPr>
            <p:nvPr/>
          </p:nvSpPr>
          <p:spPr bwMode="auto">
            <a:xfrm rot="-5400000">
              <a:off x="7972904" y="4420719"/>
              <a:ext cx="2236702" cy="21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 b="1">
                  <a:solidFill>
                    <a:srgbClr val="0066FF"/>
                  </a:solidFill>
                </a:rPr>
                <a:t>HIV-1 RNA (copies/ml plasma)</a:t>
              </a:r>
              <a:endParaRPr lang="fr-FR" altLang="en-US" sz="1200">
                <a:solidFill>
                  <a:srgbClr val="0066FF"/>
                </a:solidFill>
              </a:endParaRPr>
            </a:p>
          </p:txBody>
        </p:sp>
        <p:sp>
          <p:nvSpPr>
            <p:cNvPr id="76" name="Line 255"/>
            <p:cNvSpPr>
              <a:spLocks noChangeShapeType="1"/>
            </p:cNvSpPr>
            <p:nvPr/>
          </p:nvSpPr>
          <p:spPr bwMode="auto">
            <a:xfrm flipV="1">
              <a:off x="8518525" y="3205163"/>
              <a:ext cx="0" cy="240823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56"/>
            <p:cNvSpPr>
              <a:spLocks noChangeShapeType="1"/>
            </p:cNvSpPr>
            <p:nvPr/>
          </p:nvSpPr>
          <p:spPr bwMode="auto">
            <a:xfrm flipH="1">
              <a:off x="8518525" y="5548313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57"/>
            <p:cNvSpPr>
              <a:spLocks noChangeShapeType="1"/>
            </p:cNvSpPr>
            <p:nvPr/>
          </p:nvSpPr>
          <p:spPr bwMode="auto">
            <a:xfrm flipH="1">
              <a:off x="8518525" y="5080001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58"/>
            <p:cNvSpPr>
              <a:spLocks noChangeShapeType="1"/>
            </p:cNvSpPr>
            <p:nvPr/>
          </p:nvSpPr>
          <p:spPr bwMode="auto">
            <a:xfrm flipH="1">
              <a:off x="8518525" y="4610101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59"/>
            <p:cNvSpPr>
              <a:spLocks noChangeShapeType="1"/>
            </p:cNvSpPr>
            <p:nvPr/>
          </p:nvSpPr>
          <p:spPr bwMode="auto">
            <a:xfrm flipH="1">
              <a:off x="8518525" y="4141788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60"/>
            <p:cNvSpPr>
              <a:spLocks noChangeShapeType="1"/>
            </p:cNvSpPr>
            <p:nvPr/>
          </p:nvSpPr>
          <p:spPr bwMode="auto">
            <a:xfrm flipH="1">
              <a:off x="8518525" y="3673476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61"/>
            <p:cNvSpPr>
              <a:spLocks noChangeShapeType="1"/>
            </p:cNvSpPr>
            <p:nvPr/>
          </p:nvSpPr>
          <p:spPr bwMode="auto">
            <a:xfrm flipH="1">
              <a:off x="8518525" y="3205163"/>
              <a:ext cx="3333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262"/>
            <p:cNvSpPr>
              <a:spLocks noChangeArrowheads="1"/>
            </p:cNvSpPr>
            <p:nvPr/>
          </p:nvSpPr>
          <p:spPr bwMode="auto">
            <a:xfrm>
              <a:off x="8599488" y="5494337"/>
              <a:ext cx="90492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0</a:t>
              </a:r>
              <a:endParaRPr lang="fr-FR" altLang="en-US" sz="1200"/>
            </a:p>
          </p:txBody>
        </p:sp>
        <p:sp>
          <p:nvSpPr>
            <p:cNvPr id="84" name="Rectangle 263"/>
            <p:cNvSpPr>
              <a:spLocks noChangeArrowheads="1"/>
            </p:cNvSpPr>
            <p:nvPr/>
          </p:nvSpPr>
          <p:spPr bwMode="auto">
            <a:xfrm>
              <a:off x="8599488" y="5024438"/>
              <a:ext cx="271474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500</a:t>
              </a:r>
              <a:endParaRPr lang="fr-FR" altLang="en-US" sz="1200"/>
            </a:p>
          </p:txBody>
        </p:sp>
        <p:sp>
          <p:nvSpPr>
            <p:cNvPr id="85" name="Rectangle 264"/>
            <p:cNvSpPr>
              <a:spLocks noChangeArrowheads="1"/>
            </p:cNvSpPr>
            <p:nvPr/>
          </p:nvSpPr>
          <p:spPr bwMode="auto">
            <a:xfrm>
              <a:off x="8599488" y="4556126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 dirty="0">
                  <a:solidFill>
                    <a:srgbClr val="000000"/>
                  </a:solidFill>
                </a:rPr>
                <a:t>1000</a:t>
              </a:r>
              <a:endParaRPr lang="fr-FR" altLang="en-US" sz="1200" dirty="0"/>
            </a:p>
          </p:txBody>
        </p:sp>
        <p:sp>
          <p:nvSpPr>
            <p:cNvPr id="86" name="Rectangle 265"/>
            <p:cNvSpPr>
              <a:spLocks noChangeArrowheads="1"/>
            </p:cNvSpPr>
            <p:nvPr/>
          </p:nvSpPr>
          <p:spPr bwMode="auto">
            <a:xfrm>
              <a:off x="8599488" y="4087814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1500</a:t>
              </a:r>
              <a:endParaRPr lang="fr-FR" altLang="en-US" sz="1200"/>
            </a:p>
          </p:txBody>
        </p:sp>
        <p:sp>
          <p:nvSpPr>
            <p:cNvPr id="87" name="Rectangle 266"/>
            <p:cNvSpPr>
              <a:spLocks noChangeArrowheads="1"/>
            </p:cNvSpPr>
            <p:nvPr/>
          </p:nvSpPr>
          <p:spPr bwMode="auto">
            <a:xfrm>
              <a:off x="8599488" y="3619501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2000</a:t>
              </a:r>
              <a:endParaRPr lang="fr-FR" altLang="en-US" sz="1200"/>
            </a:p>
          </p:txBody>
        </p:sp>
        <p:sp>
          <p:nvSpPr>
            <p:cNvPr id="88" name="Rectangle 267"/>
            <p:cNvSpPr>
              <a:spLocks noChangeArrowheads="1"/>
            </p:cNvSpPr>
            <p:nvPr/>
          </p:nvSpPr>
          <p:spPr bwMode="auto">
            <a:xfrm>
              <a:off x="8599488" y="3151188"/>
              <a:ext cx="361965" cy="2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>
                  <a:solidFill>
                    <a:srgbClr val="000000"/>
                  </a:solidFill>
                </a:rPr>
                <a:t>2500</a:t>
              </a:r>
              <a:endParaRPr lang="fr-FR" altLang="en-US" sz="1200"/>
            </a:p>
          </p:txBody>
        </p:sp>
        <p:sp>
          <p:nvSpPr>
            <p:cNvPr id="89" name="Line 268"/>
            <p:cNvSpPr>
              <a:spLocks noChangeShapeType="1"/>
            </p:cNvSpPr>
            <p:nvPr/>
          </p:nvSpPr>
          <p:spPr bwMode="auto">
            <a:xfrm>
              <a:off x="5172075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69"/>
            <p:cNvSpPr>
              <a:spLocks noChangeShapeType="1"/>
            </p:cNvSpPr>
            <p:nvPr/>
          </p:nvSpPr>
          <p:spPr bwMode="auto">
            <a:xfrm>
              <a:off x="52578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70"/>
            <p:cNvSpPr>
              <a:spLocks noChangeShapeType="1"/>
            </p:cNvSpPr>
            <p:nvPr/>
          </p:nvSpPr>
          <p:spPr bwMode="auto">
            <a:xfrm>
              <a:off x="53451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71"/>
            <p:cNvSpPr>
              <a:spLocks noChangeShapeType="1"/>
            </p:cNvSpPr>
            <p:nvPr/>
          </p:nvSpPr>
          <p:spPr bwMode="auto">
            <a:xfrm>
              <a:off x="54308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72"/>
            <p:cNvSpPr>
              <a:spLocks noChangeShapeType="1"/>
            </p:cNvSpPr>
            <p:nvPr/>
          </p:nvSpPr>
          <p:spPr bwMode="auto">
            <a:xfrm>
              <a:off x="5518150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73"/>
            <p:cNvSpPr>
              <a:spLocks noChangeShapeType="1"/>
            </p:cNvSpPr>
            <p:nvPr/>
          </p:nvSpPr>
          <p:spPr bwMode="auto">
            <a:xfrm>
              <a:off x="5603875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74"/>
            <p:cNvSpPr>
              <a:spLocks noChangeShapeType="1"/>
            </p:cNvSpPr>
            <p:nvPr/>
          </p:nvSpPr>
          <p:spPr bwMode="auto">
            <a:xfrm>
              <a:off x="56896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75"/>
            <p:cNvSpPr>
              <a:spLocks noChangeShapeType="1"/>
            </p:cNvSpPr>
            <p:nvPr/>
          </p:nvSpPr>
          <p:spPr bwMode="auto">
            <a:xfrm>
              <a:off x="57769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76"/>
            <p:cNvSpPr>
              <a:spLocks noChangeShapeType="1"/>
            </p:cNvSpPr>
            <p:nvPr/>
          </p:nvSpPr>
          <p:spPr bwMode="auto">
            <a:xfrm>
              <a:off x="58626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77"/>
            <p:cNvSpPr>
              <a:spLocks noChangeShapeType="1"/>
            </p:cNvSpPr>
            <p:nvPr/>
          </p:nvSpPr>
          <p:spPr bwMode="auto">
            <a:xfrm>
              <a:off x="5949950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78"/>
            <p:cNvSpPr>
              <a:spLocks noChangeShapeType="1"/>
            </p:cNvSpPr>
            <p:nvPr/>
          </p:nvSpPr>
          <p:spPr bwMode="auto">
            <a:xfrm>
              <a:off x="60356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9"/>
            <p:cNvSpPr>
              <a:spLocks noChangeShapeType="1"/>
            </p:cNvSpPr>
            <p:nvPr/>
          </p:nvSpPr>
          <p:spPr bwMode="auto">
            <a:xfrm>
              <a:off x="61214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0"/>
            <p:cNvSpPr>
              <a:spLocks noChangeShapeType="1"/>
            </p:cNvSpPr>
            <p:nvPr/>
          </p:nvSpPr>
          <p:spPr bwMode="auto">
            <a:xfrm>
              <a:off x="62087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81"/>
            <p:cNvSpPr>
              <a:spLocks noChangeShapeType="1"/>
            </p:cNvSpPr>
            <p:nvPr/>
          </p:nvSpPr>
          <p:spPr bwMode="auto">
            <a:xfrm>
              <a:off x="62944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82"/>
            <p:cNvSpPr>
              <a:spLocks noChangeShapeType="1"/>
            </p:cNvSpPr>
            <p:nvPr/>
          </p:nvSpPr>
          <p:spPr bwMode="auto">
            <a:xfrm>
              <a:off x="6381750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83"/>
            <p:cNvSpPr>
              <a:spLocks noChangeShapeType="1"/>
            </p:cNvSpPr>
            <p:nvPr/>
          </p:nvSpPr>
          <p:spPr bwMode="auto">
            <a:xfrm>
              <a:off x="64674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84"/>
            <p:cNvSpPr>
              <a:spLocks noChangeShapeType="1"/>
            </p:cNvSpPr>
            <p:nvPr/>
          </p:nvSpPr>
          <p:spPr bwMode="auto">
            <a:xfrm>
              <a:off x="65532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85"/>
            <p:cNvSpPr>
              <a:spLocks noChangeShapeType="1"/>
            </p:cNvSpPr>
            <p:nvPr/>
          </p:nvSpPr>
          <p:spPr bwMode="auto">
            <a:xfrm>
              <a:off x="66405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6"/>
            <p:cNvSpPr>
              <a:spLocks noChangeShapeType="1"/>
            </p:cNvSpPr>
            <p:nvPr/>
          </p:nvSpPr>
          <p:spPr bwMode="auto">
            <a:xfrm>
              <a:off x="67262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7"/>
            <p:cNvSpPr>
              <a:spLocks noChangeShapeType="1"/>
            </p:cNvSpPr>
            <p:nvPr/>
          </p:nvSpPr>
          <p:spPr bwMode="auto">
            <a:xfrm>
              <a:off x="6811963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88"/>
            <p:cNvSpPr>
              <a:spLocks noChangeShapeType="1"/>
            </p:cNvSpPr>
            <p:nvPr/>
          </p:nvSpPr>
          <p:spPr bwMode="auto">
            <a:xfrm>
              <a:off x="68992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89"/>
            <p:cNvSpPr>
              <a:spLocks noChangeShapeType="1"/>
            </p:cNvSpPr>
            <p:nvPr/>
          </p:nvSpPr>
          <p:spPr bwMode="auto">
            <a:xfrm>
              <a:off x="69850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90"/>
            <p:cNvSpPr>
              <a:spLocks noChangeShapeType="1"/>
            </p:cNvSpPr>
            <p:nvPr/>
          </p:nvSpPr>
          <p:spPr bwMode="auto">
            <a:xfrm>
              <a:off x="70723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91"/>
            <p:cNvSpPr>
              <a:spLocks noChangeShapeType="1"/>
            </p:cNvSpPr>
            <p:nvPr/>
          </p:nvSpPr>
          <p:spPr bwMode="auto">
            <a:xfrm>
              <a:off x="71580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92"/>
            <p:cNvSpPr>
              <a:spLocks noChangeShapeType="1"/>
            </p:cNvSpPr>
            <p:nvPr/>
          </p:nvSpPr>
          <p:spPr bwMode="auto">
            <a:xfrm>
              <a:off x="7243763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93"/>
            <p:cNvSpPr>
              <a:spLocks noChangeShapeType="1"/>
            </p:cNvSpPr>
            <p:nvPr/>
          </p:nvSpPr>
          <p:spPr bwMode="auto">
            <a:xfrm>
              <a:off x="73310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94"/>
            <p:cNvSpPr>
              <a:spLocks noChangeShapeType="1"/>
            </p:cNvSpPr>
            <p:nvPr/>
          </p:nvSpPr>
          <p:spPr bwMode="auto">
            <a:xfrm>
              <a:off x="74168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95"/>
            <p:cNvSpPr>
              <a:spLocks noChangeShapeType="1"/>
            </p:cNvSpPr>
            <p:nvPr/>
          </p:nvSpPr>
          <p:spPr bwMode="auto">
            <a:xfrm>
              <a:off x="75041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96"/>
            <p:cNvSpPr>
              <a:spLocks noChangeShapeType="1"/>
            </p:cNvSpPr>
            <p:nvPr/>
          </p:nvSpPr>
          <p:spPr bwMode="auto">
            <a:xfrm>
              <a:off x="75898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97"/>
            <p:cNvSpPr>
              <a:spLocks noChangeShapeType="1"/>
            </p:cNvSpPr>
            <p:nvPr/>
          </p:nvSpPr>
          <p:spPr bwMode="auto">
            <a:xfrm>
              <a:off x="7675563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98"/>
            <p:cNvSpPr>
              <a:spLocks noChangeShapeType="1"/>
            </p:cNvSpPr>
            <p:nvPr/>
          </p:nvSpPr>
          <p:spPr bwMode="auto">
            <a:xfrm>
              <a:off x="77628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99"/>
            <p:cNvSpPr>
              <a:spLocks noChangeShapeType="1"/>
            </p:cNvSpPr>
            <p:nvPr/>
          </p:nvSpPr>
          <p:spPr bwMode="auto">
            <a:xfrm>
              <a:off x="78486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300"/>
            <p:cNvSpPr>
              <a:spLocks noChangeShapeType="1"/>
            </p:cNvSpPr>
            <p:nvPr/>
          </p:nvSpPr>
          <p:spPr bwMode="auto">
            <a:xfrm>
              <a:off x="7935913" y="5500688"/>
              <a:ext cx="60325" cy="0"/>
            </a:xfrm>
            <a:prstGeom prst="line">
              <a:avLst/>
            </a:prstGeom>
            <a:noFill/>
            <a:ln w="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01"/>
            <p:cNvSpPr>
              <a:spLocks noChangeShapeType="1"/>
            </p:cNvSpPr>
            <p:nvPr/>
          </p:nvSpPr>
          <p:spPr bwMode="auto">
            <a:xfrm>
              <a:off x="80216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02"/>
            <p:cNvSpPr>
              <a:spLocks noChangeShapeType="1"/>
            </p:cNvSpPr>
            <p:nvPr/>
          </p:nvSpPr>
          <p:spPr bwMode="auto">
            <a:xfrm>
              <a:off x="8107363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03"/>
            <p:cNvSpPr>
              <a:spLocks noChangeShapeType="1"/>
            </p:cNvSpPr>
            <p:nvPr/>
          </p:nvSpPr>
          <p:spPr bwMode="auto">
            <a:xfrm>
              <a:off x="8194675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04"/>
            <p:cNvSpPr>
              <a:spLocks noChangeShapeType="1"/>
            </p:cNvSpPr>
            <p:nvPr/>
          </p:nvSpPr>
          <p:spPr bwMode="auto">
            <a:xfrm>
              <a:off x="8280400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05"/>
            <p:cNvSpPr>
              <a:spLocks noChangeShapeType="1"/>
            </p:cNvSpPr>
            <p:nvPr/>
          </p:nvSpPr>
          <p:spPr bwMode="auto">
            <a:xfrm>
              <a:off x="8367713" y="5500688"/>
              <a:ext cx="60325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06"/>
            <p:cNvSpPr>
              <a:spLocks noChangeShapeType="1"/>
            </p:cNvSpPr>
            <p:nvPr/>
          </p:nvSpPr>
          <p:spPr bwMode="auto">
            <a:xfrm>
              <a:off x="8453438" y="5500688"/>
              <a:ext cx="61913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7"/>
            <p:cNvSpPr>
              <a:spLocks/>
            </p:cNvSpPr>
            <p:nvPr/>
          </p:nvSpPr>
          <p:spPr bwMode="auto">
            <a:xfrm flipV="1">
              <a:off x="5324475" y="3486151"/>
              <a:ext cx="3041650" cy="2062163"/>
            </a:xfrm>
            <a:custGeom>
              <a:avLst/>
              <a:gdLst>
                <a:gd name="T0" fmla="*/ 0 w 4474"/>
                <a:gd name="T1" fmla="*/ 2147483647 h 3033"/>
                <a:gd name="T2" fmla="*/ 2147483647 w 4474"/>
                <a:gd name="T3" fmla="*/ 2147483647 h 3033"/>
                <a:gd name="T4" fmla="*/ 2147483647 w 4474"/>
                <a:gd name="T5" fmla="*/ 2147483647 h 3033"/>
                <a:gd name="T6" fmla="*/ 2147483647 w 4474"/>
                <a:gd name="T7" fmla="*/ 2147483647 h 3033"/>
                <a:gd name="T8" fmla="*/ 2147483647 w 4474"/>
                <a:gd name="T9" fmla="*/ 0 h 3033"/>
                <a:gd name="T10" fmla="*/ 2147483647 w 4474"/>
                <a:gd name="T11" fmla="*/ 0 h 3033"/>
                <a:gd name="T12" fmla="*/ 2147483647 w 4474"/>
                <a:gd name="T13" fmla="*/ 0 h 3033"/>
                <a:gd name="T14" fmla="*/ 2147483647 w 4474"/>
                <a:gd name="T15" fmla="*/ 2147483647 h 3033"/>
                <a:gd name="T16" fmla="*/ 2147483647 w 4474"/>
                <a:gd name="T17" fmla="*/ 2147483647 h 3033"/>
                <a:gd name="T18" fmla="*/ 2147483647 w 4474"/>
                <a:gd name="T19" fmla="*/ 0 h 3033"/>
                <a:gd name="T20" fmla="*/ 2147483647 w 4474"/>
                <a:gd name="T21" fmla="*/ 2147483647 h 3033"/>
                <a:gd name="T22" fmla="*/ 2147483647 w 4474"/>
                <a:gd name="T23" fmla="*/ 2147483647 h 3033"/>
                <a:gd name="T24" fmla="*/ 2147483647 w 4474"/>
                <a:gd name="T25" fmla="*/ 0 h 3033"/>
                <a:gd name="T26" fmla="*/ 2147483647 w 4474"/>
                <a:gd name="T27" fmla="*/ 2147483647 h 3033"/>
                <a:gd name="T28" fmla="*/ 2147483647 w 4474"/>
                <a:gd name="T29" fmla="*/ 0 h 3033"/>
                <a:gd name="T30" fmla="*/ 2147483647 w 4474"/>
                <a:gd name="T31" fmla="*/ 0 h 3033"/>
                <a:gd name="T32" fmla="*/ 2147483647 w 4474"/>
                <a:gd name="T33" fmla="*/ 0 h 3033"/>
                <a:gd name="T34" fmla="*/ 2147483647 w 4474"/>
                <a:gd name="T35" fmla="*/ 2147483647 h 3033"/>
                <a:gd name="T36" fmla="*/ 2147483647 w 4474"/>
                <a:gd name="T37" fmla="*/ 2147483647 h 3033"/>
                <a:gd name="T38" fmla="*/ 2147483647 w 4474"/>
                <a:gd name="T39" fmla="*/ 0 h 3033"/>
                <a:gd name="T40" fmla="*/ 2147483647 w 4474"/>
                <a:gd name="T41" fmla="*/ 2147483647 h 3033"/>
                <a:gd name="T42" fmla="*/ 2147483647 w 4474"/>
                <a:gd name="T43" fmla="*/ 2147483647 h 3033"/>
                <a:gd name="T44" fmla="*/ 2147483647 w 4474"/>
                <a:gd name="T45" fmla="*/ 0 h 3033"/>
                <a:gd name="T46" fmla="*/ 2147483647 w 4474"/>
                <a:gd name="T47" fmla="*/ 0 h 3033"/>
                <a:gd name="T48" fmla="*/ 2147483647 w 4474"/>
                <a:gd name="T49" fmla="*/ 2147483647 h 3033"/>
                <a:gd name="T50" fmla="*/ 2147483647 w 4474"/>
                <a:gd name="T51" fmla="*/ 2147483647 h 3033"/>
                <a:gd name="T52" fmla="*/ 2147483647 w 4474"/>
                <a:gd name="T53" fmla="*/ 2147483647 h 3033"/>
                <a:gd name="T54" fmla="*/ 2147483647 w 4474"/>
                <a:gd name="T55" fmla="*/ 2147483647 h 3033"/>
                <a:gd name="T56" fmla="*/ 2147483647 w 4474"/>
                <a:gd name="T57" fmla="*/ 0 h 30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150 w 10000"/>
                <a:gd name="connsiteY7" fmla="*/ 320 h 10000"/>
                <a:gd name="connsiteX8" fmla="*/ 5650 w 10000"/>
                <a:gd name="connsiteY8" fmla="*/ 0 h 10000"/>
                <a:gd name="connsiteX9" fmla="*/ 5800 w 10000"/>
                <a:gd name="connsiteY9" fmla="*/ 772 h 10000"/>
                <a:gd name="connsiteX10" fmla="*/ 6149 w 10000"/>
                <a:gd name="connsiteY10" fmla="*/ 544 h 10000"/>
                <a:gd name="connsiteX11" fmla="*/ 6301 w 10000"/>
                <a:gd name="connsiteY11" fmla="*/ 0 h 10000"/>
                <a:gd name="connsiteX12" fmla="*/ 6799 w 10000"/>
                <a:gd name="connsiteY12" fmla="*/ 297 h 10000"/>
                <a:gd name="connsiteX13" fmla="*/ 7300 w 10000"/>
                <a:gd name="connsiteY13" fmla="*/ 0 h 10000"/>
                <a:gd name="connsiteX14" fmla="*/ 7651 w 10000"/>
                <a:gd name="connsiteY14" fmla="*/ 0 h 10000"/>
                <a:gd name="connsiteX15" fmla="*/ 7801 w 10000"/>
                <a:gd name="connsiteY15" fmla="*/ 0 h 10000"/>
                <a:gd name="connsiteX16" fmla="*/ 8149 w 10000"/>
                <a:gd name="connsiteY16" fmla="*/ 636 h 10000"/>
                <a:gd name="connsiteX17" fmla="*/ 8299 w 10000"/>
                <a:gd name="connsiteY17" fmla="*/ 227 h 10000"/>
                <a:gd name="connsiteX18" fmla="*/ 8625 w 10000"/>
                <a:gd name="connsiteY18" fmla="*/ 0 h 10000"/>
                <a:gd name="connsiteX19" fmla="*/ 8751 w 10000"/>
                <a:gd name="connsiteY19" fmla="*/ 214 h 10000"/>
                <a:gd name="connsiteX20" fmla="*/ 8876 w 10000"/>
                <a:gd name="connsiteY20" fmla="*/ 112 h 10000"/>
                <a:gd name="connsiteX21" fmla="*/ 9124 w 10000"/>
                <a:gd name="connsiteY21" fmla="*/ 0 h 10000"/>
                <a:gd name="connsiteX22" fmla="*/ 9249 w 10000"/>
                <a:gd name="connsiteY22" fmla="*/ 0 h 10000"/>
                <a:gd name="connsiteX23" fmla="*/ 9374 w 10000"/>
                <a:gd name="connsiteY23" fmla="*/ 686 h 10000"/>
                <a:gd name="connsiteX24" fmla="*/ 9624 w 10000"/>
                <a:gd name="connsiteY24" fmla="*/ 303 h 10000"/>
                <a:gd name="connsiteX25" fmla="*/ 9750 w 10000"/>
                <a:gd name="connsiteY25" fmla="*/ 214 h 10000"/>
                <a:gd name="connsiteX26" fmla="*/ 9875 w 10000"/>
                <a:gd name="connsiteY26" fmla="*/ 346 h 10000"/>
                <a:gd name="connsiteX27" fmla="*/ 10000 w 10000"/>
                <a:gd name="connsiteY27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5800 w 10000"/>
                <a:gd name="connsiteY8" fmla="*/ 772 h 10000"/>
                <a:gd name="connsiteX9" fmla="*/ 6149 w 10000"/>
                <a:gd name="connsiteY9" fmla="*/ 544 h 10000"/>
                <a:gd name="connsiteX10" fmla="*/ 6301 w 10000"/>
                <a:gd name="connsiteY10" fmla="*/ 0 h 10000"/>
                <a:gd name="connsiteX11" fmla="*/ 6799 w 10000"/>
                <a:gd name="connsiteY11" fmla="*/ 297 h 10000"/>
                <a:gd name="connsiteX12" fmla="*/ 7300 w 10000"/>
                <a:gd name="connsiteY12" fmla="*/ 0 h 10000"/>
                <a:gd name="connsiteX13" fmla="*/ 7651 w 10000"/>
                <a:gd name="connsiteY13" fmla="*/ 0 h 10000"/>
                <a:gd name="connsiteX14" fmla="*/ 7801 w 10000"/>
                <a:gd name="connsiteY14" fmla="*/ 0 h 10000"/>
                <a:gd name="connsiteX15" fmla="*/ 8149 w 10000"/>
                <a:gd name="connsiteY15" fmla="*/ 636 h 10000"/>
                <a:gd name="connsiteX16" fmla="*/ 8299 w 10000"/>
                <a:gd name="connsiteY16" fmla="*/ 227 h 10000"/>
                <a:gd name="connsiteX17" fmla="*/ 8625 w 10000"/>
                <a:gd name="connsiteY17" fmla="*/ 0 h 10000"/>
                <a:gd name="connsiteX18" fmla="*/ 8751 w 10000"/>
                <a:gd name="connsiteY18" fmla="*/ 214 h 10000"/>
                <a:gd name="connsiteX19" fmla="*/ 8876 w 10000"/>
                <a:gd name="connsiteY19" fmla="*/ 112 h 10000"/>
                <a:gd name="connsiteX20" fmla="*/ 9124 w 10000"/>
                <a:gd name="connsiteY20" fmla="*/ 0 h 10000"/>
                <a:gd name="connsiteX21" fmla="*/ 9249 w 10000"/>
                <a:gd name="connsiteY21" fmla="*/ 0 h 10000"/>
                <a:gd name="connsiteX22" fmla="*/ 9374 w 10000"/>
                <a:gd name="connsiteY22" fmla="*/ 686 h 10000"/>
                <a:gd name="connsiteX23" fmla="*/ 9624 w 10000"/>
                <a:gd name="connsiteY23" fmla="*/ 303 h 10000"/>
                <a:gd name="connsiteX24" fmla="*/ 9750 w 10000"/>
                <a:gd name="connsiteY24" fmla="*/ 214 h 10000"/>
                <a:gd name="connsiteX25" fmla="*/ 9875 w 10000"/>
                <a:gd name="connsiteY25" fmla="*/ 346 h 10000"/>
                <a:gd name="connsiteX26" fmla="*/ 10000 w 10000"/>
                <a:gd name="connsiteY26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149 w 10000"/>
                <a:gd name="connsiteY8" fmla="*/ 544 h 10000"/>
                <a:gd name="connsiteX9" fmla="*/ 6301 w 10000"/>
                <a:gd name="connsiteY9" fmla="*/ 0 h 10000"/>
                <a:gd name="connsiteX10" fmla="*/ 6799 w 10000"/>
                <a:gd name="connsiteY10" fmla="*/ 297 h 10000"/>
                <a:gd name="connsiteX11" fmla="*/ 7300 w 10000"/>
                <a:gd name="connsiteY11" fmla="*/ 0 h 10000"/>
                <a:gd name="connsiteX12" fmla="*/ 7651 w 10000"/>
                <a:gd name="connsiteY12" fmla="*/ 0 h 10000"/>
                <a:gd name="connsiteX13" fmla="*/ 7801 w 10000"/>
                <a:gd name="connsiteY13" fmla="*/ 0 h 10000"/>
                <a:gd name="connsiteX14" fmla="*/ 8149 w 10000"/>
                <a:gd name="connsiteY14" fmla="*/ 636 h 10000"/>
                <a:gd name="connsiteX15" fmla="*/ 8299 w 10000"/>
                <a:gd name="connsiteY15" fmla="*/ 227 h 10000"/>
                <a:gd name="connsiteX16" fmla="*/ 8625 w 10000"/>
                <a:gd name="connsiteY16" fmla="*/ 0 h 10000"/>
                <a:gd name="connsiteX17" fmla="*/ 8751 w 10000"/>
                <a:gd name="connsiteY17" fmla="*/ 214 h 10000"/>
                <a:gd name="connsiteX18" fmla="*/ 8876 w 10000"/>
                <a:gd name="connsiteY18" fmla="*/ 112 h 10000"/>
                <a:gd name="connsiteX19" fmla="*/ 9124 w 10000"/>
                <a:gd name="connsiteY19" fmla="*/ 0 h 10000"/>
                <a:gd name="connsiteX20" fmla="*/ 9249 w 10000"/>
                <a:gd name="connsiteY20" fmla="*/ 0 h 10000"/>
                <a:gd name="connsiteX21" fmla="*/ 9374 w 10000"/>
                <a:gd name="connsiteY21" fmla="*/ 686 h 10000"/>
                <a:gd name="connsiteX22" fmla="*/ 9624 w 10000"/>
                <a:gd name="connsiteY22" fmla="*/ 303 h 10000"/>
                <a:gd name="connsiteX23" fmla="*/ 9750 w 10000"/>
                <a:gd name="connsiteY23" fmla="*/ 214 h 10000"/>
                <a:gd name="connsiteX24" fmla="*/ 9875 w 10000"/>
                <a:gd name="connsiteY24" fmla="*/ 346 h 10000"/>
                <a:gd name="connsiteX25" fmla="*/ 10000 w 10000"/>
                <a:gd name="connsiteY25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6799 w 10000"/>
                <a:gd name="connsiteY9" fmla="*/ 297 h 10000"/>
                <a:gd name="connsiteX10" fmla="*/ 7300 w 10000"/>
                <a:gd name="connsiteY10" fmla="*/ 0 h 10000"/>
                <a:gd name="connsiteX11" fmla="*/ 7651 w 10000"/>
                <a:gd name="connsiteY11" fmla="*/ 0 h 10000"/>
                <a:gd name="connsiteX12" fmla="*/ 7801 w 10000"/>
                <a:gd name="connsiteY12" fmla="*/ 0 h 10000"/>
                <a:gd name="connsiteX13" fmla="*/ 8149 w 10000"/>
                <a:gd name="connsiteY13" fmla="*/ 636 h 10000"/>
                <a:gd name="connsiteX14" fmla="*/ 8299 w 10000"/>
                <a:gd name="connsiteY14" fmla="*/ 227 h 10000"/>
                <a:gd name="connsiteX15" fmla="*/ 8625 w 10000"/>
                <a:gd name="connsiteY15" fmla="*/ 0 h 10000"/>
                <a:gd name="connsiteX16" fmla="*/ 8751 w 10000"/>
                <a:gd name="connsiteY16" fmla="*/ 214 h 10000"/>
                <a:gd name="connsiteX17" fmla="*/ 8876 w 10000"/>
                <a:gd name="connsiteY17" fmla="*/ 112 h 10000"/>
                <a:gd name="connsiteX18" fmla="*/ 9124 w 10000"/>
                <a:gd name="connsiteY18" fmla="*/ 0 h 10000"/>
                <a:gd name="connsiteX19" fmla="*/ 9249 w 10000"/>
                <a:gd name="connsiteY19" fmla="*/ 0 h 10000"/>
                <a:gd name="connsiteX20" fmla="*/ 9374 w 10000"/>
                <a:gd name="connsiteY20" fmla="*/ 686 h 10000"/>
                <a:gd name="connsiteX21" fmla="*/ 9624 w 10000"/>
                <a:gd name="connsiteY21" fmla="*/ 303 h 10000"/>
                <a:gd name="connsiteX22" fmla="*/ 9750 w 10000"/>
                <a:gd name="connsiteY22" fmla="*/ 214 h 10000"/>
                <a:gd name="connsiteX23" fmla="*/ 9875 w 10000"/>
                <a:gd name="connsiteY23" fmla="*/ 346 h 10000"/>
                <a:gd name="connsiteX24" fmla="*/ 10000 w 10000"/>
                <a:gd name="connsiteY24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149 w 10000"/>
                <a:gd name="connsiteY12" fmla="*/ 636 h 10000"/>
                <a:gd name="connsiteX13" fmla="*/ 8299 w 10000"/>
                <a:gd name="connsiteY13" fmla="*/ 227 h 10000"/>
                <a:gd name="connsiteX14" fmla="*/ 8625 w 10000"/>
                <a:gd name="connsiteY14" fmla="*/ 0 h 10000"/>
                <a:gd name="connsiteX15" fmla="*/ 8751 w 10000"/>
                <a:gd name="connsiteY15" fmla="*/ 214 h 10000"/>
                <a:gd name="connsiteX16" fmla="*/ 8876 w 10000"/>
                <a:gd name="connsiteY16" fmla="*/ 112 h 10000"/>
                <a:gd name="connsiteX17" fmla="*/ 9124 w 10000"/>
                <a:gd name="connsiteY17" fmla="*/ 0 h 10000"/>
                <a:gd name="connsiteX18" fmla="*/ 9249 w 10000"/>
                <a:gd name="connsiteY18" fmla="*/ 0 h 10000"/>
                <a:gd name="connsiteX19" fmla="*/ 9374 w 10000"/>
                <a:gd name="connsiteY19" fmla="*/ 686 h 10000"/>
                <a:gd name="connsiteX20" fmla="*/ 9624 w 10000"/>
                <a:gd name="connsiteY20" fmla="*/ 303 h 10000"/>
                <a:gd name="connsiteX21" fmla="*/ 9750 w 10000"/>
                <a:gd name="connsiteY21" fmla="*/ 214 h 10000"/>
                <a:gd name="connsiteX22" fmla="*/ 9875 w 10000"/>
                <a:gd name="connsiteY22" fmla="*/ 346 h 10000"/>
                <a:gd name="connsiteX23" fmla="*/ 10000 w 10000"/>
                <a:gd name="connsiteY23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299 w 10000"/>
                <a:gd name="connsiteY12" fmla="*/ 227 h 10000"/>
                <a:gd name="connsiteX13" fmla="*/ 8625 w 10000"/>
                <a:gd name="connsiteY13" fmla="*/ 0 h 10000"/>
                <a:gd name="connsiteX14" fmla="*/ 8751 w 10000"/>
                <a:gd name="connsiteY14" fmla="*/ 214 h 10000"/>
                <a:gd name="connsiteX15" fmla="*/ 8876 w 10000"/>
                <a:gd name="connsiteY15" fmla="*/ 112 h 10000"/>
                <a:gd name="connsiteX16" fmla="*/ 9124 w 10000"/>
                <a:gd name="connsiteY16" fmla="*/ 0 h 10000"/>
                <a:gd name="connsiteX17" fmla="*/ 9249 w 10000"/>
                <a:gd name="connsiteY17" fmla="*/ 0 h 10000"/>
                <a:gd name="connsiteX18" fmla="*/ 9374 w 10000"/>
                <a:gd name="connsiteY18" fmla="*/ 686 h 10000"/>
                <a:gd name="connsiteX19" fmla="*/ 9624 w 10000"/>
                <a:gd name="connsiteY19" fmla="*/ 303 h 10000"/>
                <a:gd name="connsiteX20" fmla="*/ 9750 w 10000"/>
                <a:gd name="connsiteY20" fmla="*/ 214 h 10000"/>
                <a:gd name="connsiteX21" fmla="*/ 9875 w 10000"/>
                <a:gd name="connsiteY21" fmla="*/ 346 h 10000"/>
                <a:gd name="connsiteX22" fmla="*/ 10000 w 10000"/>
                <a:gd name="connsiteY22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625 w 10000"/>
                <a:gd name="connsiteY12" fmla="*/ 0 h 10000"/>
                <a:gd name="connsiteX13" fmla="*/ 8751 w 10000"/>
                <a:gd name="connsiteY13" fmla="*/ 214 h 10000"/>
                <a:gd name="connsiteX14" fmla="*/ 8876 w 10000"/>
                <a:gd name="connsiteY14" fmla="*/ 112 h 10000"/>
                <a:gd name="connsiteX15" fmla="*/ 9124 w 10000"/>
                <a:gd name="connsiteY15" fmla="*/ 0 h 10000"/>
                <a:gd name="connsiteX16" fmla="*/ 9249 w 10000"/>
                <a:gd name="connsiteY16" fmla="*/ 0 h 10000"/>
                <a:gd name="connsiteX17" fmla="*/ 9374 w 10000"/>
                <a:gd name="connsiteY17" fmla="*/ 686 h 10000"/>
                <a:gd name="connsiteX18" fmla="*/ 9624 w 10000"/>
                <a:gd name="connsiteY18" fmla="*/ 303 h 10000"/>
                <a:gd name="connsiteX19" fmla="*/ 9750 w 10000"/>
                <a:gd name="connsiteY19" fmla="*/ 214 h 10000"/>
                <a:gd name="connsiteX20" fmla="*/ 9875 w 10000"/>
                <a:gd name="connsiteY20" fmla="*/ 346 h 10000"/>
                <a:gd name="connsiteX21" fmla="*/ 10000 w 10000"/>
                <a:gd name="connsiteY21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625 w 10000"/>
                <a:gd name="connsiteY12" fmla="*/ 0 h 10000"/>
                <a:gd name="connsiteX13" fmla="*/ 8751 w 10000"/>
                <a:gd name="connsiteY13" fmla="*/ 214 h 10000"/>
                <a:gd name="connsiteX14" fmla="*/ 8876 w 10000"/>
                <a:gd name="connsiteY14" fmla="*/ 112 h 10000"/>
                <a:gd name="connsiteX15" fmla="*/ 9124 w 10000"/>
                <a:gd name="connsiteY15" fmla="*/ 0 h 10000"/>
                <a:gd name="connsiteX16" fmla="*/ 9249 w 10000"/>
                <a:gd name="connsiteY16" fmla="*/ 0 h 10000"/>
                <a:gd name="connsiteX17" fmla="*/ 9624 w 10000"/>
                <a:gd name="connsiteY17" fmla="*/ 303 h 10000"/>
                <a:gd name="connsiteX18" fmla="*/ 9750 w 10000"/>
                <a:gd name="connsiteY18" fmla="*/ 214 h 10000"/>
                <a:gd name="connsiteX19" fmla="*/ 9875 w 10000"/>
                <a:gd name="connsiteY19" fmla="*/ 346 h 10000"/>
                <a:gd name="connsiteX20" fmla="*/ 10000 w 10000"/>
                <a:gd name="connsiteY20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625 w 10000"/>
                <a:gd name="connsiteY12" fmla="*/ 0 h 10000"/>
                <a:gd name="connsiteX13" fmla="*/ 8751 w 10000"/>
                <a:gd name="connsiteY13" fmla="*/ 214 h 10000"/>
                <a:gd name="connsiteX14" fmla="*/ 8876 w 10000"/>
                <a:gd name="connsiteY14" fmla="*/ 112 h 10000"/>
                <a:gd name="connsiteX15" fmla="*/ 9124 w 10000"/>
                <a:gd name="connsiteY15" fmla="*/ 0 h 10000"/>
                <a:gd name="connsiteX16" fmla="*/ 9249 w 10000"/>
                <a:gd name="connsiteY16" fmla="*/ 0 h 10000"/>
                <a:gd name="connsiteX17" fmla="*/ 9750 w 10000"/>
                <a:gd name="connsiteY17" fmla="*/ 214 h 10000"/>
                <a:gd name="connsiteX18" fmla="*/ 9875 w 10000"/>
                <a:gd name="connsiteY18" fmla="*/ 346 h 10000"/>
                <a:gd name="connsiteX19" fmla="*/ 10000 w 10000"/>
                <a:gd name="connsiteY19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625 w 10000"/>
                <a:gd name="connsiteY12" fmla="*/ 0 h 10000"/>
                <a:gd name="connsiteX13" fmla="*/ 8751 w 10000"/>
                <a:gd name="connsiteY13" fmla="*/ 214 h 10000"/>
                <a:gd name="connsiteX14" fmla="*/ 8876 w 10000"/>
                <a:gd name="connsiteY14" fmla="*/ 112 h 10000"/>
                <a:gd name="connsiteX15" fmla="*/ 9124 w 10000"/>
                <a:gd name="connsiteY15" fmla="*/ 0 h 10000"/>
                <a:gd name="connsiteX16" fmla="*/ 9249 w 10000"/>
                <a:gd name="connsiteY16" fmla="*/ 0 h 10000"/>
                <a:gd name="connsiteX17" fmla="*/ 9750 w 10000"/>
                <a:gd name="connsiteY17" fmla="*/ 214 h 10000"/>
                <a:gd name="connsiteX18" fmla="*/ 10000 w 10000"/>
                <a:gd name="connsiteY18" fmla="*/ 0 h 10000"/>
                <a:gd name="connsiteX0" fmla="*/ 0 w 10000"/>
                <a:gd name="connsiteY0" fmla="*/ 10000 h 10000"/>
                <a:gd name="connsiteX1" fmla="*/ 650 w 10000"/>
                <a:gd name="connsiteY1" fmla="*/ 3637 h 10000"/>
                <a:gd name="connsiteX2" fmla="*/ 800 w 10000"/>
                <a:gd name="connsiteY2" fmla="*/ 1863 h 10000"/>
                <a:gd name="connsiteX3" fmla="*/ 1301 w 10000"/>
                <a:gd name="connsiteY3" fmla="*/ 1682 h 10000"/>
                <a:gd name="connsiteX4" fmla="*/ 4151 w 10000"/>
                <a:gd name="connsiteY4" fmla="*/ 0 h 10000"/>
                <a:gd name="connsiteX5" fmla="*/ 4300 w 10000"/>
                <a:gd name="connsiteY5" fmla="*/ 0 h 10000"/>
                <a:gd name="connsiteX6" fmla="*/ 4649 w 10000"/>
                <a:gd name="connsiteY6" fmla="*/ 0 h 10000"/>
                <a:gd name="connsiteX7" fmla="*/ 5650 w 10000"/>
                <a:gd name="connsiteY7" fmla="*/ 0 h 10000"/>
                <a:gd name="connsiteX8" fmla="*/ 6301 w 10000"/>
                <a:gd name="connsiteY8" fmla="*/ 0 h 10000"/>
                <a:gd name="connsiteX9" fmla="*/ 7300 w 10000"/>
                <a:gd name="connsiteY9" fmla="*/ 0 h 10000"/>
                <a:gd name="connsiteX10" fmla="*/ 7651 w 10000"/>
                <a:gd name="connsiteY10" fmla="*/ 0 h 10000"/>
                <a:gd name="connsiteX11" fmla="*/ 7801 w 10000"/>
                <a:gd name="connsiteY11" fmla="*/ 0 h 10000"/>
                <a:gd name="connsiteX12" fmla="*/ 8625 w 10000"/>
                <a:gd name="connsiteY12" fmla="*/ 0 h 10000"/>
                <a:gd name="connsiteX13" fmla="*/ 8751 w 10000"/>
                <a:gd name="connsiteY13" fmla="*/ 214 h 10000"/>
                <a:gd name="connsiteX14" fmla="*/ 8876 w 10000"/>
                <a:gd name="connsiteY14" fmla="*/ 112 h 10000"/>
                <a:gd name="connsiteX15" fmla="*/ 9124 w 10000"/>
                <a:gd name="connsiteY15" fmla="*/ 0 h 10000"/>
                <a:gd name="connsiteX16" fmla="*/ 9249 w 10000"/>
                <a:gd name="connsiteY16" fmla="*/ 0 h 10000"/>
                <a:gd name="connsiteX17" fmla="*/ 10000 w 10000"/>
                <a:gd name="connsiteY1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17" y="7879"/>
                    <a:pt x="433" y="5758"/>
                    <a:pt x="650" y="3637"/>
                  </a:cubicBezTo>
                  <a:lnTo>
                    <a:pt x="800" y="1863"/>
                  </a:lnTo>
                  <a:lnTo>
                    <a:pt x="1301" y="1682"/>
                  </a:lnTo>
                  <a:lnTo>
                    <a:pt x="4151" y="0"/>
                  </a:lnTo>
                  <a:lnTo>
                    <a:pt x="4300" y="0"/>
                  </a:lnTo>
                  <a:lnTo>
                    <a:pt x="4649" y="0"/>
                  </a:lnTo>
                  <a:lnTo>
                    <a:pt x="5650" y="0"/>
                  </a:lnTo>
                  <a:lnTo>
                    <a:pt x="6301" y="0"/>
                  </a:lnTo>
                  <a:lnTo>
                    <a:pt x="7300" y="0"/>
                  </a:lnTo>
                  <a:lnTo>
                    <a:pt x="7651" y="0"/>
                  </a:lnTo>
                  <a:lnTo>
                    <a:pt x="7801" y="0"/>
                  </a:lnTo>
                  <a:lnTo>
                    <a:pt x="8625" y="0"/>
                  </a:lnTo>
                  <a:lnTo>
                    <a:pt x="8751" y="214"/>
                  </a:lnTo>
                  <a:lnTo>
                    <a:pt x="8876" y="112"/>
                  </a:lnTo>
                  <a:lnTo>
                    <a:pt x="9124" y="0"/>
                  </a:lnTo>
                  <a:lnTo>
                    <a:pt x="9249" y="0"/>
                  </a:lnTo>
                  <a:lnTo>
                    <a:pt x="10000" y="0"/>
                  </a:lnTo>
                </a:path>
              </a:pathLst>
            </a:custGeom>
            <a:noFill/>
            <a:ln w="4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308"/>
            <p:cNvSpPr>
              <a:spLocks noChangeArrowheads="1"/>
            </p:cNvSpPr>
            <p:nvPr/>
          </p:nvSpPr>
          <p:spPr bwMode="auto">
            <a:xfrm>
              <a:off x="5299075" y="3460751"/>
              <a:ext cx="49213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0" name="Rectangle 309"/>
            <p:cNvSpPr>
              <a:spLocks noChangeArrowheads="1"/>
            </p:cNvSpPr>
            <p:nvPr/>
          </p:nvSpPr>
          <p:spPr bwMode="auto">
            <a:xfrm>
              <a:off x="5495925" y="4773613"/>
              <a:ext cx="50800" cy="49213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1" name="Rectangle 310"/>
            <p:cNvSpPr>
              <a:spLocks noChangeArrowheads="1"/>
            </p:cNvSpPr>
            <p:nvPr/>
          </p:nvSpPr>
          <p:spPr bwMode="auto">
            <a:xfrm>
              <a:off x="5541963" y="5138738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2" name="Rectangle 311"/>
            <p:cNvSpPr>
              <a:spLocks noChangeArrowheads="1"/>
            </p:cNvSpPr>
            <p:nvPr/>
          </p:nvSpPr>
          <p:spPr bwMode="auto">
            <a:xfrm>
              <a:off x="5694363" y="5176838"/>
              <a:ext cx="50800" cy="49213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3" name="Rectangle 312"/>
            <p:cNvSpPr>
              <a:spLocks noChangeArrowheads="1"/>
            </p:cNvSpPr>
            <p:nvPr/>
          </p:nvSpPr>
          <p:spPr bwMode="auto">
            <a:xfrm>
              <a:off x="6561138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4" name="Rectangle 313"/>
            <p:cNvSpPr>
              <a:spLocks noChangeArrowheads="1"/>
            </p:cNvSpPr>
            <p:nvPr/>
          </p:nvSpPr>
          <p:spPr bwMode="auto">
            <a:xfrm>
              <a:off x="6607175" y="5522913"/>
              <a:ext cx="49213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5" name="Rectangle 314"/>
            <p:cNvSpPr>
              <a:spLocks noChangeArrowheads="1"/>
            </p:cNvSpPr>
            <p:nvPr/>
          </p:nvSpPr>
          <p:spPr bwMode="auto">
            <a:xfrm>
              <a:off x="6713538" y="5522913"/>
              <a:ext cx="49213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6" name="Rectangle 317"/>
            <p:cNvSpPr>
              <a:spLocks noChangeArrowheads="1"/>
            </p:cNvSpPr>
            <p:nvPr/>
          </p:nvSpPr>
          <p:spPr bwMode="auto">
            <a:xfrm>
              <a:off x="7016750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7" name="Rectangle 320"/>
            <p:cNvSpPr>
              <a:spLocks noChangeArrowheads="1"/>
            </p:cNvSpPr>
            <p:nvPr/>
          </p:nvSpPr>
          <p:spPr bwMode="auto">
            <a:xfrm>
              <a:off x="7215188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8" name="Rectangle 321"/>
            <p:cNvSpPr>
              <a:spLocks noChangeArrowheads="1"/>
            </p:cNvSpPr>
            <p:nvPr/>
          </p:nvSpPr>
          <p:spPr bwMode="auto">
            <a:xfrm>
              <a:off x="7367588" y="5515339"/>
              <a:ext cx="49213" cy="49213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39" name="Rectangle 322"/>
            <p:cNvSpPr>
              <a:spLocks noChangeArrowheads="1"/>
            </p:cNvSpPr>
            <p:nvPr/>
          </p:nvSpPr>
          <p:spPr bwMode="auto">
            <a:xfrm>
              <a:off x="7519988" y="5522913"/>
              <a:ext cx="49213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0" name="Rectangle 323"/>
            <p:cNvSpPr>
              <a:spLocks noChangeArrowheads="1"/>
            </p:cNvSpPr>
            <p:nvPr/>
          </p:nvSpPr>
          <p:spPr bwMode="auto">
            <a:xfrm>
              <a:off x="7626350" y="5522913"/>
              <a:ext cx="49213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1" name="Rectangle 324"/>
            <p:cNvSpPr>
              <a:spLocks noChangeArrowheads="1"/>
            </p:cNvSpPr>
            <p:nvPr/>
          </p:nvSpPr>
          <p:spPr bwMode="auto">
            <a:xfrm>
              <a:off x="7670800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2" name="Rectangle 327"/>
            <p:cNvSpPr>
              <a:spLocks noChangeArrowheads="1"/>
            </p:cNvSpPr>
            <p:nvPr/>
          </p:nvSpPr>
          <p:spPr bwMode="auto">
            <a:xfrm>
              <a:off x="7921625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3" name="Rectangle 328"/>
            <p:cNvSpPr>
              <a:spLocks noChangeArrowheads="1"/>
            </p:cNvSpPr>
            <p:nvPr/>
          </p:nvSpPr>
          <p:spPr bwMode="auto">
            <a:xfrm>
              <a:off x="7798882" y="5513752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4" name="Rectangle 329"/>
            <p:cNvSpPr>
              <a:spLocks noChangeArrowheads="1"/>
            </p:cNvSpPr>
            <p:nvPr/>
          </p:nvSpPr>
          <p:spPr bwMode="auto">
            <a:xfrm>
              <a:off x="7997825" y="5499101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5" name="Rectangle 330"/>
            <p:cNvSpPr>
              <a:spLocks noChangeArrowheads="1"/>
            </p:cNvSpPr>
            <p:nvPr/>
          </p:nvSpPr>
          <p:spPr bwMode="auto">
            <a:xfrm>
              <a:off x="8074025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6" name="Rectangle 331"/>
            <p:cNvSpPr>
              <a:spLocks noChangeArrowheads="1"/>
            </p:cNvSpPr>
            <p:nvPr/>
          </p:nvSpPr>
          <p:spPr bwMode="auto">
            <a:xfrm>
              <a:off x="8112125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  <p:sp>
          <p:nvSpPr>
            <p:cNvPr id="147" name="Rectangle 336"/>
            <p:cNvSpPr>
              <a:spLocks noChangeArrowheads="1"/>
            </p:cNvSpPr>
            <p:nvPr/>
          </p:nvSpPr>
          <p:spPr bwMode="auto">
            <a:xfrm>
              <a:off x="8340725" y="5522913"/>
              <a:ext cx="50800" cy="508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 altLang="en-US" sz="1200"/>
            </a:p>
          </p:txBody>
        </p:sp>
      </p:grpSp>
      <p:sp>
        <p:nvSpPr>
          <p:cNvPr id="156" name="TextBox 18"/>
          <p:cNvSpPr txBox="1"/>
          <p:nvPr/>
        </p:nvSpPr>
        <p:spPr>
          <a:xfrm>
            <a:off x="892596" y="3045385"/>
            <a:ext cx="365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of infection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decades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5468771" y="959629"/>
            <a:ext cx="595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HICs were infected with replication competent viruses, but carry a lower frequency of infected cells that other PLWH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Text Box 74"/>
          <p:cNvSpPr txBox="1">
            <a:spLocks noChangeArrowheads="1"/>
          </p:cNvSpPr>
          <p:nvPr/>
        </p:nvSpPr>
        <p:spPr bwMode="auto">
          <a:xfrm>
            <a:off x="10004562" y="2592047"/>
            <a:ext cx="1415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s-ES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Jiang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</a:t>
            </a:r>
            <a:r>
              <a:rPr lang="es-ES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s-E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 Box 74"/>
          <p:cNvSpPr txBox="1">
            <a:spLocks noChangeArrowheads="1"/>
          </p:cNvSpPr>
          <p:nvPr/>
        </p:nvSpPr>
        <p:spPr bwMode="auto">
          <a:xfrm>
            <a:off x="8939567" y="1618819"/>
            <a:ext cx="24807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Avettand-Fenoel et al, </a:t>
            </a:r>
            <a:r>
              <a:rPr lang="es-ES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endParaRPr lang="es-E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469521" y="2036770"/>
            <a:ext cx="6021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proportion of genome-intact </a:t>
            </a:r>
            <a:r>
              <a:rPr lang="en-US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proviral</a:t>
            </a: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sequences </a:t>
            </a:r>
            <a:r>
              <a:rPr lang="en-US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located in regions</a:t>
            </a: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showing </a:t>
            </a:r>
            <a:r>
              <a:rPr lang="en-US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weaker transcriptional activity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70515" y="3565348"/>
            <a:ext cx="6112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pressure preferentially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eliminate 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proviral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sequences </a:t>
            </a:r>
            <a:endParaRPr lang="en-US" sz="16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permissive to viral transcription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94268" y="5948313"/>
            <a:ext cx="2345358" cy="707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159" name="Picture 2" descr="https://marlin-prod.literatumonline.com/cms/attachment/90c1f72b-d32a-4bbd-8ed3-daeb0da11ab3/gr1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733" y="4153654"/>
            <a:ext cx="5047743" cy="25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 Box 74"/>
          <p:cNvSpPr txBox="1">
            <a:spLocks noChangeArrowheads="1"/>
          </p:cNvSpPr>
          <p:nvPr/>
        </p:nvSpPr>
        <p:spPr bwMode="auto">
          <a:xfrm>
            <a:off x="3540318" y="6600731"/>
            <a:ext cx="2169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s-ES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Woldemeskel</a:t>
            </a:r>
            <a:r>
              <a:rPr lang="es-E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al, Ebiomedicine2020</a:t>
            </a:r>
            <a:endParaRPr lang="es-E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4192259" y="3197399"/>
            <a:ext cx="7902982" cy="3585329"/>
            <a:chOff x="4192259" y="3197399"/>
            <a:chExt cx="7902982" cy="3585329"/>
          </a:xfrm>
        </p:grpSpPr>
        <p:grpSp>
          <p:nvGrpSpPr>
            <p:cNvPr id="151" name="Group 150"/>
            <p:cNvGrpSpPr/>
            <p:nvPr/>
          </p:nvGrpSpPr>
          <p:grpSpPr>
            <a:xfrm>
              <a:off x="4192259" y="3197399"/>
              <a:ext cx="7902982" cy="3541219"/>
              <a:chOff x="4192259" y="3197399"/>
              <a:chExt cx="7902982" cy="3541219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7645143" y="3595146"/>
                <a:ext cx="3170321" cy="3143472"/>
                <a:chOff x="7231819" y="1201136"/>
                <a:chExt cx="4604809" cy="4358221"/>
              </a:xfrm>
            </p:grpSpPr>
            <p:grpSp>
              <p:nvGrpSpPr>
                <p:cNvPr id="161" name="Groupe 160"/>
                <p:cNvGrpSpPr/>
                <p:nvPr/>
              </p:nvGrpSpPr>
              <p:grpSpPr>
                <a:xfrm>
                  <a:off x="7700187" y="1473496"/>
                  <a:ext cx="4136441" cy="4053999"/>
                  <a:chOff x="5476898" y="649979"/>
                  <a:chExt cx="6166132" cy="5974764"/>
                </a:xfrm>
              </p:grpSpPr>
              <p:pic>
                <p:nvPicPr>
                  <p:cNvPr id="162" name="Image 161"/>
                  <p:cNvPicPr>
                    <a:picLocks noChangeAspect="1"/>
                  </p:cNvPicPr>
                  <p:nvPr/>
                </p:nvPicPr>
                <p:blipFill>
                  <a:blip r:embed="rId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6924" y="649979"/>
                    <a:ext cx="3086106" cy="2924562"/>
                  </a:xfrm>
                  <a:prstGeom prst="rect">
                    <a:avLst/>
                  </a:prstGeom>
                </p:spPr>
              </p:pic>
              <p:pic>
                <p:nvPicPr>
                  <p:cNvPr id="163" name="Image 162"/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6898" y="649979"/>
                    <a:ext cx="3086106" cy="2924562"/>
                  </a:xfrm>
                  <a:prstGeom prst="rect">
                    <a:avLst/>
                  </a:prstGeom>
                </p:spPr>
              </p:pic>
              <p:pic>
                <p:nvPicPr>
                  <p:cNvPr id="164" name="Image 163"/>
                  <p:cNvPicPr>
                    <a:picLocks noChangeAspect="1"/>
                  </p:cNvPicPr>
                  <p:nvPr/>
                </p:nvPicPr>
                <p:blipFill>
                  <a:blip r:embed="rId5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6924" y="3700181"/>
                    <a:ext cx="3086106" cy="2924562"/>
                  </a:xfrm>
                  <a:prstGeom prst="rect">
                    <a:avLst/>
                  </a:prstGeom>
                </p:spPr>
              </p:pic>
              <p:pic>
                <p:nvPicPr>
                  <p:cNvPr id="167" name="Image 166"/>
                  <p:cNvPicPr>
                    <a:picLocks noChangeAspect="1"/>
                  </p:cNvPicPr>
                  <p:nvPr/>
                </p:nvPicPr>
                <p:blipFill>
                  <a:blip r:embed="rId6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6898" y="3700181"/>
                    <a:ext cx="3086106" cy="29245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0" name="ZoneTexte 169"/>
                <p:cNvSpPr txBox="1"/>
                <p:nvPr/>
              </p:nvSpPr>
              <p:spPr>
                <a:xfrm>
                  <a:off x="8252040" y="1201136"/>
                  <a:ext cx="1364863" cy="426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CD4 alone</a:t>
                  </a:r>
                  <a:endPara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ZoneTexte 170"/>
                <p:cNvSpPr txBox="1"/>
                <p:nvPr/>
              </p:nvSpPr>
              <p:spPr>
                <a:xfrm>
                  <a:off x="10221074" y="1205715"/>
                  <a:ext cx="1607007" cy="426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CD8:CD4 1:1</a:t>
                  </a:r>
                  <a:endPara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ZoneTexte 171"/>
                <p:cNvSpPr txBox="1"/>
                <p:nvPr/>
              </p:nvSpPr>
              <p:spPr>
                <a:xfrm rot="16200000">
                  <a:off x="6608314" y="2034138"/>
                  <a:ext cx="1694048" cy="447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HIV controller</a:t>
                  </a:r>
                  <a:endPara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ZoneTexte 172"/>
                <p:cNvSpPr txBox="1"/>
                <p:nvPr/>
              </p:nvSpPr>
              <p:spPr>
                <a:xfrm rot="16200000">
                  <a:off x="6399462" y="4251011"/>
                  <a:ext cx="2169655" cy="447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HIV non-controller</a:t>
                  </a:r>
                  <a:endPara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9" name="Straight Arrow Connector 148"/>
              <p:cNvCxnSpPr/>
              <p:nvPr/>
            </p:nvCxnSpPr>
            <p:spPr>
              <a:xfrm flipV="1">
                <a:off x="4192259" y="3566731"/>
                <a:ext cx="3049337" cy="86919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7192937" y="3197399"/>
                <a:ext cx="4902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Efficient CD8 T cell responses in HIC</a:t>
                </a:r>
                <a:endParaRPr lang="en-US" b="1" dirty="0"/>
              </a:p>
            </p:txBody>
          </p:sp>
        </p:grpSp>
        <p:sp>
          <p:nvSpPr>
            <p:cNvPr id="176" name="Text Box 74"/>
            <p:cNvSpPr txBox="1">
              <a:spLocks noChangeArrowheads="1"/>
            </p:cNvSpPr>
            <p:nvPr/>
          </p:nvSpPr>
          <p:spPr bwMode="auto">
            <a:xfrm>
              <a:off x="10950901" y="6228730"/>
              <a:ext cx="108074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Saez-Cirion </a:t>
              </a:r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 al, </a:t>
              </a:r>
              <a:endParaRPr lang="es-E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PNAS 2007</a:t>
              </a:r>
            </a:p>
            <a:p>
              <a:pPr eaLnBrk="1" hangingPunct="1"/>
              <a:r>
                <a:rPr lang="es-ES" sz="1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Nat</a:t>
              </a:r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Protoc</a:t>
              </a:r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2010</a:t>
              </a:r>
              <a:endParaRPr lang="es-E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3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98" y="1572076"/>
            <a:ext cx="2721938" cy="205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1832994" y="116632"/>
            <a:ext cx="86554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200" b="1" dirty="0"/>
              <a:t>The </a:t>
            </a:r>
            <a:r>
              <a:rPr lang="en-US" altLang="en-US" sz="2200" b="1" dirty="0"/>
              <a:t>superior HIV-suppressive capacity of CD8+ T-cells from HIC is likely the result of different priming and engraved in the CM population</a:t>
            </a:r>
            <a:endParaRPr lang="fr-FR" altLang="en-US" sz="2200" b="1" dirty="0"/>
          </a:p>
        </p:txBody>
      </p:sp>
      <p:sp>
        <p:nvSpPr>
          <p:cNvPr id="40" name="Rectangle 67"/>
          <p:cNvSpPr>
            <a:spLocks noChangeArrowheads="1"/>
          </p:cNvSpPr>
          <p:nvPr/>
        </p:nvSpPr>
        <p:spPr bwMode="auto">
          <a:xfrm>
            <a:off x="9370638" y="6581002"/>
            <a:ext cx="24860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>
                <a:ea typeface="ＭＳ Ｐゴシック" pitchFamily="34" charset="-128"/>
              </a:rPr>
              <a:t>Angin</a:t>
            </a:r>
            <a:r>
              <a:rPr lang="en-GB" altLang="en-US" sz="1200" dirty="0">
                <a:ea typeface="ＭＳ Ｐゴシック" pitchFamily="34" charset="-128"/>
              </a:rPr>
              <a:t> et al. </a:t>
            </a:r>
            <a:r>
              <a:rPr lang="en-GB" altLang="en-US" sz="1200" dirty="0" smtClean="0">
                <a:ea typeface="ＭＳ Ｐゴシック" pitchFamily="34" charset="-128"/>
              </a:rPr>
              <a:t>Nature Metabolism 2019</a:t>
            </a:r>
            <a:endParaRPr lang="en-GB" altLang="en-US" sz="12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144"/>
          <a:stretch/>
        </p:blipFill>
        <p:spPr bwMode="auto">
          <a:xfrm>
            <a:off x="417881" y="4055821"/>
            <a:ext cx="2501214" cy="200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19024" y="1477873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HIC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84299" y="3624454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Non controller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781036" y="1463515"/>
            <a:ext cx="672828" cy="420216"/>
          </a:xfrm>
          <a:prstGeom prst="ellipse">
            <a:avLst/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09" y="122726"/>
            <a:ext cx="925877" cy="9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94022" y="963191"/>
            <a:ext cx="80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Mathieu</a:t>
            </a:r>
          </a:p>
          <a:p>
            <a:pPr algn="ctr"/>
            <a:r>
              <a:rPr lang="fr-FR" sz="1400" dirty="0" err="1" smtClean="0"/>
              <a:t>Angin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0734" y="901424"/>
            <a:ext cx="4015978" cy="5546448"/>
            <a:chOff x="8070734" y="901424"/>
            <a:chExt cx="4015978" cy="5546448"/>
          </a:xfrm>
        </p:grpSpPr>
        <p:sp>
          <p:nvSpPr>
            <p:cNvPr id="28" name="Rectangle 27"/>
            <p:cNvSpPr/>
            <p:nvPr/>
          </p:nvSpPr>
          <p:spPr>
            <a:xfrm>
              <a:off x="8070734" y="901424"/>
              <a:ext cx="39379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mTOR</a:t>
              </a:r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metabolic pathways differently regulated in </a:t>
              </a:r>
              <a:r>
                <a:rPr lang="en-US" sz="1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HIV-specific </a:t>
              </a:r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Central Memory </a:t>
              </a:r>
              <a:endPara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CD8</a:t>
              </a:r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T cells from HIC and </a:t>
              </a:r>
              <a:r>
                <a:rPr lang="en-US" sz="16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cART</a:t>
              </a:r>
              <a:endPara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" descr="Fig. 1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0858" y="1731477"/>
              <a:ext cx="3218006" cy="158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2787" y="3897111"/>
              <a:ext cx="3713925" cy="255076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292264" y="1683479"/>
            <a:ext cx="3310569" cy="4107060"/>
            <a:chOff x="3292264" y="1683479"/>
            <a:chExt cx="3310569" cy="4107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300" b="52113"/>
            <a:stretch/>
          </p:blipFill>
          <p:spPr>
            <a:xfrm>
              <a:off x="3292264" y="1683479"/>
              <a:ext cx="3310569" cy="17089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9654" r="32576"/>
            <a:stretch/>
          </p:blipFill>
          <p:spPr>
            <a:xfrm>
              <a:off x="3305777" y="3993786"/>
              <a:ext cx="3297056" cy="179675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160741" y="2647597"/>
            <a:ext cx="2537320" cy="2323045"/>
            <a:chOff x="6160741" y="2647597"/>
            <a:chExt cx="2537320" cy="2323045"/>
          </a:xfrm>
        </p:grpSpPr>
        <p:grpSp>
          <p:nvGrpSpPr>
            <p:cNvPr id="9" name="Group 8"/>
            <p:cNvGrpSpPr/>
            <p:nvPr/>
          </p:nvGrpSpPr>
          <p:grpSpPr>
            <a:xfrm>
              <a:off x="6160741" y="2647597"/>
              <a:ext cx="2297259" cy="2323045"/>
              <a:chOff x="6160741" y="2647597"/>
              <a:chExt cx="2297259" cy="2323045"/>
            </a:xfrm>
          </p:grpSpPr>
          <p:sp>
            <p:nvSpPr>
              <p:cNvPr id="28702" name="TextBox 10"/>
              <p:cNvSpPr txBox="1">
                <a:spLocks noChangeArrowheads="1"/>
              </p:cNvSpPr>
              <p:nvPr/>
            </p:nvSpPr>
            <p:spPr bwMode="auto">
              <a:xfrm>
                <a:off x="6285610" y="3519601"/>
                <a:ext cx="21723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/>
                  <a:t>Single cell analysis</a:t>
                </a:r>
              </a:p>
              <a:p>
                <a:pPr algn="ctr" eaLnBrk="1" hangingPunct="1"/>
                <a:r>
                  <a:rPr lang="fr-FR" altLang="en-US" sz="1200" b="1" dirty="0"/>
                  <a:t>Of HIV-</a:t>
                </a:r>
                <a:r>
                  <a:rPr lang="fr-FR" altLang="en-US" sz="1200" b="1" dirty="0" err="1"/>
                  <a:t>specific</a:t>
                </a:r>
                <a:r>
                  <a:rPr lang="fr-FR" altLang="en-US" sz="1200" b="1" dirty="0"/>
                  <a:t> CM CD8+ T </a:t>
                </a:r>
                <a:r>
                  <a:rPr lang="fr-FR" altLang="en-US" sz="1200" b="1" dirty="0" err="1"/>
                  <a:t>cells</a:t>
                </a:r>
                <a:endParaRPr lang="en-US" altLang="en-US" sz="1200" b="1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653"/>
              <a:stretch/>
            </p:blipFill>
            <p:spPr>
              <a:xfrm>
                <a:off x="6909474" y="2647597"/>
                <a:ext cx="838653" cy="2323045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160741" y="2828784"/>
                <a:ext cx="748733" cy="27477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210870" y="4401834"/>
                <a:ext cx="761039" cy="2692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8070734" y="3186689"/>
              <a:ext cx="627327" cy="4732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3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94268" y="5948313"/>
            <a:ext cx="2345358" cy="707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619" y="967031"/>
            <a:ext cx="2610669" cy="250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9"/>
          <p:cNvSpPr txBox="1">
            <a:spLocks noChangeArrowheads="1"/>
          </p:cNvSpPr>
          <p:nvPr/>
        </p:nvSpPr>
        <p:spPr bwMode="auto">
          <a:xfrm>
            <a:off x="191344" y="117793"/>
            <a:ext cx="11881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Enhanced capacity of CD8+ T cells from HIV controllers associated with metabolic plasticity</a:t>
            </a:r>
            <a:endParaRPr lang="fr-FR" altLang="en-US" sz="22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1584" y="3950895"/>
            <a:ext cx="18616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"/>
          <a:stretch/>
        </p:blipFill>
        <p:spPr bwMode="auto">
          <a:xfrm>
            <a:off x="4297184" y="3918302"/>
            <a:ext cx="198694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041" y="1085746"/>
            <a:ext cx="3583433" cy="26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896" y="402290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P=0.06</a:t>
            </a:r>
            <a:endParaRPr lang="en-US" sz="1200" dirty="0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500664" y="445018"/>
            <a:ext cx="370790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>
                <a:cs typeface="Arial" pitchFamily="34" charset="0"/>
                <a:sym typeface="Wingdings" pitchFamily="2" charset="2"/>
              </a:rPr>
              <a:t>Cytokine production</a:t>
            </a:r>
            <a:endParaRPr lang="fr-FR" altLang="fr-FR" sz="1800" b="1" dirty="0">
              <a:cs typeface="Arial" pitchFamily="34" charset="0"/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530080" y="3562984"/>
            <a:ext cx="18539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>
                <a:cs typeface="Arial" pitchFamily="34" charset="0"/>
                <a:sym typeface="Wingdings" pitchFamily="2" charset="2"/>
              </a:rPr>
              <a:t>Cell survival</a:t>
            </a:r>
            <a:endParaRPr lang="fr-FR" altLang="fr-FR" sz="1800" b="1" dirty="0">
              <a:cs typeface="Arial" pitchFamily="34" charset="0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585864" y="3581563"/>
            <a:ext cx="1997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>
                <a:cs typeface="Arial" pitchFamily="34" charset="0"/>
                <a:sym typeface="Wingdings" pitchFamily="2" charset="2"/>
              </a:rPr>
              <a:t>Metabolite uptake</a:t>
            </a:r>
            <a:endParaRPr lang="fr-FR" altLang="fr-FR" sz="1800" b="1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1667" y="1196752"/>
            <a:ext cx="459495" cy="216024"/>
            <a:chOff x="1707666" y="1196752"/>
            <a:chExt cx="459495" cy="21602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707666" y="1232841"/>
              <a:ext cx="459495" cy="1513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1763688" y="1196752"/>
              <a:ext cx="379748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727801" y="1669154"/>
            <a:ext cx="288032" cy="19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605342" y="1678446"/>
            <a:ext cx="288032" cy="19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976321" y="1237106"/>
            <a:ext cx="772543" cy="22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33183" y="1237106"/>
            <a:ext cx="772543" cy="22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188234" y="2253552"/>
            <a:ext cx="459495" cy="216024"/>
            <a:chOff x="1707666" y="1196752"/>
            <a:chExt cx="459495" cy="21602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707666" y="1232841"/>
              <a:ext cx="459495" cy="1513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763688" y="1196752"/>
              <a:ext cx="379748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59417" y="6626047"/>
            <a:ext cx="20584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>
                <a:ea typeface="ＭＳ Ｐゴシック" pitchFamily="34" charset="-128"/>
              </a:rPr>
              <a:t>Angin</a:t>
            </a:r>
            <a:r>
              <a:rPr lang="en-GB" altLang="en-US" sz="1200" dirty="0">
                <a:ea typeface="ＭＳ Ｐゴシック" pitchFamily="34" charset="-128"/>
              </a:rPr>
              <a:t> et al. </a:t>
            </a:r>
            <a:r>
              <a:rPr lang="en-GB" altLang="en-US" sz="1200" dirty="0" smtClean="0">
                <a:ea typeface="ＭＳ Ｐゴシック" pitchFamily="34" charset="-128"/>
              </a:rPr>
              <a:t>Nat </a:t>
            </a:r>
            <a:r>
              <a:rPr lang="en-GB" altLang="en-US" sz="1200" dirty="0" err="1" smtClean="0">
                <a:ea typeface="ＭＳ Ｐゴシック" pitchFamily="34" charset="-128"/>
              </a:rPr>
              <a:t>Metabol</a:t>
            </a:r>
            <a:r>
              <a:rPr lang="en-GB" altLang="en-US" sz="1200" dirty="0" smtClean="0">
                <a:ea typeface="ＭＳ Ｐゴシック" pitchFamily="34" charset="-128"/>
              </a:rPr>
              <a:t> 2019</a:t>
            </a:r>
            <a:endParaRPr lang="en-GB" altLang="en-US" sz="1200" dirty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" y="3748317"/>
            <a:ext cx="2419350" cy="2890838"/>
          </a:xfrm>
          <a:prstGeom prst="rect">
            <a:avLst/>
          </a:prstGeom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13656" y="3581563"/>
            <a:ext cx="1997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 smtClean="0">
                <a:cs typeface="Arial" pitchFamily="34" charset="0"/>
                <a:sym typeface="Wingdings" pitchFamily="2" charset="2"/>
              </a:rPr>
              <a:t>HIF-1</a:t>
            </a:r>
            <a:r>
              <a:rPr lang="el-GR" altLang="fr-FR" sz="1800" b="1" dirty="0" smtClean="0">
                <a:cs typeface="Arial" pitchFamily="34" charset="0"/>
                <a:sym typeface="Wingdings" pitchFamily="2" charset="2"/>
              </a:rPr>
              <a:t>α</a:t>
            </a:r>
            <a:endParaRPr lang="fr-FR" altLang="fr-FR" sz="1800" b="1" dirty="0">
              <a:cs typeface="Arial" pitchFamily="34" charset="0"/>
            </a:endParaRPr>
          </a:p>
        </p:txBody>
      </p:sp>
      <p:grpSp>
        <p:nvGrpSpPr>
          <p:cNvPr id="33" name="Groupe 51"/>
          <p:cNvGrpSpPr/>
          <p:nvPr/>
        </p:nvGrpSpPr>
        <p:grpSpPr>
          <a:xfrm>
            <a:off x="10480104" y="877066"/>
            <a:ext cx="1520551" cy="2737615"/>
            <a:chOff x="8780617" y="3505177"/>
            <a:chExt cx="1520551" cy="2205905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40658" y="4088975"/>
              <a:ext cx="1236579" cy="16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861009" y="3505177"/>
              <a:ext cx="1440159" cy="22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200" b="1" dirty="0" smtClean="0">
                  <a:cs typeface="Arial" pitchFamily="34" charset="0"/>
                  <a:sym typeface="Wingdings" pitchFamily="2" charset="2"/>
                </a:rPr>
                <a:t>CMV-specific</a:t>
              </a:r>
              <a:endParaRPr lang="fr-FR" altLang="fr-FR" sz="1200" b="1" dirty="0">
                <a:cs typeface="Arial" pitchFamily="34" charset="0"/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80617" y="3895033"/>
              <a:ext cx="152400" cy="18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"/>
            <p:cNvSpPr txBox="1"/>
            <p:nvPr/>
          </p:nvSpPr>
          <p:spPr>
            <a:xfrm>
              <a:off x="9356959" y="3755881"/>
              <a:ext cx="497380" cy="223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/>
                <a:t>cART</a:t>
              </a:r>
              <a:endParaRPr lang="en-US" sz="1200" dirty="0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80176" y="816091"/>
            <a:ext cx="1440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cs typeface="Arial" pitchFamily="34" charset="0"/>
                <a:sym typeface="Wingdings" pitchFamily="2" charset="2"/>
              </a:rPr>
              <a:t>HIV-specific</a:t>
            </a:r>
            <a:endParaRPr lang="fr-FR" altLang="fr-FR" sz="1200" b="1" dirty="0"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16" y="3708728"/>
            <a:ext cx="5551683" cy="3055818"/>
            <a:chOff x="6289416" y="3708728"/>
            <a:chExt cx="5551683" cy="305581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92"/>
            <a:stretch/>
          </p:blipFill>
          <p:spPr>
            <a:xfrm>
              <a:off x="8758872" y="3708728"/>
              <a:ext cx="3082227" cy="3055818"/>
            </a:xfrm>
            <a:prstGeom prst="rect">
              <a:avLst/>
            </a:prstGeom>
          </p:spPr>
        </p:pic>
        <p:sp>
          <p:nvSpPr>
            <p:cNvPr id="79" name="ZoneTexte 9"/>
            <p:cNvSpPr txBox="1">
              <a:spLocks noChangeArrowheads="1"/>
            </p:cNvSpPr>
            <p:nvPr/>
          </p:nvSpPr>
          <p:spPr bwMode="auto">
            <a:xfrm>
              <a:off x="6289416" y="4754861"/>
              <a:ext cx="252160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/>
                <a:t>Different CD8 T cell functions mobilize different metabolic resources  </a:t>
              </a:r>
              <a:endParaRPr lang="fr-F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6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53" grpId="0"/>
      <p:bldP spid="54" grpId="0"/>
      <p:bldP spid="10" grpId="0" animBg="1"/>
      <p:bldP spid="55" grpId="0" animBg="1"/>
      <p:bldP spid="56" grpId="0" animBg="1"/>
      <p:bldP spid="5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.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76" y="845047"/>
            <a:ext cx="6779060" cy="51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7"/>
          <p:cNvSpPr>
            <a:spLocks noChangeArrowheads="1"/>
          </p:cNvSpPr>
          <p:nvPr/>
        </p:nvSpPr>
        <p:spPr bwMode="auto">
          <a:xfrm>
            <a:off x="4544907" y="5949280"/>
            <a:ext cx="2818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Saez-Cirion</a:t>
            </a:r>
            <a:r>
              <a:rPr lang="en-GB" altLang="en-US" sz="1200" dirty="0" smtClean="0">
                <a:ea typeface="ＭＳ Ｐゴシック" pitchFamily="34" charset="-128"/>
              </a:rPr>
              <a:t>, </a:t>
            </a:r>
            <a:r>
              <a:rPr lang="en-GB" altLang="en-US" sz="1200" dirty="0" err="1" smtClean="0">
                <a:ea typeface="ＭＳ Ｐゴシック" pitchFamily="34" charset="-128"/>
              </a:rPr>
              <a:t>Sereti</a:t>
            </a:r>
            <a:r>
              <a:rPr lang="en-GB" altLang="en-US" sz="1200" dirty="0" smtClean="0">
                <a:ea typeface="ＭＳ Ｐゴシック" pitchFamily="34" charset="-128"/>
              </a:rPr>
              <a:t>. Nat Rev </a:t>
            </a:r>
            <a:r>
              <a:rPr lang="en-GB" altLang="en-US" sz="1200" dirty="0" err="1" smtClean="0">
                <a:ea typeface="ＭＳ Ｐゴシック" pitchFamily="34" charset="-128"/>
              </a:rPr>
              <a:t>Immunol</a:t>
            </a:r>
            <a:r>
              <a:rPr lang="en-GB" altLang="en-US" sz="1200" dirty="0" smtClean="0">
                <a:ea typeface="ＭＳ Ｐゴシック" pitchFamily="34" charset="-128"/>
              </a:rPr>
              <a:t> 2020</a:t>
            </a:r>
            <a:endParaRPr lang="en-GB" altLang="en-US" sz="1200" dirty="0">
              <a:ea typeface="ＭＳ Ｐゴシック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1344" y="141313"/>
            <a:ext cx="11525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Different metabolic profiles associated with control or progression of infection</a:t>
            </a: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122653" y="1169281"/>
            <a:ext cx="3966052" cy="3926540"/>
            <a:chOff x="8122653" y="1169281"/>
            <a:chExt cx="3966052" cy="3926540"/>
          </a:xfrm>
        </p:grpSpPr>
        <p:sp>
          <p:nvSpPr>
            <p:cNvPr id="5" name="ZoneTexte 3"/>
            <p:cNvSpPr txBox="1"/>
            <p:nvPr/>
          </p:nvSpPr>
          <p:spPr>
            <a:xfrm>
              <a:off x="8157977" y="1169281"/>
              <a:ext cx="3930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Can </a:t>
              </a:r>
              <a:r>
                <a:rPr lang="en-US" dirty="0">
                  <a:solidFill>
                    <a:srgbClr val="0070C0"/>
                  </a:solidFill>
                </a:rPr>
                <a:t>we </a:t>
              </a:r>
              <a:r>
                <a:rPr lang="en-US" dirty="0" smtClean="0">
                  <a:solidFill>
                    <a:srgbClr val="0070C0"/>
                  </a:solidFill>
                </a:rPr>
                <a:t>re-program </a:t>
              </a:r>
              <a:r>
                <a:rPr lang="en-US" dirty="0">
                  <a:solidFill>
                    <a:srgbClr val="0070C0"/>
                  </a:solidFill>
                </a:rPr>
                <a:t>CD8 </a:t>
              </a:r>
              <a:r>
                <a:rPr lang="en-US" dirty="0" smtClean="0">
                  <a:solidFill>
                    <a:srgbClr val="0070C0"/>
                  </a:solidFill>
                </a:rPr>
                <a:t>T-cells from non controllers to </a:t>
              </a:r>
              <a:r>
                <a:rPr lang="en-US" dirty="0">
                  <a:solidFill>
                    <a:srgbClr val="0070C0"/>
                  </a:solidFill>
                </a:rPr>
                <a:t>enhance their </a:t>
              </a:r>
              <a:r>
                <a:rPr lang="en-US" dirty="0" err="1">
                  <a:solidFill>
                    <a:srgbClr val="0070C0"/>
                  </a:solidFill>
                </a:rPr>
                <a:t>stemness</a:t>
              </a:r>
              <a:r>
                <a:rPr lang="en-US" dirty="0">
                  <a:solidFill>
                    <a:srgbClr val="0070C0"/>
                  </a:solidFill>
                </a:rPr>
                <a:t> and anti-viral potential? </a:t>
              </a:r>
              <a:endParaRPr lang="en-US" dirty="0" smtClean="0">
                <a:solidFill>
                  <a:srgbClr val="0070C0"/>
                </a:solidFill>
              </a:endParaRPr>
            </a:p>
          </p:txBody>
        </p:sp>
        <p:pic>
          <p:nvPicPr>
            <p:cNvPr id="6" name="Picture 8" descr="Fotos graciosas de soldados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370" y="3297043"/>
              <a:ext cx="1446459" cy="179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Fotos graciosas de soldados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977" y="3293257"/>
              <a:ext cx="1384534" cy="177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8122653" y="2658334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CD8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cART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0704657" y="2658334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CD8 HIC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8"/>
            <p:cNvSpPr/>
            <p:nvPr/>
          </p:nvSpPr>
          <p:spPr>
            <a:xfrm>
              <a:off x="9631996" y="3949246"/>
              <a:ext cx="936104" cy="2215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992036" y="345074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9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495" y="4150020"/>
            <a:ext cx="1734021" cy="27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98460"/>
            <a:ext cx="1200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b="1" dirty="0" smtClean="0"/>
              <a:t>IL-15 enhances the metabolic fitness of HIV-specific CD8+ T cells from non-controllers </a:t>
            </a:r>
            <a:endParaRPr lang="pt-BR" altLang="en-US" sz="2200" b="1" dirty="0"/>
          </a:p>
        </p:txBody>
      </p:sp>
      <p:sp>
        <p:nvSpPr>
          <p:cNvPr id="27" name="ZoneTexte 2"/>
          <p:cNvSpPr txBox="1">
            <a:spLocks noChangeArrowheads="1"/>
          </p:cNvSpPr>
          <p:nvPr/>
        </p:nvSpPr>
        <p:spPr bwMode="auto">
          <a:xfrm>
            <a:off x="8200571" y="683170"/>
            <a:ext cx="3800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/>
              <a:t>Increased magnitude </a:t>
            </a:r>
            <a:r>
              <a:rPr lang="en-US" altLang="fr-FR" sz="1600" b="1" dirty="0"/>
              <a:t>of </a:t>
            </a:r>
            <a:r>
              <a:rPr lang="en-US" altLang="fr-FR" sz="1600" b="1" dirty="0" smtClean="0"/>
              <a:t>HIV </a:t>
            </a:r>
            <a:r>
              <a:rPr lang="en-US" altLang="fr-FR" sz="1600" b="1" dirty="0" smtClean="0"/>
              <a:t>response and abrogated glucose dependency</a:t>
            </a:r>
            <a:endParaRPr lang="en-US" altLang="fr-FR" sz="1600" b="1" dirty="0"/>
          </a:p>
        </p:txBody>
      </p:sp>
      <p:pic>
        <p:nvPicPr>
          <p:cNvPr id="5" name="Picture 2" descr="https://www.frontiersin.org/files/Articles/249452/fimmu-08-00473-HTML/image_m/fimmu-08-00473-g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62" y="2453937"/>
            <a:ext cx="2185037" cy="25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462" y="5051931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Chao et al Front </a:t>
            </a:r>
            <a:r>
              <a:rPr lang="fr-FR" sz="1000" dirty="0" err="1"/>
              <a:t>Immunol</a:t>
            </a:r>
            <a:r>
              <a:rPr lang="fr-FR" sz="1000" dirty="0"/>
              <a:t> 2017</a:t>
            </a:r>
          </a:p>
          <a:p>
            <a:r>
              <a:rPr lang="fr-FR" sz="1000" dirty="0"/>
              <a:t>Van der </a:t>
            </a:r>
            <a:r>
              <a:rPr lang="fr-FR" sz="1000" dirty="0" err="1"/>
              <a:t>Windt</a:t>
            </a:r>
            <a:r>
              <a:rPr lang="fr-FR" sz="1000" dirty="0"/>
              <a:t>   2012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80225" y="1720399"/>
            <a:ext cx="210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IL-15 induces mitochondria </a:t>
            </a:r>
          </a:p>
          <a:p>
            <a:pPr algn="ctr"/>
            <a:r>
              <a:rPr lang="en-US" b="1" dirty="0" err="1"/>
              <a:t>neogenesis</a:t>
            </a: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1721552" cy="226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15780" y="129540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P=0.008</a:t>
            </a:r>
            <a:endParaRPr lang="en-US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1571212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564" y="1353385"/>
            <a:ext cx="1499521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271" y="1297439"/>
            <a:ext cx="1478225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258865" y="14339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P=0.06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894369" y="16288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P=0.008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64178" y="285904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P=0.94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930423" y="129616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HIV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588273" y="129616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CMV</a:t>
            </a:r>
            <a:endParaRPr lang="en-US" b="1" dirty="0"/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10133551" y="3621097"/>
            <a:ext cx="20584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>
                <a:ea typeface="ＭＳ Ｐゴシック" pitchFamily="34" charset="-128"/>
              </a:rPr>
              <a:t>Angin</a:t>
            </a:r>
            <a:r>
              <a:rPr lang="en-GB" altLang="en-US" sz="1200" dirty="0">
                <a:ea typeface="ＭＳ Ｐゴシック" pitchFamily="34" charset="-128"/>
              </a:rPr>
              <a:t> et al. </a:t>
            </a:r>
            <a:r>
              <a:rPr lang="en-GB" altLang="en-US" sz="1200" dirty="0" smtClean="0">
                <a:ea typeface="ＭＳ Ｐゴシック" pitchFamily="34" charset="-128"/>
              </a:rPr>
              <a:t>Nat </a:t>
            </a:r>
            <a:r>
              <a:rPr lang="en-GB" altLang="en-US" sz="1200" dirty="0" err="1" smtClean="0">
                <a:ea typeface="ＭＳ Ｐゴシック" pitchFamily="34" charset="-128"/>
              </a:rPr>
              <a:t>Metabol</a:t>
            </a:r>
            <a:r>
              <a:rPr lang="en-GB" altLang="en-US" sz="1200" dirty="0" smtClean="0">
                <a:ea typeface="ＭＳ Ｐゴシック" pitchFamily="34" charset="-128"/>
              </a:rPr>
              <a:t> 2019</a:t>
            </a:r>
            <a:endParaRPr lang="en-GB" altLang="en-US" sz="1200" dirty="0">
              <a:ea typeface="ＭＳ Ｐゴシック" pitchFamily="34" charset="-128"/>
            </a:endParaRPr>
          </a:p>
        </p:txBody>
      </p:sp>
      <p:sp>
        <p:nvSpPr>
          <p:cNvPr id="30" name="ZoneTexte 2"/>
          <p:cNvSpPr txBox="1">
            <a:spLocks noChangeArrowheads="1"/>
          </p:cNvSpPr>
          <p:nvPr/>
        </p:nvSpPr>
        <p:spPr bwMode="auto">
          <a:xfrm>
            <a:off x="3719736" y="959403"/>
            <a:ext cx="3452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/>
              <a:t>IL-15 enhanced mitochondrial activity</a:t>
            </a:r>
            <a:endParaRPr lang="en-US" altLang="fr-FR" sz="1600" b="1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515" y="4350928"/>
            <a:ext cx="1845450" cy="25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2"/>
          <p:cNvSpPr txBox="1">
            <a:spLocks noChangeArrowheads="1"/>
          </p:cNvSpPr>
          <p:nvPr/>
        </p:nvSpPr>
        <p:spPr bwMode="auto">
          <a:xfrm>
            <a:off x="7669298" y="3928123"/>
            <a:ext cx="3164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/>
              <a:t>Enhanced HIV </a:t>
            </a:r>
            <a:r>
              <a:rPr lang="en-US" altLang="fr-FR" sz="1600" b="1" dirty="0"/>
              <a:t>suppressive capacity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85375" y="3693147"/>
            <a:ext cx="2705650" cy="3117678"/>
            <a:chOff x="3985375" y="3693147"/>
            <a:chExt cx="2705650" cy="311767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85375" y="3693147"/>
              <a:ext cx="2705650" cy="31176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11755" y="4095445"/>
              <a:ext cx="27219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5.8%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51355" y="4074170"/>
              <a:ext cx="34610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16.6%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02318" y="5137331"/>
              <a:ext cx="27219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5.0%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30452" y="5118048"/>
              <a:ext cx="291553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35240" y="6100655"/>
              <a:ext cx="27219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9.7%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42645" y="6081372"/>
              <a:ext cx="33408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19.1%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5275973" y="6603762"/>
            <a:ext cx="2262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Perdomo-Celis</a:t>
            </a:r>
            <a:r>
              <a:rPr lang="en-GB" altLang="en-US" sz="1200" dirty="0" smtClean="0">
                <a:ea typeface="ＭＳ Ｐゴシック" pitchFamily="34" charset="-128"/>
              </a:rPr>
              <a:t> </a:t>
            </a:r>
            <a:r>
              <a:rPr lang="en-GB" altLang="en-US" sz="1200" dirty="0">
                <a:ea typeface="ＭＳ Ｐゴシック" pitchFamily="34" charset="-128"/>
              </a:rPr>
              <a:t>et al. </a:t>
            </a:r>
            <a:r>
              <a:rPr lang="en-GB" altLang="en-US" sz="1200" dirty="0" smtClean="0">
                <a:ea typeface="ＭＳ Ｐゴシック" pitchFamily="34" charset="-128"/>
              </a:rPr>
              <a:t>Unpublished</a:t>
            </a:r>
            <a:endParaRPr lang="en-GB" altLang="en-US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4" grpId="0"/>
      <p:bldP spid="35" grpId="0"/>
      <p:bldP spid="36" grpId="0"/>
      <p:bldP spid="37" grpId="0"/>
      <p:bldP spid="38" grpId="0"/>
      <p:bldP spid="28" grpId="0"/>
      <p:bldP spid="30" grpId="0"/>
      <p:bldP spid="44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89163" y="115264"/>
            <a:ext cx="1195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GSK3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inhibition prevents effector differentiation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exhaustion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0B5FFA-C15D-BC41-B98A-ECCAA9974BBB}"/>
              </a:ext>
            </a:extLst>
          </p:cNvPr>
          <p:cNvGrpSpPr/>
          <p:nvPr/>
        </p:nvGrpSpPr>
        <p:grpSpPr>
          <a:xfrm>
            <a:off x="3306049" y="814910"/>
            <a:ext cx="2664859" cy="2921407"/>
            <a:chOff x="6931319" y="3559946"/>
            <a:chExt cx="2193386" cy="24931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67B41D7-4F2A-104B-9595-42CFAF35733F}"/>
                </a:ext>
              </a:extLst>
            </p:cNvPr>
            <p:cNvGrpSpPr/>
            <p:nvPr/>
          </p:nvGrpSpPr>
          <p:grpSpPr>
            <a:xfrm>
              <a:off x="6931319" y="3851621"/>
              <a:ext cx="417066" cy="1509276"/>
              <a:chOff x="6931319" y="3851621"/>
              <a:chExt cx="417066" cy="1509276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52ACED9C-A0E9-8E46-B482-8590B8C980A0}"/>
                  </a:ext>
                </a:extLst>
              </p:cNvPr>
              <p:cNvSpPr/>
              <p:nvPr/>
            </p:nvSpPr>
            <p:spPr>
              <a:xfrm rot="5400000" flipV="1">
                <a:off x="6392737" y="4464653"/>
                <a:ext cx="1434826" cy="357661"/>
              </a:xfrm>
              <a:prstGeom prst="rtTriangl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TextBox 11">
                <a:extLst>
                  <a:ext uri="{FF2B5EF4-FFF2-40B4-BE49-F238E27FC236}">
                    <a16:creationId xmlns:a16="http://schemas.microsoft.com/office/drawing/2014/main" id="{199E5030-7EC8-E443-91C9-39DD77449C2B}"/>
                  </a:ext>
                </a:extLst>
              </p:cNvPr>
              <p:cNvSpPr txBox="1"/>
              <p:nvPr/>
            </p:nvSpPr>
            <p:spPr>
              <a:xfrm rot="16200000">
                <a:off x="6710326" y="4228070"/>
                <a:ext cx="10145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Differentiation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73F7C6-F507-3A4F-9A34-66B1CD8D8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4274" y="3559946"/>
              <a:ext cx="974654" cy="27782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543470-86DC-244F-8A8C-43A2A72B0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1859" y="3819424"/>
              <a:ext cx="1822846" cy="223364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E01AA215-8465-294F-ACBD-B49A341D34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1" t="20676" r="50000" b="75032"/>
          <a:stretch/>
        </p:blipFill>
        <p:spPr>
          <a:xfrm>
            <a:off x="3786188" y="3837026"/>
            <a:ext cx="2983072" cy="32079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CFF735D-14EA-5F47-A09E-2F6EADF39990}"/>
              </a:ext>
            </a:extLst>
          </p:cNvPr>
          <p:cNvGrpSpPr/>
          <p:nvPr/>
        </p:nvGrpSpPr>
        <p:grpSpPr>
          <a:xfrm>
            <a:off x="4086674" y="4135719"/>
            <a:ext cx="2800424" cy="2448886"/>
            <a:chOff x="2613618" y="3314232"/>
            <a:chExt cx="2287211" cy="189562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4426257-47E5-1142-9431-F97A4E77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942" t="58000" r="42250" b="14623"/>
            <a:stretch/>
          </p:blipFill>
          <p:spPr>
            <a:xfrm>
              <a:off x="2613618" y="3429000"/>
              <a:ext cx="2287211" cy="178085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5A7ECD-68D1-1C43-9841-905DFD1460D3}"/>
                </a:ext>
              </a:extLst>
            </p:cNvPr>
            <p:cNvSpPr txBox="1"/>
            <p:nvPr/>
          </p:nvSpPr>
          <p:spPr>
            <a:xfrm>
              <a:off x="2614615" y="3314232"/>
              <a:ext cx="1552874" cy="2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9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GSK3</a:t>
              </a:r>
              <a:r>
                <a:rPr lang="en-US" sz="1100" dirty="0">
                  <a:solidFill>
                    <a:srgbClr val="0096FF"/>
                  </a:solidFill>
                  <a:latin typeface="Symbol" pitchFamily="2" charset="2"/>
                  <a:cs typeface="Arial" panose="020B0604020202020204" pitchFamily="34" charset="0"/>
                </a:rPr>
                <a:t>b</a:t>
              </a:r>
              <a:r>
                <a:rPr lang="en-US" sz="1100" dirty="0">
                  <a:solidFill>
                    <a:srgbClr val="009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solidFill>
                    <a:srgbClr val="009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</a:t>
              </a:r>
              <a:r>
                <a:rPr lang="en-US" sz="1100" dirty="0">
                  <a:solidFill>
                    <a:srgbClr val="009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DMSO</a:t>
              </a:r>
            </a:p>
          </p:txBody>
        </p:sp>
      </p:grp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9912424" y="6597352"/>
            <a:ext cx="2262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 smtClean="0">
                <a:ea typeface="ＭＳ Ｐゴシック" pitchFamily="34" charset="-128"/>
              </a:rPr>
              <a:t>Perdomo-Celis</a:t>
            </a:r>
            <a:r>
              <a:rPr lang="en-GB" altLang="en-US" sz="1200" dirty="0" smtClean="0">
                <a:ea typeface="ＭＳ Ｐゴシック" pitchFamily="34" charset="-128"/>
              </a:rPr>
              <a:t> </a:t>
            </a:r>
            <a:r>
              <a:rPr lang="en-GB" altLang="en-US" sz="1200" dirty="0">
                <a:ea typeface="ＭＳ Ｐゴシック" pitchFamily="34" charset="-128"/>
              </a:rPr>
              <a:t>et al. </a:t>
            </a:r>
            <a:r>
              <a:rPr lang="en-GB" altLang="en-US" sz="1200" dirty="0" smtClean="0">
                <a:ea typeface="ＭＳ Ｐゴシック" pitchFamily="34" charset="-128"/>
              </a:rPr>
              <a:t>Unpublished</a:t>
            </a:r>
            <a:endParaRPr lang="en-GB" altLang="en-US" sz="1200" dirty="0">
              <a:ea typeface="ＭＳ Ｐゴシック" pitchFamily="34" charset="-12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05" y="56102"/>
            <a:ext cx="901951" cy="1352927"/>
          </a:xfrm>
          <a:prstGeom prst="ellipse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426257-47E5-1142-9431-F97A4E77E4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58000" r="79102" b="36479"/>
          <a:stretch/>
        </p:blipFill>
        <p:spPr>
          <a:xfrm>
            <a:off x="4224089" y="6434010"/>
            <a:ext cx="1278965" cy="437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79" y="4135719"/>
            <a:ext cx="2527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Hallmark of natural control</a:t>
            </a:r>
          </a:p>
          <a:p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Sekine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T. et al. Sci.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Passaes et al Cell Reports 2020</a:t>
            </a:r>
          </a:p>
          <a:p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Rutishauser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RL. et al. JCI Insight,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3" y="2067559"/>
            <a:ext cx="3251543" cy="23241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78143" y="866015"/>
            <a:ext cx="6013858" cy="2569390"/>
            <a:chOff x="6178143" y="866015"/>
            <a:chExt cx="6013858" cy="2569390"/>
          </a:xfrm>
        </p:grpSpPr>
        <p:grpSp>
          <p:nvGrpSpPr>
            <p:cNvPr id="2" name="Group 1"/>
            <p:cNvGrpSpPr/>
            <p:nvPr/>
          </p:nvGrpSpPr>
          <p:grpSpPr>
            <a:xfrm>
              <a:off x="6178143" y="866015"/>
              <a:ext cx="6013858" cy="2569390"/>
              <a:chOff x="7102759" y="578297"/>
              <a:chExt cx="3860950" cy="173582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F7CF2EB-C726-754C-8EE5-6F8E060E4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13447" y="578297"/>
                <a:ext cx="2162705" cy="152515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99D3891-C11D-8E4A-B5A3-B8F913CB46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80111" y="636743"/>
                <a:ext cx="1883598" cy="150472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F07DDF8-A754-CA41-BD3B-B5B8AAB6F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02759" y="2141699"/>
                <a:ext cx="2384081" cy="172426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F07DDF8-A754-CA41-BD3B-B5B8AAB6F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79279" y="3156666"/>
              <a:ext cx="2181412" cy="26894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8805" y="3937972"/>
            <a:ext cx="4585716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PowerPoint_Verdana.potx" id="{9B64EA63-39BD-4D93-B0F6-E5A86E9A3715}" vid="{37AD95BC-3908-44AE-9760-EF63FA4D06CE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2" ma:contentTypeDescription="Create a new document." ma:contentTypeScope="" ma:versionID="6df0e807cc2a481c343c77943433fb1a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41ef4ab17f076dea1695df6d715864ed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7F7B49-90B4-4793-A0DB-9EDCBBBE73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C54352-97EB-4108-97F4-E4AB32105B0C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8f9d799d-7b27-4542-a589-fc3f0c3bda80"/>
    <ds:schemaRef ds:uri="http://schemas.microsoft.com/office/infopath/2007/PartnerControls"/>
    <ds:schemaRef ds:uri="http://schemas.openxmlformats.org/package/2006/metadata/core-properties"/>
    <ds:schemaRef ds:uri="250929fa-9806-4449-af20-7947085fa17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877C5C-3D1C-493C-8231-33EF6A58E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IAS_2021_PowerPoint_Verdana</Template>
  <TotalTime>921</TotalTime>
  <Words>813</Words>
  <Application>Microsoft Office PowerPoint</Application>
  <PresentationFormat>Widescreen</PresentationFormat>
  <Paragraphs>201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MS PGothic</vt:lpstr>
      <vt:lpstr>MS PGothic</vt:lpstr>
      <vt:lpstr>Arial</vt:lpstr>
      <vt:lpstr>Arial</vt:lpstr>
      <vt:lpstr>Arial Unicode MS</vt:lpstr>
      <vt:lpstr>Calibri</vt:lpstr>
      <vt:lpstr>Century Gothic</vt:lpstr>
      <vt:lpstr>Montserrat</vt:lpstr>
      <vt:lpstr>Symbol</vt:lpstr>
      <vt:lpstr>Times New Roman</vt:lpstr>
      <vt:lpstr>Verdana</vt:lpstr>
      <vt:lpstr>Wingdings</vt:lpstr>
      <vt:lpstr>International AIDS Society</vt:lpstr>
      <vt:lpstr>Immunometabolism and HIV pathogenesis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Garcia</dc:creator>
  <cp:lastModifiedBy>Asier  SAEZ CIRION</cp:lastModifiedBy>
  <cp:revision>62</cp:revision>
  <dcterms:created xsi:type="dcterms:W3CDTF">2021-05-03T10:20:35Z</dcterms:created>
  <dcterms:modified xsi:type="dcterms:W3CDTF">2021-06-29T18:20:50Z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