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7" r:id="rId5"/>
    <p:sldId id="268" r:id="rId6"/>
    <p:sldId id="294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5" r:id="rId15"/>
    <p:sldId id="29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/>
              <a:t>29.06.21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585C-AB1D-41F5-8A22-EE236ED1EB54}" type="datetimeFigureOut">
              <a:rPr lang="de-DE" smtClean="0"/>
              <a:t>29.06.21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DB82-A706-4784-AE8E-3965AD040C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1E152-40FE-4879-A587-C808D35650A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10540" y="2288222"/>
            <a:ext cx="4411980" cy="4272597"/>
          </a:xfrm>
        </p:spPr>
        <p:txBody>
          <a:bodyPr anchor="t"/>
          <a:lstStyle>
            <a:lvl1pPr algn="l">
              <a:lnSpc>
                <a:spcPts val="325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4AE7EBA-21F3-4FE6-AA6A-3CB8E53A4BD3}"/>
              </a:ext>
            </a:extLst>
          </p:cNvPr>
          <p:cNvGrpSpPr/>
          <p:nvPr userDrawn="1"/>
        </p:nvGrpSpPr>
        <p:grpSpPr>
          <a:xfrm>
            <a:off x="5340338" y="0"/>
            <a:ext cx="6852929" cy="6855464"/>
            <a:chOff x="5340338" y="0"/>
            <a:chExt cx="6852929" cy="6855464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A4CECC16-CF51-4B81-B381-2DAB79EC9FBE}"/>
                </a:ext>
              </a:extLst>
            </p:cNvPr>
            <p:cNvSpPr/>
            <p:nvPr/>
          </p:nvSpPr>
          <p:spPr>
            <a:xfrm>
              <a:off x="5340338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93F29901-B42A-4476-9F5A-8D51A68EEC14}"/>
                </a:ext>
              </a:extLst>
            </p:cNvPr>
            <p:cNvSpPr/>
            <p:nvPr/>
          </p:nvSpPr>
          <p:spPr>
            <a:xfrm>
              <a:off x="5340338" y="633"/>
              <a:ext cx="2274802" cy="2274168"/>
            </a:xfrm>
            <a:custGeom>
              <a:avLst/>
              <a:gdLst>
                <a:gd name="connsiteX0" fmla="*/ 1422306 w 2274802"/>
                <a:gd name="connsiteY0" fmla="*/ 0 h 2274168"/>
                <a:gd name="connsiteX1" fmla="*/ 1422306 w 2274802"/>
                <a:gd name="connsiteY1" fmla="*/ 844890 h 2274168"/>
                <a:gd name="connsiteX2" fmla="*/ 568542 w 2274802"/>
                <a:gd name="connsiteY2" fmla="*/ 568542 h 2274168"/>
                <a:gd name="connsiteX3" fmla="*/ 0 w 2274802"/>
                <a:gd name="connsiteY3" fmla="*/ 1137084 h 2274168"/>
                <a:gd name="connsiteX4" fmla="*/ 568542 w 2274802"/>
                <a:gd name="connsiteY4" fmla="*/ 1705627 h 2274168"/>
                <a:gd name="connsiteX5" fmla="*/ 1422306 w 2274802"/>
                <a:gd name="connsiteY5" fmla="*/ 1429278 h 2274168"/>
                <a:gd name="connsiteX6" fmla="*/ 1422306 w 2274802"/>
                <a:gd name="connsiteY6" fmla="*/ 2274169 h 2274168"/>
                <a:gd name="connsiteX7" fmla="*/ 2274803 w 2274802"/>
                <a:gd name="connsiteY7" fmla="*/ 1137084 h 2274168"/>
                <a:gd name="connsiteX8" fmla="*/ 1422306 w 2274802"/>
                <a:gd name="connsiteY8" fmla="*/ 0 h 227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802" h="2274168">
                  <a:moveTo>
                    <a:pt x="1422306" y="0"/>
                  </a:moveTo>
                  <a:lnTo>
                    <a:pt x="1422306" y="844890"/>
                  </a:lnTo>
                  <a:cubicBezTo>
                    <a:pt x="1123774" y="705449"/>
                    <a:pt x="777705" y="568542"/>
                    <a:pt x="568542" y="568542"/>
                  </a:cubicBezTo>
                  <a:cubicBezTo>
                    <a:pt x="254164" y="568542"/>
                    <a:pt x="0" y="822706"/>
                    <a:pt x="0" y="1137084"/>
                  </a:cubicBezTo>
                  <a:cubicBezTo>
                    <a:pt x="0" y="1450828"/>
                    <a:pt x="254164" y="1705627"/>
                    <a:pt x="568542" y="1705627"/>
                  </a:cubicBezTo>
                  <a:cubicBezTo>
                    <a:pt x="777705" y="1705627"/>
                    <a:pt x="1123774" y="1568720"/>
                    <a:pt x="1422306" y="1429278"/>
                  </a:cubicBezTo>
                  <a:lnTo>
                    <a:pt x="1422306" y="2274169"/>
                  </a:lnTo>
                  <a:lnTo>
                    <a:pt x="2274803" y="1137084"/>
                  </a:lnTo>
                  <a:lnTo>
                    <a:pt x="1422306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6ABB9074-686A-4080-81D9-595E72012084}"/>
                </a:ext>
              </a:extLst>
            </p:cNvPr>
            <p:cNvSpPr/>
            <p:nvPr/>
          </p:nvSpPr>
          <p:spPr>
            <a:xfrm>
              <a:off x="7624647" y="2535"/>
              <a:ext cx="2284943" cy="2282408"/>
            </a:xfrm>
            <a:custGeom>
              <a:avLst/>
              <a:gdLst>
                <a:gd name="connsiteX0" fmla="*/ 0 w 2284943"/>
                <a:gd name="connsiteY0" fmla="*/ 0 h 2282408"/>
                <a:gd name="connsiteX1" fmla="*/ 2284944 w 2284943"/>
                <a:gd name="connsiteY1" fmla="*/ 0 h 2282408"/>
                <a:gd name="connsiteX2" fmla="*/ 2284944 w 2284943"/>
                <a:gd name="connsiteY2" fmla="*/ 2282408 h 2282408"/>
                <a:gd name="connsiteX3" fmla="*/ 0 w 2284943"/>
                <a:gd name="connsiteY3" fmla="*/ 2282408 h 228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2408">
                  <a:moveTo>
                    <a:pt x="0" y="0"/>
                  </a:moveTo>
                  <a:lnTo>
                    <a:pt x="2284944" y="0"/>
                  </a:lnTo>
                  <a:lnTo>
                    <a:pt x="2284944" y="2282408"/>
                  </a:lnTo>
                  <a:lnTo>
                    <a:pt x="0" y="2282408"/>
                  </a:lnTo>
                  <a:close/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E8103C6-20BF-4392-8C8E-BF035083F150}"/>
                </a:ext>
              </a:extLst>
            </p:cNvPr>
            <p:cNvSpPr/>
            <p:nvPr/>
          </p:nvSpPr>
          <p:spPr>
            <a:xfrm>
              <a:off x="8455594" y="820804"/>
              <a:ext cx="377760" cy="337829"/>
            </a:xfrm>
            <a:custGeom>
              <a:avLst/>
              <a:gdLst>
                <a:gd name="connsiteX0" fmla="*/ 377760 w 377760"/>
                <a:gd name="connsiteY0" fmla="*/ 199021 h 337829"/>
                <a:gd name="connsiteX1" fmla="*/ 96342 w 377760"/>
                <a:gd name="connsiteY1" fmla="*/ 0 h 337829"/>
                <a:gd name="connsiteX2" fmla="*/ 0 w 377760"/>
                <a:gd name="connsiteY2" fmla="*/ 138808 h 337829"/>
                <a:gd name="connsiteX3" fmla="*/ 281419 w 377760"/>
                <a:gd name="connsiteY3" fmla="*/ 337829 h 33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760" h="337829">
                  <a:moveTo>
                    <a:pt x="377760" y="199021"/>
                  </a:moveTo>
                  <a:lnTo>
                    <a:pt x="96342" y="0"/>
                  </a:lnTo>
                  <a:lnTo>
                    <a:pt x="0" y="138808"/>
                  </a:lnTo>
                  <a:lnTo>
                    <a:pt x="281419" y="33782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7DAF0EF-1F2B-4002-BED8-A2B64F3F8B4B}"/>
                </a:ext>
              </a:extLst>
            </p:cNvPr>
            <p:cNvSpPr/>
            <p:nvPr/>
          </p:nvSpPr>
          <p:spPr>
            <a:xfrm>
              <a:off x="8061354" y="171133"/>
              <a:ext cx="1410263" cy="1942677"/>
            </a:xfrm>
            <a:custGeom>
              <a:avLst/>
              <a:gdLst>
                <a:gd name="connsiteX0" fmla="*/ 1131380 w 1410263"/>
                <a:gd name="connsiteY0" fmla="*/ 1707528 h 1942677"/>
                <a:gd name="connsiteX1" fmla="*/ 1410264 w 1410263"/>
                <a:gd name="connsiteY1" fmla="*/ 1144056 h 1942677"/>
                <a:gd name="connsiteX2" fmla="*/ 919048 w 1410263"/>
                <a:gd name="connsiteY2" fmla="*/ 470299 h 1942677"/>
                <a:gd name="connsiteX3" fmla="*/ 1107928 w 1410263"/>
                <a:gd name="connsiteY3" fmla="*/ 198388 h 1942677"/>
                <a:gd name="connsiteX4" fmla="*/ 1028066 w 1410263"/>
                <a:gd name="connsiteY4" fmla="*/ 141977 h 1942677"/>
                <a:gd name="connsiteX5" fmla="*/ 1060391 w 1410263"/>
                <a:gd name="connsiteY5" fmla="*/ 95074 h 1942677"/>
                <a:gd name="connsiteX6" fmla="*/ 938697 w 1410263"/>
                <a:gd name="connsiteY6" fmla="*/ 8874 h 1942677"/>
                <a:gd name="connsiteX7" fmla="*/ 906372 w 1410263"/>
                <a:gd name="connsiteY7" fmla="*/ 55777 h 1942677"/>
                <a:gd name="connsiteX8" fmla="*/ 826510 w 1410263"/>
                <a:gd name="connsiteY8" fmla="*/ 0 h 1942677"/>
                <a:gd name="connsiteX9" fmla="*/ 470299 w 1410263"/>
                <a:gd name="connsiteY9" fmla="*/ 512765 h 1942677"/>
                <a:gd name="connsiteX10" fmla="*/ 751718 w 1410263"/>
                <a:gd name="connsiteY10" fmla="*/ 711153 h 1942677"/>
                <a:gd name="connsiteX11" fmla="*/ 817636 w 1410263"/>
                <a:gd name="connsiteY11" fmla="*/ 616079 h 1942677"/>
                <a:gd name="connsiteX12" fmla="*/ 1244201 w 1410263"/>
                <a:gd name="connsiteY12" fmla="*/ 1143423 h 1942677"/>
                <a:gd name="connsiteX13" fmla="*/ 709885 w 1410263"/>
                <a:gd name="connsiteY13" fmla="*/ 1682175 h 1942677"/>
                <a:gd name="connsiteX14" fmla="*/ 242122 w 1410263"/>
                <a:gd name="connsiteY14" fmla="*/ 1402658 h 1942677"/>
                <a:gd name="connsiteX15" fmla="*/ 536851 w 1410263"/>
                <a:gd name="connsiteY15" fmla="*/ 1402658 h 1942677"/>
                <a:gd name="connsiteX16" fmla="*/ 536851 w 1410263"/>
                <a:gd name="connsiteY16" fmla="*/ 1235961 h 1942677"/>
                <a:gd name="connsiteX17" fmla="*/ 0 w 1410263"/>
                <a:gd name="connsiteY17" fmla="*/ 1235961 h 1942677"/>
                <a:gd name="connsiteX18" fmla="*/ 0 w 1410263"/>
                <a:gd name="connsiteY18" fmla="*/ 1403291 h 1942677"/>
                <a:gd name="connsiteX19" fmla="*/ 58946 w 1410263"/>
                <a:gd name="connsiteY19" fmla="*/ 1403291 h 1942677"/>
                <a:gd name="connsiteX20" fmla="*/ 275714 w 1410263"/>
                <a:gd name="connsiteY20" fmla="*/ 1696753 h 1942677"/>
                <a:gd name="connsiteX21" fmla="*/ 116624 w 1410263"/>
                <a:gd name="connsiteY21" fmla="*/ 1904648 h 1942677"/>
                <a:gd name="connsiteX22" fmla="*/ 116624 w 1410263"/>
                <a:gd name="connsiteY22" fmla="*/ 1942678 h 1942677"/>
                <a:gd name="connsiteX23" fmla="*/ 1258779 w 1410263"/>
                <a:gd name="connsiteY23" fmla="*/ 1942678 h 1942677"/>
                <a:gd name="connsiteX24" fmla="*/ 1258779 w 1410263"/>
                <a:gd name="connsiteY24" fmla="*/ 1904648 h 1942677"/>
                <a:gd name="connsiteX25" fmla="*/ 1131380 w 1410263"/>
                <a:gd name="connsiteY25" fmla="*/ 1707528 h 194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263" h="1942677">
                  <a:moveTo>
                    <a:pt x="1131380" y="1707528"/>
                  </a:moveTo>
                  <a:cubicBezTo>
                    <a:pt x="1300612" y="1578861"/>
                    <a:pt x="1410264" y="1374135"/>
                    <a:pt x="1410264" y="1144056"/>
                  </a:cubicBezTo>
                  <a:cubicBezTo>
                    <a:pt x="1410264" y="828411"/>
                    <a:pt x="1203636" y="560302"/>
                    <a:pt x="919048" y="470299"/>
                  </a:cubicBezTo>
                  <a:lnTo>
                    <a:pt x="1107928" y="198388"/>
                  </a:lnTo>
                  <a:lnTo>
                    <a:pt x="1028066" y="141977"/>
                  </a:lnTo>
                  <a:lnTo>
                    <a:pt x="1060391" y="95074"/>
                  </a:lnTo>
                  <a:lnTo>
                    <a:pt x="938697" y="8874"/>
                  </a:lnTo>
                  <a:lnTo>
                    <a:pt x="906372" y="55777"/>
                  </a:lnTo>
                  <a:lnTo>
                    <a:pt x="826510" y="0"/>
                  </a:lnTo>
                  <a:lnTo>
                    <a:pt x="470299" y="512765"/>
                  </a:lnTo>
                  <a:lnTo>
                    <a:pt x="751718" y="711153"/>
                  </a:lnTo>
                  <a:lnTo>
                    <a:pt x="817636" y="616079"/>
                  </a:lnTo>
                  <a:cubicBezTo>
                    <a:pt x="1061025" y="666151"/>
                    <a:pt x="1244201" y="883554"/>
                    <a:pt x="1244201" y="1143423"/>
                  </a:cubicBezTo>
                  <a:cubicBezTo>
                    <a:pt x="1244201" y="1440687"/>
                    <a:pt x="1004615" y="1682175"/>
                    <a:pt x="709885" y="1682175"/>
                  </a:cubicBezTo>
                  <a:cubicBezTo>
                    <a:pt x="513399" y="1682175"/>
                    <a:pt x="334660" y="1571255"/>
                    <a:pt x="242122" y="1402658"/>
                  </a:cubicBezTo>
                  <a:lnTo>
                    <a:pt x="536851" y="1402658"/>
                  </a:lnTo>
                  <a:lnTo>
                    <a:pt x="536851" y="1235961"/>
                  </a:lnTo>
                  <a:lnTo>
                    <a:pt x="0" y="1235961"/>
                  </a:lnTo>
                  <a:lnTo>
                    <a:pt x="0" y="1403291"/>
                  </a:lnTo>
                  <a:lnTo>
                    <a:pt x="58946" y="1403291"/>
                  </a:lnTo>
                  <a:cubicBezTo>
                    <a:pt x="104581" y="1520549"/>
                    <a:pt x="180640" y="1620694"/>
                    <a:pt x="275714" y="1696753"/>
                  </a:cubicBezTo>
                  <a:cubicBezTo>
                    <a:pt x="183810" y="1720838"/>
                    <a:pt x="116624" y="1805137"/>
                    <a:pt x="116624" y="1904648"/>
                  </a:cubicBezTo>
                  <a:lnTo>
                    <a:pt x="116624" y="1942678"/>
                  </a:lnTo>
                  <a:lnTo>
                    <a:pt x="1258779" y="1942678"/>
                  </a:lnTo>
                  <a:lnTo>
                    <a:pt x="1258779" y="1904648"/>
                  </a:lnTo>
                  <a:cubicBezTo>
                    <a:pt x="1259413" y="1816546"/>
                    <a:pt x="1206805" y="1740487"/>
                    <a:pt x="1131380" y="170752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35BDCEC-FBF1-491A-8A47-697C8DD395C3}"/>
                </a:ext>
              </a:extLst>
            </p:cNvPr>
            <p:cNvSpPr/>
            <p:nvPr/>
          </p:nvSpPr>
          <p:spPr>
            <a:xfrm>
              <a:off x="9908323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3A9DC7F-E179-48EA-8469-16BC2711ED40}"/>
                </a:ext>
              </a:extLst>
            </p:cNvPr>
            <p:cNvSpPr/>
            <p:nvPr/>
          </p:nvSpPr>
          <p:spPr>
            <a:xfrm>
              <a:off x="9908324" y="0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571077 w 2284943"/>
                <a:gd name="connsiteY1" fmla="*/ 1142789 h 2284943"/>
                <a:gd name="connsiteX2" fmla="*/ 0 w 2284943"/>
                <a:gd name="connsiteY2" fmla="*/ 2284944 h 2284943"/>
                <a:gd name="connsiteX3" fmla="*/ 2284943 w 2284943"/>
                <a:gd name="connsiteY3" fmla="*/ 1142789 h 2284943"/>
                <a:gd name="connsiteX4" fmla="*/ 0 w 2284943"/>
                <a:gd name="connsiteY4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571077" y="1142789"/>
                  </a:lnTo>
                  <a:lnTo>
                    <a:pt x="0" y="2284944"/>
                  </a:lnTo>
                  <a:lnTo>
                    <a:pt x="2284943" y="1142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0DD41FC-BDBA-4E42-9DCD-FC80F5A41D84}"/>
                </a:ext>
              </a:extLst>
            </p:cNvPr>
            <p:cNvSpPr/>
            <p:nvPr/>
          </p:nvSpPr>
          <p:spPr>
            <a:xfrm>
              <a:off x="5340338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4984D28-1404-4AEE-8E50-842B3560681F}"/>
                </a:ext>
              </a:extLst>
            </p:cNvPr>
            <p:cNvSpPr/>
            <p:nvPr/>
          </p:nvSpPr>
          <p:spPr>
            <a:xfrm>
              <a:off x="5515274" y="2471922"/>
              <a:ext cx="1947114" cy="1947114"/>
            </a:xfrm>
            <a:custGeom>
              <a:avLst/>
              <a:gdLst>
                <a:gd name="connsiteX0" fmla="*/ 1074969 w 1947114"/>
                <a:gd name="connsiteY0" fmla="*/ 321984 h 1947114"/>
                <a:gd name="connsiteX1" fmla="*/ 1138986 w 1947114"/>
                <a:gd name="connsiteY1" fmla="*/ 346069 h 1947114"/>
                <a:gd name="connsiteX2" fmla="*/ 1235327 w 1947114"/>
                <a:gd name="connsiteY2" fmla="*/ 249728 h 1947114"/>
                <a:gd name="connsiteX3" fmla="*/ 1138986 w 1947114"/>
                <a:gd name="connsiteY3" fmla="*/ 153386 h 1947114"/>
                <a:gd name="connsiteX4" fmla="*/ 1042644 w 1947114"/>
                <a:gd name="connsiteY4" fmla="*/ 249728 h 1947114"/>
                <a:gd name="connsiteX5" fmla="*/ 1058490 w 1947114"/>
                <a:gd name="connsiteY5" fmla="*/ 302335 h 1947114"/>
                <a:gd name="connsiteX6" fmla="*/ 1068631 w 1947114"/>
                <a:gd name="connsiteY6" fmla="*/ 315645 h 1947114"/>
                <a:gd name="connsiteX7" fmla="*/ 1074969 w 1947114"/>
                <a:gd name="connsiteY7" fmla="*/ 321984 h 1947114"/>
                <a:gd name="connsiteX8" fmla="*/ 360647 w 1947114"/>
                <a:gd name="connsiteY8" fmla="*/ 554598 h 1947114"/>
                <a:gd name="connsiteX9" fmla="*/ 152118 w 1947114"/>
                <a:gd name="connsiteY9" fmla="*/ 762493 h 1947114"/>
                <a:gd name="connsiteX10" fmla="*/ 360647 w 1947114"/>
                <a:gd name="connsiteY10" fmla="*/ 970388 h 1947114"/>
                <a:gd name="connsiteX11" fmla="*/ 569176 w 1947114"/>
                <a:gd name="connsiteY11" fmla="*/ 762493 h 1947114"/>
                <a:gd name="connsiteX12" fmla="*/ 360647 w 1947114"/>
                <a:gd name="connsiteY12" fmla="*/ 554598 h 1947114"/>
                <a:gd name="connsiteX13" fmla="*/ 1485055 w 1947114"/>
                <a:gd name="connsiteY13" fmla="*/ 832214 h 1947114"/>
                <a:gd name="connsiteX14" fmla="*/ 1175748 w 1947114"/>
                <a:gd name="connsiteY14" fmla="*/ 1141521 h 1947114"/>
                <a:gd name="connsiteX15" fmla="*/ 1485055 w 1947114"/>
                <a:gd name="connsiteY15" fmla="*/ 1450828 h 1947114"/>
                <a:gd name="connsiteX16" fmla="*/ 1794362 w 1947114"/>
                <a:gd name="connsiteY16" fmla="*/ 1141521 h 1947114"/>
                <a:gd name="connsiteX17" fmla="*/ 1485055 w 1947114"/>
                <a:gd name="connsiteY17" fmla="*/ 832214 h 1947114"/>
                <a:gd name="connsiteX18" fmla="*/ 579317 w 1947114"/>
                <a:gd name="connsiteY18" fmla="*/ 1553508 h 1947114"/>
                <a:gd name="connsiteX19" fmla="*/ 458256 w 1947114"/>
                <a:gd name="connsiteY19" fmla="*/ 1674569 h 1947114"/>
                <a:gd name="connsiteX20" fmla="*/ 579317 w 1947114"/>
                <a:gd name="connsiteY20" fmla="*/ 1795630 h 1947114"/>
                <a:gd name="connsiteX21" fmla="*/ 700378 w 1947114"/>
                <a:gd name="connsiteY21" fmla="*/ 1674569 h 1947114"/>
                <a:gd name="connsiteX22" fmla="*/ 579317 w 1947114"/>
                <a:gd name="connsiteY22" fmla="*/ 1553508 h 1947114"/>
                <a:gd name="connsiteX23" fmla="*/ 579317 w 1947114"/>
                <a:gd name="connsiteY23" fmla="*/ 1947114 h 1947114"/>
                <a:gd name="connsiteX24" fmla="*/ 306138 w 1947114"/>
                <a:gd name="connsiteY24" fmla="*/ 1673935 h 1947114"/>
                <a:gd name="connsiteX25" fmla="*/ 579317 w 1947114"/>
                <a:gd name="connsiteY25" fmla="*/ 1400756 h 1947114"/>
                <a:gd name="connsiteX26" fmla="*/ 785945 w 1947114"/>
                <a:gd name="connsiteY26" fmla="*/ 1495196 h 1947114"/>
                <a:gd name="connsiteX27" fmla="*/ 1068631 w 1947114"/>
                <a:gd name="connsiteY27" fmla="*/ 1340543 h 1947114"/>
                <a:gd name="connsiteX28" fmla="*/ 1023629 w 1947114"/>
                <a:gd name="connsiteY28" fmla="*/ 1141521 h 1947114"/>
                <a:gd name="connsiteX29" fmla="*/ 1024897 w 1947114"/>
                <a:gd name="connsiteY29" fmla="*/ 1107928 h 1947114"/>
                <a:gd name="connsiteX30" fmla="*/ 615445 w 1947114"/>
                <a:gd name="connsiteY30" fmla="*/ 1016657 h 1947114"/>
                <a:gd name="connsiteX31" fmla="*/ 360647 w 1947114"/>
                <a:gd name="connsiteY31" fmla="*/ 1122506 h 1947114"/>
                <a:gd name="connsiteX32" fmla="*/ 0 w 1947114"/>
                <a:gd name="connsiteY32" fmla="*/ 761859 h 1947114"/>
                <a:gd name="connsiteX33" fmla="*/ 360647 w 1947114"/>
                <a:gd name="connsiteY33" fmla="*/ 401212 h 1947114"/>
                <a:gd name="connsiteX34" fmla="*/ 608473 w 1947114"/>
                <a:gd name="connsiteY34" fmla="*/ 500089 h 1947114"/>
                <a:gd name="connsiteX35" fmla="*/ 909541 w 1947114"/>
                <a:gd name="connsiteY35" fmla="*/ 342900 h 1947114"/>
                <a:gd name="connsiteX36" fmla="*/ 891160 w 1947114"/>
                <a:gd name="connsiteY36" fmla="*/ 248460 h 1947114"/>
                <a:gd name="connsiteX37" fmla="*/ 1139620 w 1947114"/>
                <a:gd name="connsiteY37" fmla="*/ 0 h 1947114"/>
                <a:gd name="connsiteX38" fmla="*/ 1388080 w 1947114"/>
                <a:gd name="connsiteY38" fmla="*/ 248460 h 1947114"/>
                <a:gd name="connsiteX39" fmla="*/ 1139620 w 1947114"/>
                <a:gd name="connsiteY39" fmla="*/ 496920 h 1947114"/>
                <a:gd name="connsiteX40" fmla="*/ 1011587 w 1947114"/>
                <a:gd name="connsiteY40" fmla="*/ 461425 h 1947114"/>
                <a:gd name="connsiteX41" fmla="*/ 695307 w 1947114"/>
                <a:gd name="connsiteY41" fmla="*/ 626220 h 1947114"/>
                <a:gd name="connsiteX42" fmla="*/ 721294 w 1947114"/>
                <a:gd name="connsiteY42" fmla="*/ 761225 h 1947114"/>
                <a:gd name="connsiteX43" fmla="*/ 701646 w 1947114"/>
                <a:gd name="connsiteY43" fmla="*/ 879117 h 1947114"/>
                <a:gd name="connsiteX44" fmla="*/ 1061025 w 1947114"/>
                <a:gd name="connsiteY44" fmla="*/ 958979 h 1947114"/>
                <a:gd name="connsiteX45" fmla="*/ 1485689 w 1947114"/>
                <a:gd name="connsiteY45" fmla="*/ 678828 h 1947114"/>
                <a:gd name="connsiteX46" fmla="*/ 1947114 w 1947114"/>
                <a:gd name="connsiteY46" fmla="*/ 1140254 h 1947114"/>
                <a:gd name="connsiteX47" fmla="*/ 1485689 w 1947114"/>
                <a:gd name="connsiteY47" fmla="*/ 1601679 h 1947114"/>
                <a:gd name="connsiteX48" fmla="*/ 1157367 w 1947114"/>
                <a:gd name="connsiteY48" fmla="*/ 1464772 h 1947114"/>
                <a:gd name="connsiteX49" fmla="*/ 849961 w 1947114"/>
                <a:gd name="connsiteY49" fmla="*/ 1633370 h 1947114"/>
                <a:gd name="connsiteX50" fmla="*/ 853130 w 1947114"/>
                <a:gd name="connsiteY50" fmla="*/ 1673301 h 1947114"/>
                <a:gd name="connsiteX51" fmla="*/ 579317 w 1947114"/>
                <a:gd name="connsiteY51" fmla="*/ 1947114 h 19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47114" h="1947114">
                  <a:moveTo>
                    <a:pt x="1074969" y="321984"/>
                  </a:moveTo>
                  <a:cubicBezTo>
                    <a:pt x="1092083" y="337196"/>
                    <a:pt x="1114900" y="346069"/>
                    <a:pt x="1138986" y="346069"/>
                  </a:cubicBezTo>
                  <a:cubicBezTo>
                    <a:pt x="1192227" y="346069"/>
                    <a:pt x="1235327" y="302969"/>
                    <a:pt x="1235327" y="249728"/>
                  </a:cubicBezTo>
                  <a:cubicBezTo>
                    <a:pt x="1235327" y="196486"/>
                    <a:pt x="1192227" y="153386"/>
                    <a:pt x="1138986" y="153386"/>
                  </a:cubicBezTo>
                  <a:cubicBezTo>
                    <a:pt x="1085744" y="153386"/>
                    <a:pt x="1042644" y="196486"/>
                    <a:pt x="1042644" y="249728"/>
                  </a:cubicBezTo>
                  <a:cubicBezTo>
                    <a:pt x="1042644" y="268108"/>
                    <a:pt x="1048349" y="286490"/>
                    <a:pt x="1058490" y="302335"/>
                  </a:cubicBezTo>
                  <a:cubicBezTo>
                    <a:pt x="1061659" y="306772"/>
                    <a:pt x="1064828" y="311209"/>
                    <a:pt x="1068631" y="315645"/>
                  </a:cubicBezTo>
                  <a:cubicBezTo>
                    <a:pt x="1071166" y="316913"/>
                    <a:pt x="1073068" y="319448"/>
                    <a:pt x="1074969" y="321984"/>
                  </a:cubicBezTo>
                  <a:moveTo>
                    <a:pt x="360647" y="554598"/>
                  </a:moveTo>
                  <a:cubicBezTo>
                    <a:pt x="245925" y="554598"/>
                    <a:pt x="152118" y="647771"/>
                    <a:pt x="152118" y="762493"/>
                  </a:cubicBezTo>
                  <a:cubicBezTo>
                    <a:pt x="152118" y="877216"/>
                    <a:pt x="245291" y="970388"/>
                    <a:pt x="360647" y="970388"/>
                  </a:cubicBezTo>
                  <a:cubicBezTo>
                    <a:pt x="475370" y="970388"/>
                    <a:pt x="569176" y="877216"/>
                    <a:pt x="569176" y="762493"/>
                  </a:cubicBezTo>
                  <a:cubicBezTo>
                    <a:pt x="568542" y="647771"/>
                    <a:pt x="475370" y="554598"/>
                    <a:pt x="360647" y="554598"/>
                  </a:cubicBezTo>
                  <a:moveTo>
                    <a:pt x="1485055" y="832214"/>
                  </a:moveTo>
                  <a:cubicBezTo>
                    <a:pt x="1314556" y="832214"/>
                    <a:pt x="1175748" y="971022"/>
                    <a:pt x="1175748" y="1141521"/>
                  </a:cubicBezTo>
                  <a:cubicBezTo>
                    <a:pt x="1175748" y="1312020"/>
                    <a:pt x="1314556" y="1450828"/>
                    <a:pt x="1485055" y="1450828"/>
                  </a:cubicBezTo>
                  <a:cubicBezTo>
                    <a:pt x="1655554" y="1450828"/>
                    <a:pt x="1794362" y="1312020"/>
                    <a:pt x="1794362" y="1141521"/>
                  </a:cubicBezTo>
                  <a:cubicBezTo>
                    <a:pt x="1794996" y="971022"/>
                    <a:pt x="1656188" y="832214"/>
                    <a:pt x="1485055" y="832214"/>
                  </a:cubicBezTo>
                  <a:moveTo>
                    <a:pt x="579317" y="1553508"/>
                  </a:moveTo>
                  <a:cubicBezTo>
                    <a:pt x="512765" y="1553508"/>
                    <a:pt x="458256" y="1608017"/>
                    <a:pt x="458256" y="1674569"/>
                  </a:cubicBezTo>
                  <a:cubicBezTo>
                    <a:pt x="458256" y="1741121"/>
                    <a:pt x="512765" y="1795630"/>
                    <a:pt x="579317" y="1795630"/>
                  </a:cubicBezTo>
                  <a:cubicBezTo>
                    <a:pt x="645869" y="1795630"/>
                    <a:pt x="700378" y="1741121"/>
                    <a:pt x="700378" y="1674569"/>
                  </a:cubicBezTo>
                  <a:cubicBezTo>
                    <a:pt x="700378" y="1607383"/>
                    <a:pt x="646503" y="1553508"/>
                    <a:pt x="579317" y="1553508"/>
                  </a:cubicBezTo>
                  <a:moveTo>
                    <a:pt x="579317" y="1947114"/>
                  </a:moveTo>
                  <a:cubicBezTo>
                    <a:pt x="428467" y="1947114"/>
                    <a:pt x="306138" y="1824786"/>
                    <a:pt x="306138" y="1673935"/>
                  </a:cubicBezTo>
                  <a:cubicBezTo>
                    <a:pt x="306138" y="1523084"/>
                    <a:pt x="428467" y="1400756"/>
                    <a:pt x="579317" y="1400756"/>
                  </a:cubicBezTo>
                  <a:cubicBezTo>
                    <a:pt x="661715" y="1400756"/>
                    <a:pt x="735872" y="1437518"/>
                    <a:pt x="785945" y="1495196"/>
                  </a:cubicBezTo>
                  <a:lnTo>
                    <a:pt x="1068631" y="1340543"/>
                  </a:lnTo>
                  <a:cubicBezTo>
                    <a:pt x="1039475" y="1280329"/>
                    <a:pt x="1023629" y="1212510"/>
                    <a:pt x="1023629" y="1141521"/>
                  </a:cubicBezTo>
                  <a:cubicBezTo>
                    <a:pt x="1023629" y="1130112"/>
                    <a:pt x="1024263" y="1119337"/>
                    <a:pt x="1024897" y="1107928"/>
                  </a:cubicBezTo>
                  <a:lnTo>
                    <a:pt x="615445" y="1016657"/>
                  </a:lnTo>
                  <a:cubicBezTo>
                    <a:pt x="550161" y="1081942"/>
                    <a:pt x="460158" y="1122506"/>
                    <a:pt x="360647" y="1122506"/>
                  </a:cubicBezTo>
                  <a:cubicBezTo>
                    <a:pt x="161626" y="1122506"/>
                    <a:pt x="0" y="960880"/>
                    <a:pt x="0" y="761859"/>
                  </a:cubicBezTo>
                  <a:cubicBezTo>
                    <a:pt x="0" y="562838"/>
                    <a:pt x="161626" y="401212"/>
                    <a:pt x="360647" y="401212"/>
                  </a:cubicBezTo>
                  <a:cubicBezTo>
                    <a:pt x="456355" y="401212"/>
                    <a:pt x="543823" y="438608"/>
                    <a:pt x="608473" y="500089"/>
                  </a:cubicBezTo>
                  <a:lnTo>
                    <a:pt x="909541" y="342900"/>
                  </a:lnTo>
                  <a:cubicBezTo>
                    <a:pt x="897498" y="313110"/>
                    <a:pt x="891160" y="280785"/>
                    <a:pt x="891160" y="248460"/>
                  </a:cubicBezTo>
                  <a:cubicBezTo>
                    <a:pt x="891160" y="111553"/>
                    <a:pt x="1002713" y="0"/>
                    <a:pt x="1139620" y="0"/>
                  </a:cubicBezTo>
                  <a:cubicBezTo>
                    <a:pt x="1276526" y="0"/>
                    <a:pt x="1388080" y="111553"/>
                    <a:pt x="1388080" y="248460"/>
                  </a:cubicBezTo>
                  <a:cubicBezTo>
                    <a:pt x="1388080" y="385366"/>
                    <a:pt x="1276526" y="496920"/>
                    <a:pt x="1139620" y="496920"/>
                  </a:cubicBezTo>
                  <a:cubicBezTo>
                    <a:pt x="1093350" y="496920"/>
                    <a:pt x="1049616" y="484243"/>
                    <a:pt x="1011587" y="461425"/>
                  </a:cubicBezTo>
                  <a:lnTo>
                    <a:pt x="695307" y="626220"/>
                  </a:lnTo>
                  <a:cubicBezTo>
                    <a:pt x="712421" y="668053"/>
                    <a:pt x="721294" y="713688"/>
                    <a:pt x="721294" y="761225"/>
                  </a:cubicBezTo>
                  <a:cubicBezTo>
                    <a:pt x="721294" y="802424"/>
                    <a:pt x="714322" y="841721"/>
                    <a:pt x="701646" y="879117"/>
                  </a:cubicBezTo>
                  <a:lnTo>
                    <a:pt x="1061025" y="958979"/>
                  </a:lnTo>
                  <a:cubicBezTo>
                    <a:pt x="1131380" y="794184"/>
                    <a:pt x="1295541" y="678828"/>
                    <a:pt x="1485689" y="678828"/>
                  </a:cubicBezTo>
                  <a:cubicBezTo>
                    <a:pt x="1740487" y="678828"/>
                    <a:pt x="1947114" y="886089"/>
                    <a:pt x="1947114" y="1140254"/>
                  </a:cubicBezTo>
                  <a:cubicBezTo>
                    <a:pt x="1947114" y="1394418"/>
                    <a:pt x="1739853" y="1601679"/>
                    <a:pt x="1485689" y="1601679"/>
                  </a:cubicBezTo>
                  <a:cubicBezTo>
                    <a:pt x="1357656" y="1601679"/>
                    <a:pt x="1241666" y="1549072"/>
                    <a:pt x="1157367" y="1464772"/>
                  </a:cubicBezTo>
                  <a:lnTo>
                    <a:pt x="849961" y="1633370"/>
                  </a:lnTo>
                  <a:cubicBezTo>
                    <a:pt x="851863" y="1646681"/>
                    <a:pt x="853130" y="1659991"/>
                    <a:pt x="853130" y="1673301"/>
                  </a:cubicBezTo>
                  <a:cubicBezTo>
                    <a:pt x="852496" y="1824786"/>
                    <a:pt x="730168" y="1947114"/>
                    <a:pt x="579317" y="1947114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032D225-8657-4B71-84BD-7451B119BFB6}"/>
                </a:ext>
              </a:extLst>
            </p:cNvPr>
            <p:cNvSpPr/>
            <p:nvPr/>
          </p:nvSpPr>
          <p:spPr>
            <a:xfrm>
              <a:off x="7624647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472482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B6E5232-ACF0-4A00-8EA6-A854B1692E18}"/>
                </a:ext>
              </a:extLst>
            </p:cNvPr>
            <p:cNvSpPr/>
            <p:nvPr/>
          </p:nvSpPr>
          <p:spPr>
            <a:xfrm>
              <a:off x="7757751" y="2423117"/>
              <a:ext cx="2018736" cy="2009229"/>
            </a:xfrm>
            <a:custGeom>
              <a:avLst/>
              <a:gdLst>
                <a:gd name="connsiteX0" fmla="*/ 1009051 w 2018736"/>
                <a:gd name="connsiteY0" fmla="*/ 0 h 2009229"/>
                <a:gd name="connsiteX1" fmla="*/ 1009051 w 2018736"/>
                <a:gd name="connsiteY1" fmla="*/ 574247 h 2009229"/>
                <a:gd name="connsiteX2" fmla="*/ 432270 w 2018736"/>
                <a:gd name="connsiteY2" fmla="*/ 574247 h 2009229"/>
                <a:gd name="connsiteX3" fmla="*/ 0 w 2018736"/>
                <a:gd name="connsiteY3" fmla="*/ 1004615 h 2009229"/>
                <a:gd name="connsiteX4" fmla="*/ 448749 w 2018736"/>
                <a:gd name="connsiteY4" fmla="*/ 1435617 h 2009229"/>
                <a:gd name="connsiteX5" fmla="*/ 1009051 w 2018736"/>
                <a:gd name="connsiteY5" fmla="*/ 1435617 h 2009229"/>
                <a:gd name="connsiteX6" fmla="*/ 1009051 w 2018736"/>
                <a:gd name="connsiteY6" fmla="*/ 2009229 h 2009229"/>
                <a:gd name="connsiteX7" fmla="*/ 1009051 w 2018736"/>
                <a:gd name="connsiteY7" fmla="*/ 2009229 h 2009229"/>
                <a:gd name="connsiteX8" fmla="*/ 2018737 w 2018736"/>
                <a:gd name="connsiteY8" fmla="*/ 1004615 h 200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736" h="2009229">
                  <a:moveTo>
                    <a:pt x="1009051" y="0"/>
                  </a:moveTo>
                  <a:lnTo>
                    <a:pt x="1009051" y="574247"/>
                  </a:lnTo>
                  <a:lnTo>
                    <a:pt x="432270" y="574247"/>
                  </a:lnTo>
                  <a:lnTo>
                    <a:pt x="0" y="1004615"/>
                  </a:lnTo>
                  <a:lnTo>
                    <a:pt x="448749" y="1435617"/>
                  </a:lnTo>
                  <a:lnTo>
                    <a:pt x="1009051" y="1435617"/>
                  </a:lnTo>
                  <a:lnTo>
                    <a:pt x="1009051" y="2009229"/>
                  </a:lnTo>
                  <a:lnTo>
                    <a:pt x="1009051" y="2009229"/>
                  </a:lnTo>
                  <a:lnTo>
                    <a:pt x="2018737" y="1004615"/>
                  </a:lnTo>
                  <a:close/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5D3891D-0776-4E79-88DF-5D30A5CC8892}"/>
                </a:ext>
              </a:extLst>
            </p:cNvPr>
            <p:cNvSpPr/>
            <p:nvPr/>
          </p:nvSpPr>
          <p:spPr>
            <a:xfrm>
              <a:off x="9908323" y="2284943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B05DCBF-F50E-43B6-9973-DD11B5CB3152}"/>
                </a:ext>
              </a:extLst>
            </p:cNvPr>
            <p:cNvSpPr/>
            <p:nvPr/>
          </p:nvSpPr>
          <p:spPr>
            <a:xfrm>
              <a:off x="10193843" y="2509951"/>
              <a:ext cx="1714084" cy="1835560"/>
            </a:xfrm>
            <a:custGeom>
              <a:avLst/>
              <a:gdLst>
                <a:gd name="connsiteX0" fmla="*/ 570779 w 1714084"/>
                <a:gd name="connsiteY0" fmla="*/ 1460336 h 1835560"/>
                <a:gd name="connsiteX1" fmla="*/ 857269 w 1714084"/>
                <a:gd name="connsiteY1" fmla="*/ 1353853 h 1835560"/>
                <a:gd name="connsiteX2" fmla="*/ 1029036 w 1714084"/>
                <a:gd name="connsiteY2" fmla="*/ 1270188 h 1835560"/>
                <a:gd name="connsiteX3" fmla="*/ 1058826 w 1714084"/>
                <a:gd name="connsiteY3" fmla="*/ 1254976 h 1835560"/>
                <a:gd name="connsiteX4" fmla="*/ 1089883 w 1714084"/>
                <a:gd name="connsiteY4" fmla="*/ 1237229 h 1835560"/>
                <a:gd name="connsiteX5" fmla="*/ 1080376 w 1714084"/>
                <a:gd name="connsiteY5" fmla="*/ 1288569 h 1835560"/>
                <a:gd name="connsiteX6" fmla="*/ 1045515 w 1714084"/>
                <a:gd name="connsiteY6" fmla="*/ 1426743 h 1835560"/>
                <a:gd name="connsiteX7" fmla="*/ 857269 w 1714084"/>
                <a:gd name="connsiteY7" fmla="*/ 1694852 h 1835560"/>
                <a:gd name="connsiteX8" fmla="*/ 697545 w 1714084"/>
                <a:gd name="connsiteY8" fmla="*/ 1505971 h 1835560"/>
                <a:gd name="connsiteX9" fmla="*/ 618316 w 1714084"/>
                <a:gd name="connsiteY9" fmla="*/ 1527521 h 1835560"/>
                <a:gd name="connsiteX10" fmla="*/ 563807 w 1714084"/>
                <a:gd name="connsiteY10" fmla="*/ 1542733 h 1835560"/>
                <a:gd name="connsiteX11" fmla="*/ 557469 w 1714084"/>
                <a:gd name="connsiteY11" fmla="*/ 1544635 h 1835560"/>
                <a:gd name="connsiteX12" fmla="*/ 857269 w 1714084"/>
                <a:gd name="connsiteY12" fmla="*/ 1835561 h 1835560"/>
                <a:gd name="connsiteX13" fmla="*/ 1186225 w 1714084"/>
                <a:gd name="connsiteY13" fmla="*/ 1464772 h 1835560"/>
                <a:gd name="connsiteX14" fmla="*/ 1220451 w 1714084"/>
                <a:gd name="connsiteY14" fmla="*/ 1332303 h 1835560"/>
                <a:gd name="connsiteX15" fmla="*/ 1220451 w 1714084"/>
                <a:gd name="connsiteY15" fmla="*/ 1327866 h 1835560"/>
                <a:gd name="connsiteX16" fmla="*/ 1250241 w 1714084"/>
                <a:gd name="connsiteY16" fmla="*/ 1134549 h 1835560"/>
                <a:gd name="connsiteX17" fmla="*/ 1261016 w 1714084"/>
                <a:gd name="connsiteY17" fmla="*/ 949472 h 1835560"/>
                <a:gd name="connsiteX18" fmla="*/ 1261016 w 1714084"/>
                <a:gd name="connsiteY18" fmla="*/ 917147 h 1835560"/>
                <a:gd name="connsiteX19" fmla="*/ 1261016 w 1714084"/>
                <a:gd name="connsiteY19" fmla="*/ 882920 h 1835560"/>
                <a:gd name="connsiteX20" fmla="*/ 1302849 w 1714084"/>
                <a:gd name="connsiteY20" fmla="*/ 916513 h 1835560"/>
                <a:gd name="connsiteX21" fmla="*/ 1406162 w 1714084"/>
                <a:gd name="connsiteY21" fmla="*/ 1014122 h 1835560"/>
                <a:gd name="connsiteX22" fmla="*/ 1419473 w 1714084"/>
                <a:gd name="connsiteY22" fmla="*/ 1028066 h 1835560"/>
                <a:gd name="connsiteX23" fmla="*/ 1412501 w 1714084"/>
                <a:gd name="connsiteY23" fmla="*/ 1062927 h 1835560"/>
                <a:gd name="connsiteX24" fmla="*/ 1548773 w 1714084"/>
                <a:gd name="connsiteY24" fmla="*/ 1211876 h 1835560"/>
                <a:gd name="connsiteX25" fmla="*/ 1555111 w 1714084"/>
                <a:gd name="connsiteY25" fmla="*/ 1305048 h 1835560"/>
                <a:gd name="connsiteX26" fmla="*/ 1302215 w 1714084"/>
                <a:gd name="connsiteY26" fmla="*/ 1343078 h 1835560"/>
                <a:gd name="connsiteX27" fmla="*/ 1299680 w 1714084"/>
                <a:gd name="connsiteY27" fmla="*/ 1352585 h 1835560"/>
                <a:gd name="connsiteX28" fmla="*/ 1264819 w 1714084"/>
                <a:gd name="connsiteY28" fmla="*/ 1479984 h 1835560"/>
                <a:gd name="connsiteX29" fmla="*/ 1402993 w 1714084"/>
                <a:gd name="connsiteY29" fmla="*/ 1492027 h 1835560"/>
                <a:gd name="connsiteX30" fmla="*/ 1682510 w 1714084"/>
                <a:gd name="connsiteY30" fmla="*/ 1375403 h 1835560"/>
                <a:gd name="connsiteX31" fmla="*/ 1682510 w 1714084"/>
                <a:gd name="connsiteY31" fmla="*/ 1152296 h 1835560"/>
                <a:gd name="connsiteX32" fmla="*/ 1705962 w 1714084"/>
                <a:gd name="connsiteY32" fmla="*/ 1036940 h 1835560"/>
                <a:gd name="connsiteX33" fmla="*/ 1527223 w 1714084"/>
                <a:gd name="connsiteY33" fmla="*/ 931091 h 1835560"/>
                <a:gd name="connsiteX34" fmla="*/ 1513279 w 1714084"/>
                <a:gd name="connsiteY34" fmla="*/ 916513 h 1835560"/>
                <a:gd name="connsiteX35" fmla="*/ 1409331 w 1714084"/>
                <a:gd name="connsiteY35" fmla="*/ 819537 h 1835560"/>
                <a:gd name="connsiteX36" fmla="*/ 1248340 w 1714084"/>
                <a:gd name="connsiteY36" fmla="*/ 697843 h 1835560"/>
                <a:gd name="connsiteX37" fmla="*/ 1087348 w 1714084"/>
                <a:gd name="connsiteY37" fmla="*/ 597064 h 1835560"/>
                <a:gd name="connsiteX38" fmla="*/ 1058192 w 1714084"/>
                <a:gd name="connsiteY38" fmla="*/ 580585 h 1835560"/>
                <a:gd name="connsiteX39" fmla="*/ 1027134 w 1714084"/>
                <a:gd name="connsiteY39" fmla="*/ 564105 h 1835560"/>
                <a:gd name="connsiteX40" fmla="*/ 1077840 w 1714084"/>
                <a:gd name="connsiteY40" fmla="*/ 546992 h 1835560"/>
                <a:gd name="connsiteX41" fmla="*/ 1219184 w 1714084"/>
                <a:gd name="connsiteY41" fmla="*/ 507061 h 1835560"/>
                <a:gd name="connsiteX42" fmla="*/ 1409965 w 1714084"/>
                <a:gd name="connsiteY42" fmla="*/ 482342 h 1835560"/>
                <a:gd name="connsiteX43" fmla="*/ 1557013 w 1714084"/>
                <a:gd name="connsiteY43" fmla="*/ 528611 h 1835560"/>
                <a:gd name="connsiteX44" fmla="*/ 1465742 w 1714084"/>
                <a:gd name="connsiteY44" fmla="*/ 756789 h 1835560"/>
                <a:gd name="connsiteX45" fmla="*/ 1570957 w 1714084"/>
                <a:gd name="connsiteY45" fmla="*/ 856933 h 1835560"/>
                <a:gd name="connsiteX46" fmla="*/ 1686948 w 1714084"/>
                <a:gd name="connsiteY46" fmla="*/ 456989 h 1835560"/>
                <a:gd name="connsiteX47" fmla="*/ 859804 w 1714084"/>
                <a:gd name="connsiteY47" fmla="*/ 479807 h 1835560"/>
                <a:gd name="connsiteX48" fmla="*/ 688037 w 1714084"/>
                <a:gd name="connsiteY48" fmla="*/ 562838 h 1835560"/>
                <a:gd name="connsiteX49" fmla="*/ 655712 w 1714084"/>
                <a:gd name="connsiteY49" fmla="*/ 579951 h 1835560"/>
                <a:gd name="connsiteX50" fmla="*/ 624655 w 1714084"/>
                <a:gd name="connsiteY50" fmla="*/ 597698 h 1835560"/>
                <a:gd name="connsiteX51" fmla="*/ 634796 w 1714084"/>
                <a:gd name="connsiteY51" fmla="*/ 544457 h 1835560"/>
                <a:gd name="connsiteX52" fmla="*/ 670290 w 1714084"/>
                <a:gd name="connsiteY52" fmla="*/ 404381 h 1835560"/>
                <a:gd name="connsiteX53" fmla="*/ 688037 w 1714084"/>
                <a:gd name="connsiteY53" fmla="*/ 353675 h 1835560"/>
                <a:gd name="connsiteX54" fmla="*/ 728602 w 1714084"/>
                <a:gd name="connsiteY54" fmla="*/ 343534 h 1835560"/>
                <a:gd name="connsiteX55" fmla="*/ 809098 w 1714084"/>
                <a:gd name="connsiteY55" fmla="*/ 158457 h 1835560"/>
                <a:gd name="connsiteX56" fmla="*/ 857269 w 1714084"/>
                <a:gd name="connsiteY56" fmla="*/ 139442 h 1835560"/>
                <a:gd name="connsiteX57" fmla="*/ 1018261 w 1714084"/>
                <a:gd name="connsiteY57" fmla="*/ 331491 h 1835560"/>
                <a:gd name="connsiteX58" fmla="*/ 1157703 w 1714084"/>
                <a:gd name="connsiteY58" fmla="*/ 295997 h 1835560"/>
                <a:gd name="connsiteX59" fmla="*/ 1160238 w 1714084"/>
                <a:gd name="connsiteY59" fmla="*/ 295997 h 1835560"/>
                <a:gd name="connsiteX60" fmla="*/ 857269 w 1714084"/>
                <a:gd name="connsiteY60" fmla="*/ 0 h 1835560"/>
                <a:gd name="connsiteX61" fmla="*/ 692474 w 1714084"/>
                <a:gd name="connsiteY61" fmla="*/ 73524 h 1835560"/>
                <a:gd name="connsiteX62" fmla="*/ 574582 w 1714084"/>
                <a:gd name="connsiteY62" fmla="*/ 103314 h 1835560"/>
                <a:gd name="connsiteX63" fmla="*/ 554300 w 1714084"/>
                <a:gd name="connsiteY63" fmla="*/ 301067 h 1835560"/>
                <a:gd name="connsiteX64" fmla="*/ 464930 w 1714084"/>
                <a:gd name="connsiteY64" fmla="*/ 701012 h 1835560"/>
                <a:gd name="connsiteX65" fmla="*/ 454155 w 1714084"/>
                <a:gd name="connsiteY65" fmla="*/ 886089 h 1835560"/>
                <a:gd name="connsiteX66" fmla="*/ 454155 w 1714084"/>
                <a:gd name="connsiteY66" fmla="*/ 918414 h 1835560"/>
                <a:gd name="connsiteX67" fmla="*/ 454155 w 1714084"/>
                <a:gd name="connsiteY67" fmla="*/ 952641 h 1835560"/>
                <a:gd name="connsiteX68" fmla="*/ 412323 w 1714084"/>
                <a:gd name="connsiteY68" fmla="*/ 919048 h 1835560"/>
                <a:gd name="connsiteX69" fmla="*/ 303939 w 1714084"/>
                <a:gd name="connsiteY69" fmla="*/ 822706 h 1835560"/>
                <a:gd name="connsiteX70" fmla="*/ 255768 w 1714084"/>
                <a:gd name="connsiteY70" fmla="*/ 770099 h 1835560"/>
                <a:gd name="connsiteX71" fmla="*/ 155623 w 1714084"/>
                <a:gd name="connsiteY71" fmla="*/ 531780 h 1835560"/>
                <a:gd name="connsiteX72" fmla="*/ 302671 w 1714084"/>
                <a:gd name="connsiteY72" fmla="*/ 485511 h 1835560"/>
                <a:gd name="connsiteX73" fmla="*/ 406619 w 1714084"/>
                <a:gd name="connsiteY73" fmla="*/ 494384 h 1835560"/>
                <a:gd name="connsiteX74" fmla="*/ 421830 w 1714084"/>
                <a:gd name="connsiteY74" fmla="*/ 433537 h 1835560"/>
                <a:gd name="connsiteX75" fmla="*/ 435141 w 1714084"/>
                <a:gd name="connsiteY75" fmla="*/ 380296 h 1835560"/>
                <a:gd name="connsiteX76" fmla="*/ 442746 w 1714084"/>
                <a:gd name="connsiteY76" fmla="*/ 357478 h 1835560"/>
                <a:gd name="connsiteX77" fmla="*/ 27590 w 1714084"/>
                <a:gd name="connsiteY77" fmla="*/ 461425 h 1835560"/>
                <a:gd name="connsiteX78" fmla="*/ 141679 w 1714084"/>
                <a:gd name="connsiteY78" fmla="*/ 860102 h 1835560"/>
                <a:gd name="connsiteX79" fmla="*/ 197456 w 1714084"/>
                <a:gd name="connsiteY79" fmla="*/ 919682 h 1835560"/>
                <a:gd name="connsiteX80" fmla="*/ 200625 w 1714084"/>
                <a:gd name="connsiteY80" fmla="*/ 922851 h 1835560"/>
                <a:gd name="connsiteX81" fmla="*/ 298868 w 1714084"/>
                <a:gd name="connsiteY81" fmla="*/ 1012221 h 1835560"/>
                <a:gd name="connsiteX82" fmla="*/ 303939 w 1714084"/>
                <a:gd name="connsiteY82" fmla="*/ 1017291 h 1835560"/>
                <a:gd name="connsiteX83" fmla="*/ 464297 w 1714084"/>
                <a:gd name="connsiteY83" fmla="*/ 1138986 h 1835560"/>
                <a:gd name="connsiteX84" fmla="*/ 623387 w 1714084"/>
                <a:gd name="connsiteY84" fmla="*/ 1238497 h 1835560"/>
                <a:gd name="connsiteX85" fmla="*/ 654444 w 1714084"/>
                <a:gd name="connsiteY85" fmla="*/ 1256244 h 1835560"/>
                <a:gd name="connsiteX86" fmla="*/ 685502 w 1714084"/>
                <a:gd name="connsiteY86" fmla="*/ 1272089 h 1835560"/>
                <a:gd name="connsiteX87" fmla="*/ 632894 w 1714084"/>
                <a:gd name="connsiteY87" fmla="*/ 1290470 h 1835560"/>
                <a:gd name="connsiteX88" fmla="*/ 493452 w 1714084"/>
                <a:gd name="connsiteY88" fmla="*/ 1329767 h 1835560"/>
                <a:gd name="connsiteX89" fmla="*/ 488382 w 1714084"/>
                <a:gd name="connsiteY89" fmla="*/ 1331669 h 1835560"/>
                <a:gd name="connsiteX90" fmla="*/ 376195 w 1714084"/>
                <a:gd name="connsiteY90" fmla="*/ 1283498 h 1835560"/>
                <a:gd name="connsiteX91" fmla="*/ 249429 w 1714084"/>
                <a:gd name="connsiteY91" fmla="*/ 1350050 h 1835560"/>
                <a:gd name="connsiteX92" fmla="*/ 156257 w 1714084"/>
                <a:gd name="connsiteY92" fmla="*/ 1307584 h 1835560"/>
                <a:gd name="connsiteX93" fmla="*/ 249429 w 1714084"/>
                <a:gd name="connsiteY93" fmla="*/ 1078138 h 1835560"/>
                <a:gd name="connsiteX94" fmla="*/ 205695 w 1714084"/>
                <a:gd name="connsiteY94" fmla="*/ 1038841 h 1835560"/>
                <a:gd name="connsiteX95" fmla="*/ 163863 w 1714084"/>
                <a:gd name="connsiteY95" fmla="*/ 1001446 h 1835560"/>
                <a:gd name="connsiteX96" fmla="*/ 142313 w 1714084"/>
                <a:gd name="connsiteY96" fmla="*/ 979262 h 1835560"/>
                <a:gd name="connsiteX97" fmla="*/ 33295 w 1714084"/>
                <a:gd name="connsiteY97" fmla="*/ 1377938 h 1835560"/>
                <a:gd name="connsiteX98" fmla="*/ 250697 w 1714084"/>
                <a:gd name="connsiteY98" fmla="*/ 1490759 h 1835560"/>
                <a:gd name="connsiteX99" fmla="*/ 395843 w 1714084"/>
                <a:gd name="connsiteY99" fmla="*/ 1572523 h 1835560"/>
                <a:gd name="connsiteX100" fmla="*/ 532116 w 1714084"/>
                <a:gd name="connsiteY100" fmla="*/ 1469843 h 1835560"/>
                <a:gd name="connsiteX101" fmla="*/ 570779 w 1714084"/>
                <a:gd name="connsiteY101" fmla="*/ 1460336 h 1835560"/>
                <a:gd name="connsiteX102" fmla="*/ 727968 w 1714084"/>
                <a:gd name="connsiteY102" fmla="*/ 1132014 h 1835560"/>
                <a:gd name="connsiteX103" fmla="*/ 603738 w 1714084"/>
                <a:gd name="connsiteY103" fmla="*/ 1057856 h 1835560"/>
                <a:gd name="connsiteX104" fmla="*/ 599301 w 1714084"/>
                <a:gd name="connsiteY104" fmla="*/ 918414 h 1835560"/>
                <a:gd name="connsiteX105" fmla="*/ 604372 w 1714084"/>
                <a:gd name="connsiteY105" fmla="*/ 777705 h 1835560"/>
                <a:gd name="connsiteX106" fmla="*/ 728602 w 1714084"/>
                <a:gd name="connsiteY106" fmla="*/ 704181 h 1835560"/>
                <a:gd name="connsiteX107" fmla="*/ 859170 w 1714084"/>
                <a:gd name="connsiteY107" fmla="*/ 637629 h 1835560"/>
                <a:gd name="connsiteX108" fmla="*/ 986570 w 1714084"/>
                <a:gd name="connsiteY108" fmla="*/ 704181 h 1835560"/>
                <a:gd name="connsiteX109" fmla="*/ 1110799 w 1714084"/>
                <a:gd name="connsiteY109" fmla="*/ 778339 h 1835560"/>
                <a:gd name="connsiteX110" fmla="*/ 1115870 w 1714084"/>
                <a:gd name="connsiteY110" fmla="*/ 918414 h 1835560"/>
                <a:gd name="connsiteX111" fmla="*/ 1110799 w 1714084"/>
                <a:gd name="connsiteY111" fmla="*/ 1058490 h 1835560"/>
                <a:gd name="connsiteX112" fmla="*/ 986570 w 1714084"/>
                <a:gd name="connsiteY112" fmla="*/ 1132014 h 1835560"/>
                <a:gd name="connsiteX113" fmla="*/ 857269 w 1714084"/>
                <a:gd name="connsiteY113" fmla="*/ 1197932 h 1835560"/>
                <a:gd name="connsiteX114" fmla="*/ 727968 w 1714084"/>
                <a:gd name="connsiteY114" fmla="*/ 1132014 h 18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4084" h="1835560">
                  <a:moveTo>
                    <a:pt x="570779" y="1460336"/>
                  </a:moveTo>
                  <a:cubicBezTo>
                    <a:pt x="669022" y="1433081"/>
                    <a:pt x="765364" y="1396953"/>
                    <a:pt x="857269" y="1353853"/>
                  </a:cubicBezTo>
                  <a:cubicBezTo>
                    <a:pt x="914313" y="1329767"/>
                    <a:pt x="971991" y="1299978"/>
                    <a:pt x="1029036" y="1270188"/>
                  </a:cubicBezTo>
                  <a:lnTo>
                    <a:pt x="1058826" y="1254976"/>
                  </a:lnTo>
                  <a:cubicBezTo>
                    <a:pt x="1070234" y="1249271"/>
                    <a:pt x="1079742" y="1242933"/>
                    <a:pt x="1089883" y="1237229"/>
                  </a:cubicBezTo>
                  <a:cubicBezTo>
                    <a:pt x="1087348" y="1254976"/>
                    <a:pt x="1083545" y="1271455"/>
                    <a:pt x="1080376" y="1288569"/>
                  </a:cubicBezTo>
                  <a:cubicBezTo>
                    <a:pt x="1071502" y="1334838"/>
                    <a:pt x="1059460" y="1381108"/>
                    <a:pt x="1045515" y="1426743"/>
                  </a:cubicBezTo>
                  <a:cubicBezTo>
                    <a:pt x="991640" y="1596609"/>
                    <a:pt x="916849" y="1694852"/>
                    <a:pt x="857269" y="1694852"/>
                  </a:cubicBezTo>
                  <a:cubicBezTo>
                    <a:pt x="807830" y="1694852"/>
                    <a:pt x="747617" y="1626398"/>
                    <a:pt x="697545" y="1505971"/>
                  </a:cubicBezTo>
                  <a:cubicBezTo>
                    <a:pt x="670924" y="1512309"/>
                    <a:pt x="649374" y="1519282"/>
                    <a:pt x="618316" y="1527521"/>
                  </a:cubicBezTo>
                  <a:cubicBezTo>
                    <a:pt x="601837" y="1532592"/>
                    <a:pt x="584090" y="1537662"/>
                    <a:pt x="563807" y="1542733"/>
                  </a:cubicBezTo>
                  <a:lnTo>
                    <a:pt x="557469" y="1544635"/>
                  </a:lnTo>
                  <a:cubicBezTo>
                    <a:pt x="625922" y="1717669"/>
                    <a:pt x="726067" y="1835561"/>
                    <a:pt x="857269" y="1835561"/>
                  </a:cubicBezTo>
                  <a:cubicBezTo>
                    <a:pt x="1007486" y="1835561"/>
                    <a:pt x="1118405" y="1680273"/>
                    <a:pt x="1186225" y="1464772"/>
                  </a:cubicBezTo>
                  <a:cubicBezTo>
                    <a:pt x="1199535" y="1421672"/>
                    <a:pt x="1210944" y="1378572"/>
                    <a:pt x="1220451" y="1332303"/>
                  </a:cubicBezTo>
                  <a:lnTo>
                    <a:pt x="1220451" y="1327866"/>
                  </a:lnTo>
                  <a:cubicBezTo>
                    <a:pt x="1233762" y="1265751"/>
                    <a:pt x="1243269" y="1201101"/>
                    <a:pt x="1250241" y="1134549"/>
                  </a:cubicBezTo>
                  <a:cubicBezTo>
                    <a:pt x="1256579" y="1073068"/>
                    <a:pt x="1261016" y="1011587"/>
                    <a:pt x="1261016" y="949472"/>
                  </a:cubicBezTo>
                  <a:lnTo>
                    <a:pt x="1261016" y="917147"/>
                  </a:lnTo>
                  <a:lnTo>
                    <a:pt x="1261016" y="882920"/>
                  </a:lnTo>
                  <a:cubicBezTo>
                    <a:pt x="1275594" y="893695"/>
                    <a:pt x="1289538" y="905104"/>
                    <a:pt x="1302849" y="916513"/>
                  </a:cubicBezTo>
                  <a:cubicBezTo>
                    <a:pt x="1338977" y="947570"/>
                    <a:pt x="1373204" y="979895"/>
                    <a:pt x="1406162" y="1014122"/>
                  </a:cubicBezTo>
                  <a:lnTo>
                    <a:pt x="1419473" y="1028066"/>
                  </a:lnTo>
                  <a:cubicBezTo>
                    <a:pt x="1415670" y="1039475"/>
                    <a:pt x="1413135" y="1050884"/>
                    <a:pt x="1412501" y="1062927"/>
                  </a:cubicBezTo>
                  <a:cubicBezTo>
                    <a:pt x="1407430" y="1140254"/>
                    <a:pt x="1468278" y="1206805"/>
                    <a:pt x="1548773" y="1211876"/>
                  </a:cubicBezTo>
                  <a:cubicBezTo>
                    <a:pt x="1564619" y="1240398"/>
                    <a:pt x="1567154" y="1274624"/>
                    <a:pt x="1555111" y="1305048"/>
                  </a:cubicBezTo>
                  <a:cubicBezTo>
                    <a:pt x="1529758" y="1347515"/>
                    <a:pt x="1430882" y="1361459"/>
                    <a:pt x="1302215" y="1343078"/>
                  </a:cubicBezTo>
                  <a:lnTo>
                    <a:pt x="1299680" y="1352585"/>
                  </a:lnTo>
                  <a:cubicBezTo>
                    <a:pt x="1292074" y="1384277"/>
                    <a:pt x="1277496" y="1439419"/>
                    <a:pt x="1264819" y="1479984"/>
                  </a:cubicBezTo>
                  <a:cubicBezTo>
                    <a:pt x="1310455" y="1487590"/>
                    <a:pt x="1356724" y="1491393"/>
                    <a:pt x="1402993" y="1492027"/>
                  </a:cubicBezTo>
                  <a:cubicBezTo>
                    <a:pt x="1539266" y="1492027"/>
                    <a:pt x="1636242" y="1452096"/>
                    <a:pt x="1682510" y="1375403"/>
                  </a:cubicBezTo>
                  <a:cubicBezTo>
                    <a:pt x="1719273" y="1313922"/>
                    <a:pt x="1718639" y="1237863"/>
                    <a:pt x="1682510" y="1152296"/>
                  </a:cubicBezTo>
                  <a:cubicBezTo>
                    <a:pt x="1707230" y="1118703"/>
                    <a:pt x="1716103" y="1076871"/>
                    <a:pt x="1705962" y="1036940"/>
                  </a:cubicBezTo>
                  <a:cubicBezTo>
                    <a:pt x="1686948" y="960247"/>
                    <a:pt x="1607085" y="913343"/>
                    <a:pt x="1527223" y="931091"/>
                  </a:cubicBezTo>
                  <a:lnTo>
                    <a:pt x="1513279" y="916513"/>
                  </a:lnTo>
                  <a:cubicBezTo>
                    <a:pt x="1480954" y="884188"/>
                    <a:pt x="1447361" y="851863"/>
                    <a:pt x="1409331" y="819537"/>
                  </a:cubicBezTo>
                  <a:cubicBezTo>
                    <a:pt x="1357992" y="776437"/>
                    <a:pt x="1304116" y="735872"/>
                    <a:pt x="1248340" y="697843"/>
                  </a:cubicBezTo>
                  <a:cubicBezTo>
                    <a:pt x="1197000" y="662982"/>
                    <a:pt x="1143758" y="629389"/>
                    <a:pt x="1087348" y="597064"/>
                  </a:cubicBezTo>
                  <a:lnTo>
                    <a:pt x="1058192" y="580585"/>
                  </a:lnTo>
                  <a:cubicBezTo>
                    <a:pt x="1048050" y="574881"/>
                    <a:pt x="1037276" y="569810"/>
                    <a:pt x="1027134" y="564105"/>
                  </a:cubicBezTo>
                  <a:cubicBezTo>
                    <a:pt x="1044248" y="557767"/>
                    <a:pt x="1061361" y="552697"/>
                    <a:pt x="1077840" y="546992"/>
                  </a:cubicBezTo>
                  <a:cubicBezTo>
                    <a:pt x="1124110" y="531146"/>
                    <a:pt x="1171013" y="517836"/>
                    <a:pt x="1219184" y="507061"/>
                  </a:cubicBezTo>
                  <a:cubicBezTo>
                    <a:pt x="1281299" y="491849"/>
                    <a:pt x="1345315" y="483609"/>
                    <a:pt x="1409965" y="482342"/>
                  </a:cubicBezTo>
                  <a:cubicBezTo>
                    <a:pt x="1487292" y="482342"/>
                    <a:pt x="1539266" y="498821"/>
                    <a:pt x="1557013" y="528611"/>
                  </a:cubicBezTo>
                  <a:cubicBezTo>
                    <a:pt x="1582366" y="570444"/>
                    <a:pt x="1546238" y="659179"/>
                    <a:pt x="1465742" y="756789"/>
                  </a:cubicBezTo>
                  <a:cubicBezTo>
                    <a:pt x="1494264" y="782142"/>
                    <a:pt x="1541801" y="827143"/>
                    <a:pt x="1570957" y="856933"/>
                  </a:cubicBezTo>
                  <a:cubicBezTo>
                    <a:pt x="1706596" y="699744"/>
                    <a:pt x="1747161" y="559035"/>
                    <a:pt x="1686948" y="456989"/>
                  </a:cubicBezTo>
                  <a:cubicBezTo>
                    <a:pt x="1577295" y="274447"/>
                    <a:pt x="1211578" y="327688"/>
                    <a:pt x="859804" y="479807"/>
                  </a:cubicBezTo>
                  <a:cubicBezTo>
                    <a:pt x="801492" y="504526"/>
                    <a:pt x="743814" y="533048"/>
                    <a:pt x="688037" y="562838"/>
                  </a:cubicBezTo>
                  <a:lnTo>
                    <a:pt x="655712" y="579951"/>
                  </a:lnTo>
                  <a:cubicBezTo>
                    <a:pt x="644303" y="585655"/>
                    <a:pt x="634796" y="591994"/>
                    <a:pt x="624655" y="597698"/>
                  </a:cubicBezTo>
                  <a:cubicBezTo>
                    <a:pt x="627824" y="579317"/>
                    <a:pt x="630993" y="562204"/>
                    <a:pt x="634796" y="544457"/>
                  </a:cubicBezTo>
                  <a:cubicBezTo>
                    <a:pt x="644303" y="497554"/>
                    <a:pt x="655712" y="450651"/>
                    <a:pt x="670290" y="404381"/>
                  </a:cubicBezTo>
                  <a:cubicBezTo>
                    <a:pt x="675995" y="386634"/>
                    <a:pt x="682333" y="370155"/>
                    <a:pt x="688037" y="353675"/>
                  </a:cubicBezTo>
                  <a:cubicBezTo>
                    <a:pt x="701981" y="352407"/>
                    <a:pt x="715926" y="348604"/>
                    <a:pt x="728602" y="343534"/>
                  </a:cubicBezTo>
                  <a:cubicBezTo>
                    <a:pt x="804027" y="313744"/>
                    <a:pt x="840155" y="230713"/>
                    <a:pt x="809098" y="158457"/>
                  </a:cubicBezTo>
                  <a:cubicBezTo>
                    <a:pt x="822408" y="147048"/>
                    <a:pt x="839522" y="140710"/>
                    <a:pt x="857269" y="139442"/>
                  </a:cubicBezTo>
                  <a:cubicBezTo>
                    <a:pt x="907341" y="139442"/>
                    <a:pt x="968188" y="208529"/>
                    <a:pt x="1018261" y="331491"/>
                  </a:cubicBezTo>
                  <a:cubicBezTo>
                    <a:pt x="1059460" y="320082"/>
                    <a:pt x="1120940" y="303603"/>
                    <a:pt x="1157703" y="295997"/>
                  </a:cubicBezTo>
                  <a:lnTo>
                    <a:pt x="1160238" y="295997"/>
                  </a:lnTo>
                  <a:cubicBezTo>
                    <a:pt x="1091785" y="120427"/>
                    <a:pt x="990372" y="0"/>
                    <a:pt x="857269" y="0"/>
                  </a:cubicBezTo>
                  <a:cubicBezTo>
                    <a:pt x="793886" y="1901"/>
                    <a:pt x="734306" y="28522"/>
                    <a:pt x="692474" y="73524"/>
                  </a:cubicBezTo>
                  <a:cubicBezTo>
                    <a:pt x="650642" y="66552"/>
                    <a:pt x="607541" y="77327"/>
                    <a:pt x="574582" y="103314"/>
                  </a:cubicBezTo>
                  <a:cubicBezTo>
                    <a:pt x="511834" y="152752"/>
                    <a:pt x="502960" y="240854"/>
                    <a:pt x="554300" y="301067"/>
                  </a:cubicBezTo>
                  <a:cubicBezTo>
                    <a:pt x="507397" y="430368"/>
                    <a:pt x="477607" y="564739"/>
                    <a:pt x="464930" y="701012"/>
                  </a:cubicBezTo>
                  <a:cubicBezTo>
                    <a:pt x="458592" y="762493"/>
                    <a:pt x="454155" y="823974"/>
                    <a:pt x="454155" y="886089"/>
                  </a:cubicBezTo>
                  <a:lnTo>
                    <a:pt x="454155" y="918414"/>
                  </a:lnTo>
                  <a:lnTo>
                    <a:pt x="454155" y="952641"/>
                  </a:lnTo>
                  <a:cubicBezTo>
                    <a:pt x="439577" y="941866"/>
                    <a:pt x="425633" y="930457"/>
                    <a:pt x="412323" y="919048"/>
                  </a:cubicBezTo>
                  <a:cubicBezTo>
                    <a:pt x="374293" y="888625"/>
                    <a:pt x="338165" y="856299"/>
                    <a:pt x="303939" y="822706"/>
                  </a:cubicBezTo>
                  <a:cubicBezTo>
                    <a:pt x="286825" y="804959"/>
                    <a:pt x="270346" y="787846"/>
                    <a:pt x="255768" y="770099"/>
                  </a:cubicBezTo>
                  <a:cubicBezTo>
                    <a:pt x="168934" y="669321"/>
                    <a:pt x="129636" y="575514"/>
                    <a:pt x="155623" y="531780"/>
                  </a:cubicBezTo>
                  <a:cubicBezTo>
                    <a:pt x="173370" y="502624"/>
                    <a:pt x="225344" y="485511"/>
                    <a:pt x="302671" y="485511"/>
                  </a:cubicBezTo>
                  <a:cubicBezTo>
                    <a:pt x="337531" y="486145"/>
                    <a:pt x="372392" y="489314"/>
                    <a:pt x="406619" y="494384"/>
                  </a:cubicBezTo>
                  <a:cubicBezTo>
                    <a:pt x="411689" y="475370"/>
                    <a:pt x="416760" y="456355"/>
                    <a:pt x="421830" y="433537"/>
                  </a:cubicBezTo>
                  <a:cubicBezTo>
                    <a:pt x="425633" y="417058"/>
                    <a:pt x="430070" y="399944"/>
                    <a:pt x="435141" y="380296"/>
                  </a:cubicBezTo>
                  <a:cubicBezTo>
                    <a:pt x="437676" y="371422"/>
                    <a:pt x="440211" y="363816"/>
                    <a:pt x="442746" y="357478"/>
                  </a:cubicBezTo>
                  <a:cubicBezTo>
                    <a:pt x="251331" y="327054"/>
                    <a:pt x="93508" y="352407"/>
                    <a:pt x="27590" y="461425"/>
                  </a:cubicBezTo>
                  <a:cubicBezTo>
                    <a:pt x="-33257" y="562838"/>
                    <a:pt x="7308" y="703547"/>
                    <a:pt x="141679" y="860102"/>
                  </a:cubicBezTo>
                  <a:cubicBezTo>
                    <a:pt x="158792" y="879751"/>
                    <a:pt x="177807" y="899400"/>
                    <a:pt x="197456" y="919682"/>
                  </a:cubicBezTo>
                  <a:lnTo>
                    <a:pt x="200625" y="922851"/>
                  </a:lnTo>
                  <a:cubicBezTo>
                    <a:pt x="230414" y="952641"/>
                    <a:pt x="264008" y="982431"/>
                    <a:pt x="298868" y="1012221"/>
                  </a:cubicBezTo>
                  <a:lnTo>
                    <a:pt x="303939" y="1017291"/>
                  </a:lnTo>
                  <a:cubicBezTo>
                    <a:pt x="355278" y="1060391"/>
                    <a:pt x="408520" y="1100956"/>
                    <a:pt x="464297" y="1138986"/>
                  </a:cubicBezTo>
                  <a:cubicBezTo>
                    <a:pt x="515003" y="1173212"/>
                    <a:pt x="567610" y="1206805"/>
                    <a:pt x="623387" y="1238497"/>
                  </a:cubicBezTo>
                  <a:lnTo>
                    <a:pt x="654444" y="1256244"/>
                  </a:lnTo>
                  <a:cubicBezTo>
                    <a:pt x="664586" y="1261948"/>
                    <a:pt x="674727" y="1266385"/>
                    <a:pt x="685502" y="1272089"/>
                  </a:cubicBezTo>
                  <a:cubicBezTo>
                    <a:pt x="667755" y="1278428"/>
                    <a:pt x="650642" y="1284766"/>
                    <a:pt x="632894" y="1290470"/>
                  </a:cubicBezTo>
                  <a:cubicBezTo>
                    <a:pt x="587259" y="1305682"/>
                    <a:pt x="540356" y="1318992"/>
                    <a:pt x="493452" y="1329767"/>
                  </a:cubicBezTo>
                  <a:cubicBezTo>
                    <a:pt x="488382" y="1331669"/>
                    <a:pt x="492819" y="1331669"/>
                    <a:pt x="488382" y="1331669"/>
                  </a:cubicBezTo>
                  <a:cubicBezTo>
                    <a:pt x="459226" y="1301879"/>
                    <a:pt x="418661" y="1284766"/>
                    <a:pt x="376195" y="1283498"/>
                  </a:cubicBezTo>
                  <a:cubicBezTo>
                    <a:pt x="324855" y="1284766"/>
                    <a:pt x="277951" y="1309485"/>
                    <a:pt x="249429" y="1350050"/>
                  </a:cubicBezTo>
                  <a:cubicBezTo>
                    <a:pt x="203160" y="1344345"/>
                    <a:pt x="169567" y="1329767"/>
                    <a:pt x="156257" y="1307584"/>
                  </a:cubicBezTo>
                  <a:cubicBezTo>
                    <a:pt x="131538" y="1265117"/>
                    <a:pt x="167666" y="1175748"/>
                    <a:pt x="249429" y="1078138"/>
                  </a:cubicBezTo>
                  <a:cubicBezTo>
                    <a:pt x="236753" y="1066096"/>
                    <a:pt x="218372" y="1050250"/>
                    <a:pt x="205695" y="1038841"/>
                  </a:cubicBezTo>
                  <a:cubicBezTo>
                    <a:pt x="193019" y="1027432"/>
                    <a:pt x="179075" y="1015390"/>
                    <a:pt x="163863" y="1001446"/>
                  </a:cubicBezTo>
                  <a:cubicBezTo>
                    <a:pt x="156257" y="994474"/>
                    <a:pt x="149285" y="986868"/>
                    <a:pt x="142313" y="979262"/>
                  </a:cubicBezTo>
                  <a:cubicBezTo>
                    <a:pt x="8575" y="1135183"/>
                    <a:pt x="-28820" y="1277160"/>
                    <a:pt x="33295" y="1377938"/>
                  </a:cubicBezTo>
                  <a:cubicBezTo>
                    <a:pt x="71958" y="1441321"/>
                    <a:pt x="149919" y="1479351"/>
                    <a:pt x="250697" y="1490759"/>
                  </a:cubicBezTo>
                  <a:cubicBezTo>
                    <a:pt x="279219" y="1542099"/>
                    <a:pt x="334996" y="1573791"/>
                    <a:pt x="395843" y="1572523"/>
                  </a:cubicBezTo>
                  <a:cubicBezTo>
                    <a:pt x="458592" y="1568086"/>
                    <a:pt x="512467" y="1527521"/>
                    <a:pt x="532116" y="1469843"/>
                  </a:cubicBezTo>
                  <a:lnTo>
                    <a:pt x="570779" y="1460336"/>
                  </a:lnTo>
                  <a:close/>
                  <a:moveTo>
                    <a:pt x="727968" y="1132014"/>
                  </a:moveTo>
                  <a:cubicBezTo>
                    <a:pt x="684868" y="1107928"/>
                    <a:pt x="643669" y="1083209"/>
                    <a:pt x="603738" y="1057856"/>
                  </a:cubicBezTo>
                  <a:cubicBezTo>
                    <a:pt x="599301" y="1013488"/>
                    <a:pt x="599301" y="967219"/>
                    <a:pt x="599301" y="918414"/>
                  </a:cubicBezTo>
                  <a:cubicBezTo>
                    <a:pt x="599301" y="869610"/>
                    <a:pt x="601203" y="822706"/>
                    <a:pt x="604372" y="777705"/>
                  </a:cubicBezTo>
                  <a:cubicBezTo>
                    <a:pt x="644303" y="752352"/>
                    <a:pt x="683600" y="728900"/>
                    <a:pt x="728602" y="704181"/>
                  </a:cubicBezTo>
                  <a:cubicBezTo>
                    <a:pt x="773604" y="679462"/>
                    <a:pt x="816704" y="657912"/>
                    <a:pt x="859170" y="637629"/>
                  </a:cubicBezTo>
                  <a:cubicBezTo>
                    <a:pt x="899735" y="657278"/>
                    <a:pt x="943469" y="680096"/>
                    <a:pt x="986570" y="704181"/>
                  </a:cubicBezTo>
                  <a:cubicBezTo>
                    <a:pt x="1029670" y="728266"/>
                    <a:pt x="1070868" y="752986"/>
                    <a:pt x="1110799" y="778339"/>
                  </a:cubicBezTo>
                  <a:cubicBezTo>
                    <a:pt x="1113969" y="822706"/>
                    <a:pt x="1115870" y="869610"/>
                    <a:pt x="1115870" y="918414"/>
                  </a:cubicBezTo>
                  <a:cubicBezTo>
                    <a:pt x="1115870" y="967219"/>
                    <a:pt x="1113969" y="1013488"/>
                    <a:pt x="1110799" y="1058490"/>
                  </a:cubicBezTo>
                  <a:cubicBezTo>
                    <a:pt x="1070868" y="1083843"/>
                    <a:pt x="1029670" y="1108562"/>
                    <a:pt x="986570" y="1132014"/>
                  </a:cubicBezTo>
                  <a:cubicBezTo>
                    <a:pt x="943469" y="1156099"/>
                    <a:pt x="900369" y="1177649"/>
                    <a:pt x="857269" y="1197932"/>
                  </a:cubicBezTo>
                  <a:cubicBezTo>
                    <a:pt x="814169" y="1177649"/>
                    <a:pt x="771069" y="1156099"/>
                    <a:pt x="727968" y="1132014"/>
                  </a:cubicBezTo>
                </a:path>
              </a:pathLst>
            </a:custGeom>
            <a:solidFill>
              <a:srgbClr val="8CCDCD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77A53DE-0636-4C0D-B987-852C67132755}"/>
                </a:ext>
              </a:extLst>
            </p:cNvPr>
            <p:cNvSpPr/>
            <p:nvPr/>
          </p:nvSpPr>
          <p:spPr>
            <a:xfrm>
              <a:off x="5340338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472482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1" name="Grafik 2">
              <a:extLst>
                <a:ext uri="{FF2B5EF4-FFF2-40B4-BE49-F238E27FC236}">
                  <a16:creationId xmlns:a16="http://schemas.microsoft.com/office/drawing/2014/main" id="{E95164F2-05AB-4847-A1C9-C5D428728DFA}"/>
                </a:ext>
              </a:extLst>
            </p:cNvPr>
            <p:cNvGrpSpPr/>
            <p:nvPr/>
          </p:nvGrpSpPr>
          <p:grpSpPr>
            <a:xfrm>
              <a:off x="5340338" y="4570520"/>
              <a:ext cx="2284943" cy="2284943"/>
              <a:chOff x="5340338" y="4570520"/>
              <a:chExt cx="2284943" cy="2284943"/>
            </a:xfrm>
            <a:solidFill>
              <a:srgbClr val="8CCDCD"/>
            </a:solidFill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862ACF3-B09D-43E5-B146-2A1667E1A2C9}"/>
                  </a:ext>
                </a:extLst>
              </p:cNvPr>
              <p:cNvSpPr/>
              <p:nvPr/>
            </p:nvSpPr>
            <p:spPr>
              <a:xfrm>
                <a:off x="5340338" y="4570520"/>
                <a:ext cx="1142788" cy="1142154"/>
              </a:xfrm>
              <a:custGeom>
                <a:avLst/>
                <a:gdLst>
                  <a:gd name="connsiteX0" fmla="*/ 1142789 w 1142788"/>
                  <a:gd name="connsiteY0" fmla="*/ 571078 h 1142154"/>
                  <a:gd name="connsiteX1" fmla="*/ 571711 w 1142788"/>
                  <a:gd name="connsiteY1" fmla="*/ 1142155 h 1142154"/>
                  <a:gd name="connsiteX2" fmla="*/ 0 w 1142788"/>
                  <a:gd name="connsiteY2" fmla="*/ 571078 h 1142154"/>
                  <a:gd name="connsiteX3" fmla="*/ 571077 w 1142788"/>
                  <a:gd name="connsiteY3" fmla="*/ 0 h 1142154"/>
                  <a:gd name="connsiteX4" fmla="*/ 1142789 w 1142788"/>
                  <a:gd name="connsiteY4" fmla="*/ 571078 h 1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788" h="1142154">
                    <a:moveTo>
                      <a:pt x="1142789" y="571078"/>
                    </a:moveTo>
                    <a:cubicBezTo>
                      <a:pt x="1142789" y="886723"/>
                      <a:pt x="886723" y="1142155"/>
                      <a:pt x="571711" y="1142155"/>
                    </a:cubicBezTo>
                    <a:cubicBezTo>
                      <a:pt x="256066" y="1142155"/>
                      <a:pt x="0" y="886723"/>
                      <a:pt x="0" y="571078"/>
                    </a:cubicBezTo>
                    <a:cubicBezTo>
                      <a:pt x="0" y="255432"/>
                      <a:pt x="256066" y="0"/>
                      <a:pt x="571077" y="0"/>
                    </a:cubicBezTo>
                    <a:cubicBezTo>
                      <a:pt x="886723" y="0"/>
                      <a:pt x="1142789" y="255432"/>
                      <a:pt x="1142789" y="571078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866C8FD8-FE18-4037-9F70-86E94D6680F4}"/>
                  </a:ext>
                </a:extLst>
              </p:cNvPr>
              <p:cNvSpPr/>
              <p:nvPr/>
            </p:nvSpPr>
            <p:spPr>
              <a:xfrm>
                <a:off x="6483126" y="4570520"/>
                <a:ext cx="1142154" cy="1142154"/>
              </a:xfrm>
              <a:custGeom>
                <a:avLst/>
                <a:gdLst>
                  <a:gd name="connsiteX0" fmla="*/ 1142155 w 1142154"/>
                  <a:gd name="connsiteY0" fmla="*/ 571078 h 1142154"/>
                  <a:gd name="connsiteX1" fmla="*/ 571077 w 1142154"/>
                  <a:gd name="connsiteY1" fmla="*/ 1142155 h 1142154"/>
                  <a:gd name="connsiteX2" fmla="*/ 0 w 1142154"/>
                  <a:gd name="connsiteY2" fmla="*/ 571078 h 1142154"/>
                  <a:gd name="connsiteX3" fmla="*/ 571077 w 1142154"/>
                  <a:gd name="connsiteY3" fmla="*/ 0 h 1142154"/>
                  <a:gd name="connsiteX4" fmla="*/ 1142155 w 1142154"/>
                  <a:gd name="connsiteY4" fmla="*/ 571078 h 1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4">
                    <a:moveTo>
                      <a:pt x="1142155" y="571078"/>
                    </a:moveTo>
                    <a:cubicBezTo>
                      <a:pt x="1142155" y="886723"/>
                      <a:pt x="886089" y="1142155"/>
                      <a:pt x="571077" y="1142155"/>
                    </a:cubicBezTo>
                    <a:cubicBezTo>
                      <a:pt x="255432" y="1142155"/>
                      <a:pt x="0" y="886089"/>
                      <a:pt x="0" y="571078"/>
                    </a:cubicBezTo>
                    <a:cubicBezTo>
                      <a:pt x="0" y="255432"/>
                      <a:pt x="256066" y="0"/>
                      <a:pt x="571077" y="0"/>
                    </a:cubicBezTo>
                    <a:cubicBezTo>
                      <a:pt x="886723" y="0"/>
                      <a:pt x="1142155" y="255432"/>
                      <a:pt x="1142155" y="571078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4C2E8109-421E-49FA-9E86-58227F1DDDB8}"/>
                  </a:ext>
                </a:extLst>
              </p:cNvPr>
              <p:cNvSpPr/>
              <p:nvPr/>
            </p:nvSpPr>
            <p:spPr>
              <a:xfrm>
                <a:off x="6483126" y="5713308"/>
                <a:ext cx="1142154" cy="1142155"/>
              </a:xfrm>
              <a:custGeom>
                <a:avLst/>
                <a:gdLst>
                  <a:gd name="connsiteX0" fmla="*/ 1142155 w 1142154"/>
                  <a:gd name="connsiteY0" fmla="*/ 571079 h 1142155"/>
                  <a:gd name="connsiteX1" fmla="*/ 571077 w 1142154"/>
                  <a:gd name="connsiteY1" fmla="*/ 1142156 h 1142155"/>
                  <a:gd name="connsiteX2" fmla="*/ 0 w 1142154"/>
                  <a:gd name="connsiteY2" fmla="*/ 571079 h 1142155"/>
                  <a:gd name="connsiteX3" fmla="*/ 571077 w 1142154"/>
                  <a:gd name="connsiteY3" fmla="*/ 1 h 1142155"/>
                  <a:gd name="connsiteX4" fmla="*/ 1142155 w 1142154"/>
                  <a:gd name="connsiteY4" fmla="*/ 571079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5">
                    <a:moveTo>
                      <a:pt x="1142155" y="571079"/>
                    </a:moveTo>
                    <a:cubicBezTo>
                      <a:pt x="1142155" y="886724"/>
                      <a:pt x="886089" y="1142156"/>
                      <a:pt x="571077" y="1142156"/>
                    </a:cubicBezTo>
                    <a:cubicBezTo>
                      <a:pt x="255432" y="1142156"/>
                      <a:pt x="0" y="886090"/>
                      <a:pt x="0" y="571079"/>
                    </a:cubicBezTo>
                    <a:cubicBezTo>
                      <a:pt x="0" y="255433"/>
                      <a:pt x="256066" y="1"/>
                      <a:pt x="571077" y="1"/>
                    </a:cubicBezTo>
                    <a:cubicBezTo>
                      <a:pt x="886723" y="-633"/>
                      <a:pt x="1142155" y="255433"/>
                      <a:pt x="1142155" y="571079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3BA5FA9-11DA-4F62-AC0D-1699BF058A13}"/>
                  </a:ext>
                </a:extLst>
              </p:cNvPr>
              <p:cNvSpPr/>
              <p:nvPr/>
            </p:nvSpPr>
            <p:spPr>
              <a:xfrm>
                <a:off x="5340971" y="5713308"/>
                <a:ext cx="1142154" cy="1142155"/>
              </a:xfrm>
              <a:custGeom>
                <a:avLst/>
                <a:gdLst>
                  <a:gd name="connsiteX0" fmla="*/ 1142155 w 1142154"/>
                  <a:gd name="connsiteY0" fmla="*/ 571079 h 1142155"/>
                  <a:gd name="connsiteX1" fmla="*/ 571077 w 1142154"/>
                  <a:gd name="connsiteY1" fmla="*/ 1142156 h 1142155"/>
                  <a:gd name="connsiteX2" fmla="*/ 0 w 1142154"/>
                  <a:gd name="connsiteY2" fmla="*/ 571079 h 1142155"/>
                  <a:gd name="connsiteX3" fmla="*/ 571077 w 1142154"/>
                  <a:gd name="connsiteY3" fmla="*/ 1 h 1142155"/>
                  <a:gd name="connsiteX4" fmla="*/ 1142155 w 1142154"/>
                  <a:gd name="connsiteY4" fmla="*/ 571079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154" h="1142155">
                    <a:moveTo>
                      <a:pt x="1142155" y="571079"/>
                    </a:moveTo>
                    <a:cubicBezTo>
                      <a:pt x="1142155" y="886724"/>
                      <a:pt x="886089" y="1142156"/>
                      <a:pt x="571077" y="1142156"/>
                    </a:cubicBezTo>
                    <a:cubicBezTo>
                      <a:pt x="255432" y="1142156"/>
                      <a:pt x="0" y="886090"/>
                      <a:pt x="0" y="571079"/>
                    </a:cubicBezTo>
                    <a:cubicBezTo>
                      <a:pt x="0" y="255433"/>
                      <a:pt x="256066" y="1"/>
                      <a:pt x="571077" y="1"/>
                    </a:cubicBezTo>
                    <a:cubicBezTo>
                      <a:pt x="886089" y="-633"/>
                      <a:pt x="1142155" y="255433"/>
                      <a:pt x="1142155" y="571079"/>
                    </a:cubicBezTo>
                  </a:path>
                </a:pathLst>
              </a:custGeom>
              <a:solidFill>
                <a:srgbClr val="8CCDCD"/>
              </a:solidFill>
              <a:ln w="6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16D5398A-8673-43D8-B6CD-3C5A27730550}"/>
                </a:ext>
              </a:extLst>
            </p:cNvPr>
            <p:cNvSpPr/>
            <p:nvPr/>
          </p:nvSpPr>
          <p:spPr>
            <a:xfrm>
              <a:off x="7624647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811AD52-1C4B-42B1-9BF6-A5FBDCB69289}"/>
                </a:ext>
              </a:extLst>
            </p:cNvPr>
            <p:cNvSpPr/>
            <p:nvPr/>
          </p:nvSpPr>
          <p:spPr>
            <a:xfrm>
              <a:off x="7624647" y="4570520"/>
              <a:ext cx="570443" cy="2284943"/>
            </a:xfrm>
            <a:custGeom>
              <a:avLst/>
              <a:gdLst>
                <a:gd name="connsiteX0" fmla="*/ 0 w 570443"/>
                <a:gd name="connsiteY0" fmla="*/ 2284944 h 2284943"/>
                <a:gd name="connsiteX1" fmla="*/ 570444 w 570443"/>
                <a:gd name="connsiteY1" fmla="*/ 1142155 h 2284943"/>
                <a:gd name="connsiteX2" fmla="*/ 0 w 570443"/>
                <a:gd name="connsiteY2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443" h="2284943">
                  <a:moveTo>
                    <a:pt x="0" y="2284944"/>
                  </a:moveTo>
                  <a:lnTo>
                    <a:pt x="570444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81B7D4A-B562-4D26-A2A1-9178ABE921CD}"/>
                </a:ext>
              </a:extLst>
            </p:cNvPr>
            <p:cNvSpPr/>
            <p:nvPr/>
          </p:nvSpPr>
          <p:spPr>
            <a:xfrm>
              <a:off x="8195091" y="4570520"/>
              <a:ext cx="570443" cy="2284943"/>
            </a:xfrm>
            <a:custGeom>
              <a:avLst/>
              <a:gdLst>
                <a:gd name="connsiteX0" fmla="*/ 0 w 570443"/>
                <a:gd name="connsiteY0" fmla="*/ 2284944 h 2284943"/>
                <a:gd name="connsiteX1" fmla="*/ 570444 w 570443"/>
                <a:gd name="connsiteY1" fmla="*/ 1142155 h 2284943"/>
                <a:gd name="connsiteX2" fmla="*/ 0 w 570443"/>
                <a:gd name="connsiteY2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443" h="2284943">
                  <a:moveTo>
                    <a:pt x="0" y="2284944"/>
                  </a:moveTo>
                  <a:lnTo>
                    <a:pt x="570444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84A6BF5-DBC1-422A-8B4B-39FF22A1641A}"/>
                </a:ext>
              </a:extLst>
            </p:cNvPr>
            <p:cNvSpPr/>
            <p:nvPr/>
          </p:nvSpPr>
          <p:spPr>
            <a:xfrm>
              <a:off x="8765535" y="4570520"/>
              <a:ext cx="1140887" cy="2284943"/>
            </a:xfrm>
            <a:custGeom>
              <a:avLst/>
              <a:gdLst>
                <a:gd name="connsiteX0" fmla="*/ 0 w 1140887"/>
                <a:gd name="connsiteY0" fmla="*/ 0 h 2284943"/>
                <a:gd name="connsiteX1" fmla="*/ 0 w 1140887"/>
                <a:gd name="connsiteY1" fmla="*/ 2284944 h 2284943"/>
                <a:gd name="connsiteX2" fmla="*/ 1140887 w 1140887"/>
                <a:gd name="connsiteY2" fmla="*/ 1142155 h 2284943"/>
                <a:gd name="connsiteX3" fmla="*/ 0 w 1140887"/>
                <a:gd name="connsiteY3" fmla="*/ 0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887" h="2284943">
                  <a:moveTo>
                    <a:pt x="0" y="0"/>
                  </a:moveTo>
                  <a:lnTo>
                    <a:pt x="0" y="2284944"/>
                  </a:lnTo>
                  <a:lnTo>
                    <a:pt x="1140887" y="114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FEF3CC5-9879-4D05-80F9-8EA552CBF6D7}"/>
                </a:ext>
              </a:extLst>
            </p:cNvPr>
            <p:cNvSpPr/>
            <p:nvPr/>
          </p:nvSpPr>
          <p:spPr>
            <a:xfrm>
              <a:off x="9908323" y="4570521"/>
              <a:ext cx="2284943" cy="2284943"/>
            </a:xfrm>
            <a:custGeom>
              <a:avLst/>
              <a:gdLst>
                <a:gd name="connsiteX0" fmla="*/ 0 w 2284943"/>
                <a:gd name="connsiteY0" fmla="*/ 0 h 2284943"/>
                <a:gd name="connsiteX1" fmla="*/ 2284944 w 2284943"/>
                <a:gd name="connsiteY1" fmla="*/ 0 h 2284943"/>
                <a:gd name="connsiteX2" fmla="*/ 2284944 w 2284943"/>
                <a:gd name="connsiteY2" fmla="*/ 2284944 h 2284943"/>
                <a:gd name="connsiteX3" fmla="*/ 0 w 2284943"/>
                <a:gd name="connsiteY3" fmla="*/ 2284944 h 22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43" h="2284943">
                  <a:moveTo>
                    <a:pt x="0" y="0"/>
                  </a:moveTo>
                  <a:lnTo>
                    <a:pt x="2284944" y="0"/>
                  </a:lnTo>
                  <a:lnTo>
                    <a:pt x="2284944" y="2284944"/>
                  </a:lnTo>
                  <a:lnTo>
                    <a:pt x="0" y="2284944"/>
                  </a:lnTo>
                  <a:close/>
                </a:path>
              </a:pathLst>
            </a:custGeom>
            <a:solidFill>
              <a:srgbClr val="C8F04B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83D3D8C-77F2-413D-88B8-5755F71A7C5C}"/>
                </a:ext>
              </a:extLst>
            </p:cNvPr>
            <p:cNvSpPr/>
            <p:nvPr/>
          </p:nvSpPr>
          <p:spPr>
            <a:xfrm>
              <a:off x="10213194" y="4812642"/>
              <a:ext cx="1675836" cy="1800700"/>
            </a:xfrm>
            <a:custGeom>
              <a:avLst/>
              <a:gdLst>
                <a:gd name="connsiteX0" fmla="*/ 1675836 w 1675836"/>
                <a:gd name="connsiteY0" fmla="*/ 848059 h 1800700"/>
                <a:gd name="connsiteX1" fmla="*/ 1675836 w 1675836"/>
                <a:gd name="connsiteY1" fmla="*/ 541921 h 1800700"/>
                <a:gd name="connsiteX2" fmla="*/ 1131380 w 1675836"/>
                <a:gd name="connsiteY2" fmla="*/ 0 h 1800700"/>
                <a:gd name="connsiteX3" fmla="*/ 544457 w 1675836"/>
                <a:gd name="connsiteY3" fmla="*/ 0 h 1800700"/>
                <a:gd name="connsiteX4" fmla="*/ 0 w 1675836"/>
                <a:gd name="connsiteY4" fmla="*/ 541921 h 1800700"/>
                <a:gd name="connsiteX5" fmla="*/ 0 w 1675836"/>
                <a:gd name="connsiteY5" fmla="*/ 848059 h 1800700"/>
                <a:gd name="connsiteX6" fmla="*/ 544457 w 1675836"/>
                <a:gd name="connsiteY6" fmla="*/ 1389981 h 1800700"/>
                <a:gd name="connsiteX7" fmla="*/ 977360 w 1675836"/>
                <a:gd name="connsiteY7" fmla="*/ 1389981 h 1800700"/>
                <a:gd name="connsiteX8" fmla="*/ 1538930 w 1675836"/>
                <a:gd name="connsiteY8" fmla="*/ 1800701 h 1800700"/>
                <a:gd name="connsiteX9" fmla="*/ 1412165 w 1675836"/>
                <a:gd name="connsiteY9" fmla="*/ 1312020 h 1800700"/>
                <a:gd name="connsiteX10" fmla="*/ 1675836 w 1675836"/>
                <a:gd name="connsiteY10" fmla="*/ 848059 h 18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5836" h="1800700">
                  <a:moveTo>
                    <a:pt x="1675836" y="848059"/>
                  </a:moveTo>
                  <a:lnTo>
                    <a:pt x="1675836" y="541921"/>
                  </a:lnTo>
                  <a:cubicBezTo>
                    <a:pt x="1675836" y="242755"/>
                    <a:pt x="1431814" y="0"/>
                    <a:pt x="1131380" y="0"/>
                  </a:cubicBezTo>
                  <a:lnTo>
                    <a:pt x="544457" y="0"/>
                  </a:lnTo>
                  <a:cubicBezTo>
                    <a:pt x="244023" y="0"/>
                    <a:pt x="0" y="242755"/>
                    <a:pt x="0" y="541921"/>
                  </a:cubicBezTo>
                  <a:lnTo>
                    <a:pt x="0" y="848059"/>
                  </a:lnTo>
                  <a:cubicBezTo>
                    <a:pt x="0" y="1147226"/>
                    <a:pt x="244023" y="1389981"/>
                    <a:pt x="544457" y="1389981"/>
                  </a:cubicBezTo>
                  <a:lnTo>
                    <a:pt x="977360" y="1389981"/>
                  </a:lnTo>
                  <a:lnTo>
                    <a:pt x="1538930" y="1800701"/>
                  </a:lnTo>
                  <a:lnTo>
                    <a:pt x="1412165" y="1312020"/>
                  </a:lnTo>
                  <a:cubicBezTo>
                    <a:pt x="1569988" y="1217581"/>
                    <a:pt x="1675836" y="1045180"/>
                    <a:pt x="1675836" y="848059"/>
                  </a:cubicBezTo>
                </a:path>
              </a:pathLst>
            </a:custGeom>
            <a:solidFill>
              <a:srgbClr val="B4BEA5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0FF271F-8FFA-40E9-9557-2BEE9BF1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0" y="327236"/>
            <a:ext cx="1989139" cy="13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6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k 4">
            <a:extLst>
              <a:ext uri="{FF2B5EF4-FFF2-40B4-BE49-F238E27FC236}">
                <a16:creationId xmlns:a16="http://schemas.microsoft.com/office/drawing/2014/main" id="{15E3CE5D-C2DD-428B-80B5-47A963F5DFD8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3429000 w 6858000"/>
              <a:gd name="connsiteY0" fmla="*/ 0 h 6858000"/>
              <a:gd name="connsiteX1" fmla="*/ 3429000 w 6858000"/>
              <a:gd name="connsiteY1" fmla="*/ 1959610 h 6858000"/>
              <a:gd name="connsiteX2" fmla="*/ 1469390 w 6858000"/>
              <a:gd name="connsiteY2" fmla="*/ 1959610 h 6858000"/>
              <a:gd name="connsiteX3" fmla="*/ 0 w 6858000"/>
              <a:gd name="connsiteY3" fmla="*/ 3429000 h 6858000"/>
              <a:gd name="connsiteX4" fmla="*/ 1524000 w 6858000"/>
              <a:gd name="connsiteY4" fmla="*/ 4898390 h 6858000"/>
              <a:gd name="connsiteX5" fmla="*/ 3429000 w 6858000"/>
              <a:gd name="connsiteY5" fmla="*/ 4898390 h 6858000"/>
              <a:gd name="connsiteX6" fmla="*/ 3429000 w 6858000"/>
              <a:gd name="connsiteY6" fmla="*/ 6858000 h 6858000"/>
              <a:gd name="connsiteX7" fmla="*/ 6858000 w 6858000"/>
              <a:gd name="connsiteY7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3429000" y="0"/>
                </a:moveTo>
                <a:lnTo>
                  <a:pt x="3429000" y="1959610"/>
                </a:lnTo>
                <a:lnTo>
                  <a:pt x="1469390" y="1959610"/>
                </a:lnTo>
                <a:lnTo>
                  <a:pt x="0" y="3429000"/>
                </a:lnTo>
                <a:lnTo>
                  <a:pt x="1524000" y="4898390"/>
                </a:lnTo>
                <a:lnTo>
                  <a:pt x="3429000" y="4898390"/>
                </a:lnTo>
                <a:lnTo>
                  <a:pt x="3429000" y="6858000"/>
                </a:lnTo>
                <a:lnTo>
                  <a:pt x="6858000" y="342900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2640014" y="1295715"/>
            <a:ext cx="8104186" cy="5266851"/>
          </a:xfrm>
        </p:spPr>
        <p:txBody>
          <a:bodyPr/>
          <a:lstStyle>
            <a:lvl1pPr marL="327025" indent="-327025">
              <a:lnSpc>
                <a:spcPct val="90000"/>
              </a:lnSpc>
              <a:buFont typeface="Verdana" panose="020B0604030504040204" pitchFamily="34" charset="0"/>
              <a:buChar char="»"/>
              <a:defRPr sz="4200"/>
            </a:lvl1pPr>
            <a:lvl2pPr marL="182563" indent="0" algn="r">
              <a:lnSpc>
                <a:spcPct val="90000"/>
              </a:lnSpc>
              <a:buNone/>
              <a:defRPr sz="2000"/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on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5872740D-2286-426D-B5D7-01FEC4E62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FCD8EF-17CB-4C60-B99B-4D01A0BAD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5285" y="5914956"/>
            <a:ext cx="2336400" cy="83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 sz="6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5021897" cy="4000184"/>
          </a:xfrm>
        </p:spPr>
        <p:txBody>
          <a:bodyPr wrap="none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02386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1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3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A4317B4-C8D7-4C41-A7D4-EBD25DCBDDD9}"/>
              </a:ext>
            </a:extLst>
          </p:cNvPr>
          <p:cNvSpPr/>
          <p:nvPr/>
        </p:nvSpPr>
        <p:spPr bwMode="gray">
          <a:xfrm>
            <a:off x="0" y="0"/>
            <a:ext cx="3444978" cy="6859917"/>
          </a:xfrm>
          <a:custGeom>
            <a:avLst/>
            <a:gdLst>
              <a:gd name="connsiteX0" fmla="*/ 0 w 3444978"/>
              <a:gd name="connsiteY0" fmla="*/ 0 h 6859917"/>
              <a:gd name="connsiteX1" fmla="*/ 0 w 3444978"/>
              <a:gd name="connsiteY1" fmla="*/ 6859918 h 6859917"/>
              <a:gd name="connsiteX2" fmla="*/ 3444979 w 3444978"/>
              <a:gd name="connsiteY2" fmla="*/ 3429639 h 6859917"/>
              <a:gd name="connsiteX3" fmla="*/ 0 w 3444978"/>
              <a:gd name="connsiteY3" fmla="*/ 0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978" h="6859917">
                <a:moveTo>
                  <a:pt x="0" y="0"/>
                </a:moveTo>
                <a:lnTo>
                  <a:pt x="0" y="6859918"/>
                </a:lnTo>
                <a:lnTo>
                  <a:pt x="3444979" y="3429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F3BF981-D61D-4A31-8595-8FFC86C53332}"/>
              </a:ext>
            </a:extLst>
          </p:cNvPr>
          <p:cNvSpPr/>
          <p:nvPr/>
        </p:nvSpPr>
        <p:spPr bwMode="gray">
          <a:xfrm>
            <a:off x="516746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6541F84-3790-4EBF-8E6E-DCB9587FABFA}"/>
              </a:ext>
            </a:extLst>
          </p:cNvPr>
          <p:cNvSpPr/>
          <p:nvPr/>
        </p:nvSpPr>
        <p:spPr bwMode="gray">
          <a:xfrm>
            <a:off x="6889957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91B7D0D8-BF2A-46D4-944E-B5C9259E8F2A}"/>
              </a:ext>
            </a:extLst>
          </p:cNvPr>
          <p:cNvSpPr/>
          <p:nvPr/>
        </p:nvSpPr>
        <p:spPr bwMode="gray">
          <a:xfrm>
            <a:off x="3444978" y="0"/>
            <a:ext cx="1722489" cy="6859917"/>
          </a:xfrm>
          <a:custGeom>
            <a:avLst/>
            <a:gdLst>
              <a:gd name="connsiteX0" fmla="*/ 0 w 1722489"/>
              <a:gd name="connsiteY0" fmla="*/ 0 h 6859917"/>
              <a:gd name="connsiteX1" fmla="*/ 0 w 1722489"/>
              <a:gd name="connsiteY1" fmla="*/ 6859918 h 6859917"/>
              <a:gd name="connsiteX2" fmla="*/ 1722489 w 1722489"/>
              <a:gd name="connsiteY2" fmla="*/ 3429639 h 685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89" h="6859917">
                <a:moveTo>
                  <a:pt x="0" y="0"/>
                </a:moveTo>
                <a:lnTo>
                  <a:pt x="0" y="6859918"/>
                </a:lnTo>
                <a:lnTo>
                  <a:pt x="1722489" y="3429639"/>
                </a:lnTo>
                <a:close/>
              </a:path>
            </a:pathLst>
          </a:custGeom>
          <a:solidFill>
            <a:srgbClr val="FFFFFF"/>
          </a:solidFill>
          <a:ln w="638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32F1B90-8DCB-4B60-8F93-653443FE2FC1}"/>
              </a:ext>
            </a:extLst>
          </p:cNvPr>
          <p:cNvSpPr/>
          <p:nvPr/>
        </p:nvSpPr>
        <p:spPr bwMode="gray">
          <a:xfrm>
            <a:off x="1714500" y="0"/>
            <a:ext cx="5143500" cy="6858000"/>
          </a:xfrm>
          <a:custGeom>
            <a:avLst/>
            <a:gdLst>
              <a:gd name="connsiteX0" fmla="*/ 1714500 w 5143500"/>
              <a:gd name="connsiteY0" fmla="*/ 0 h 6858000"/>
              <a:gd name="connsiteX1" fmla="*/ 1714500 w 5143500"/>
              <a:gd name="connsiteY1" fmla="*/ 3427730 h 6858000"/>
              <a:gd name="connsiteX2" fmla="*/ 0 w 5143500"/>
              <a:gd name="connsiteY2" fmla="*/ 0 h 6858000"/>
              <a:gd name="connsiteX3" fmla="*/ 0 w 5143500"/>
              <a:gd name="connsiteY3" fmla="*/ 6858000 h 6858000"/>
              <a:gd name="connsiteX4" fmla="*/ 1714500 w 5143500"/>
              <a:gd name="connsiteY4" fmla="*/ 3430270 h 6858000"/>
              <a:gd name="connsiteX5" fmla="*/ 1714500 w 5143500"/>
              <a:gd name="connsiteY5" fmla="*/ 6858000 h 6858000"/>
              <a:gd name="connsiteX6" fmla="*/ 5143500 w 5143500"/>
              <a:gd name="connsiteY6" fmla="*/ 3429000 h 6858000"/>
              <a:gd name="connsiteX7" fmla="*/ 1714500 w 51435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0" h="6858000">
                <a:moveTo>
                  <a:pt x="1714500" y="0"/>
                </a:moveTo>
                <a:lnTo>
                  <a:pt x="1714500" y="3427730"/>
                </a:lnTo>
                <a:cubicBezTo>
                  <a:pt x="1713865" y="2023110"/>
                  <a:pt x="1040130" y="777240"/>
                  <a:pt x="0" y="0"/>
                </a:cubicBezTo>
                <a:lnTo>
                  <a:pt x="0" y="6858000"/>
                </a:lnTo>
                <a:cubicBezTo>
                  <a:pt x="1040130" y="6081395"/>
                  <a:pt x="1713865" y="4834890"/>
                  <a:pt x="1714500" y="3430270"/>
                </a:cubicBezTo>
                <a:lnTo>
                  <a:pt x="1714500" y="6858000"/>
                </a:lnTo>
                <a:cubicBezTo>
                  <a:pt x="3608070" y="6858000"/>
                  <a:pt x="5143500" y="5322570"/>
                  <a:pt x="5143500" y="3429000"/>
                </a:cubicBezTo>
                <a:cubicBezTo>
                  <a:pt x="5143500" y="1535430"/>
                  <a:pt x="3608070" y="0"/>
                  <a:pt x="1714500" y="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44429CB8-8E76-472D-9682-19DB5F362B07}"/>
              </a:ext>
            </a:extLst>
          </p:cNvPr>
          <p:cNvSpPr/>
          <p:nvPr/>
        </p:nvSpPr>
        <p:spPr bwMode="gray">
          <a:xfrm>
            <a:off x="0" y="0"/>
            <a:ext cx="1714500" cy="6858000"/>
          </a:xfrm>
          <a:custGeom>
            <a:avLst/>
            <a:gdLst>
              <a:gd name="connsiteX0" fmla="*/ 0 w 1714500"/>
              <a:gd name="connsiteY0" fmla="*/ 0 h 6858000"/>
              <a:gd name="connsiteX1" fmla="*/ 0 w 1714500"/>
              <a:gd name="connsiteY1" fmla="*/ 6858000 h 6858000"/>
              <a:gd name="connsiteX2" fmla="*/ 1714500 w 1714500"/>
              <a:gd name="connsiteY2" fmla="*/ 3429000 h 6858000"/>
              <a:gd name="connsiteX3" fmla="*/ 0 w 1714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6858000">
                <a:moveTo>
                  <a:pt x="0" y="0"/>
                </a:moveTo>
                <a:lnTo>
                  <a:pt x="0" y="6858000"/>
                </a:lnTo>
                <a:cubicBezTo>
                  <a:pt x="1040130" y="6080760"/>
                  <a:pt x="1714500" y="4834255"/>
                  <a:pt x="1714500" y="3429000"/>
                </a:cubicBezTo>
                <a:cubicBezTo>
                  <a:pt x="1714500" y="2023745"/>
                  <a:pt x="1040130" y="777240"/>
                  <a:pt x="0" y="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5825D3A-53A7-465B-B17D-56F7138689B6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ame on Background 5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805AD-270C-40B7-AF6F-BF95922631B6}"/>
              </a:ext>
            </a:extLst>
          </p:cNvPr>
          <p:cNvSpPr/>
          <p:nvPr/>
        </p:nvSpPr>
        <p:spPr bwMode="gray">
          <a:xfrm>
            <a:off x="0" y="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745CB62-5A88-4571-A0D5-89ED5EAD3611}"/>
              </a:ext>
            </a:extLst>
          </p:cNvPr>
          <p:cNvSpPr/>
          <p:nvPr/>
        </p:nvSpPr>
        <p:spPr bwMode="gray">
          <a:xfrm>
            <a:off x="3429000" y="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7844A2E-D440-401A-88DB-F2389C17D719}"/>
              </a:ext>
            </a:extLst>
          </p:cNvPr>
          <p:cNvSpPr/>
          <p:nvPr/>
        </p:nvSpPr>
        <p:spPr bwMode="gray">
          <a:xfrm>
            <a:off x="3429000" y="342900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6AA0923-BE16-4273-95F3-63B727BF8239}"/>
              </a:ext>
            </a:extLst>
          </p:cNvPr>
          <p:cNvSpPr/>
          <p:nvPr/>
        </p:nvSpPr>
        <p:spPr bwMode="gray">
          <a:xfrm>
            <a:off x="0" y="3429000"/>
            <a:ext cx="3429000" cy="3429000"/>
          </a:xfrm>
          <a:custGeom>
            <a:avLst/>
            <a:gdLst>
              <a:gd name="connsiteX0" fmla="*/ 3429000 w 3429000"/>
              <a:gd name="connsiteY0" fmla="*/ 1714500 h 3429000"/>
              <a:gd name="connsiteX1" fmla="*/ 1714500 w 3429000"/>
              <a:gd name="connsiteY1" fmla="*/ 3429000 h 3429000"/>
              <a:gd name="connsiteX2" fmla="*/ 0 w 3429000"/>
              <a:gd name="connsiteY2" fmla="*/ 1714500 h 3429000"/>
              <a:gd name="connsiteX3" fmla="*/ 1714500 w 3429000"/>
              <a:gd name="connsiteY3" fmla="*/ 0 h 3429000"/>
              <a:gd name="connsiteX4" fmla="*/ 3429000 w 3429000"/>
              <a:gd name="connsiteY4" fmla="*/ 17145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429000">
                <a:moveTo>
                  <a:pt x="3429000" y="1714500"/>
                </a:moveTo>
                <a:cubicBezTo>
                  <a:pt x="3429000" y="2661285"/>
                  <a:pt x="2661285" y="3429000"/>
                  <a:pt x="1714500" y="3429000"/>
                </a:cubicBezTo>
                <a:cubicBezTo>
                  <a:pt x="767715" y="3429000"/>
                  <a:pt x="0" y="2661285"/>
                  <a:pt x="0" y="1714500"/>
                </a:cubicBezTo>
                <a:cubicBezTo>
                  <a:pt x="0" y="767715"/>
                  <a:pt x="767715" y="0"/>
                  <a:pt x="1714500" y="0"/>
                </a:cubicBezTo>
                <a:cubicBezTo>
                  <a:pt x="2661285" y="0"/>
                  <a:pt x="3429000" y="767715"/>
                  <a:pt x="3429000" y="1714500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F8F60A9-E916-493C-83D0-67BC397C4328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5825D3A-53A7-465B-B17D-56F7138689B6}"/>
              </a:ext>
            </a:extLst>
          </p:cNvPr>
          <p:cNvSpPr/>
          <p:nvPr/>
        </p:nvSpPr>
        <p:spPr bwMode="gray"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400018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CD1968-D940-45ED-8B27-D402B43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963" y="1295716"/>
            <a:ext cx="630078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4963" y="2674619"/>
            <a:ext cx="6300787" cy="3131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34963" y="295433"/>
            <a:ext cx="221138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of the Speaker</a:t>
            </a:r>
            <a:endParaRPr lang="de-DE" sz="1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640013" y="295433"/>
            <a:ext cx="399573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/>
              <a:t>Topic Lore Ipsum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DD822E-AC5D-47A9-BB7E-B0B5A54D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285" y="5914663"/>
            <a:ext cx="2336920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5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pos="1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2F95D-9C5B-4A39-8B0F-A66B6219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" y="2128202"/>
            <a:ext cx="4655820" cy="4272597"/>
          </a:xfrm>
        </p:spPr>
        <p:txBody>
          <a:bodyPr/>
          <a:lstStyle/>
          <a:p>
            <a:pPr algn="ctr"/>
            <a:r>
              <a:rPr lang="de-DE" dirty="0"/>
              <a:t>Inflammation </a:t>
            </a:r>
            <a:r>
              <a:rPr lang="de-DE" dirty="0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CNS in </a:t>
            </a:r>
            <a:r>
              <a:rPr lang="de-DE" err="1"/>
              <a:t>the</a:t>
            </a:r>
            <a:r>
              <a:rPr lang="de-DE"/>
              <a:t> ART </a:t>
            </a:r>
            <a:r>
              <a:rPr lang="de-DE" err="1"/>
              <a:t>era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sz="2400"/>
              <a:t>Tricia </a:t>
            </a:r>
            <a:r>
              <a:rPr lang="de-DE" sz="2400" err="1"/>
              <a:t>Burdo</a:t>
            </a:r>
            <a:r>
              <a:rPr lang="de-DE" sz="2400"/>
              <a:t>, </a:t>
            </a:r>
            <a:r>
              <a:rPr lang="de-DE" sz="2400" err="1"/>
              <a:t>Ph.D</a:t>
            </a:r>
            <a:r>
              <a:rPr lang="de-DE" sz="2400"/>
              <a:t>.</a:t>
            </a:r>
            <a:br>
              <a:rPr lang="de-DE" sz="2400"/>
            </a:br>
            <a:r>
              <a:rPr lang="de-DE" sz="2400" err="1"/>
              <a:t>Associate</a:t>
            </a:r>
            <a:r>
              <a:rPr lang="de-DE" sz="2400"/>
              <a:t> Professor</a:t>
            </a:r>
            <a:br>
              <a:rPr lang="de-DE" sz="2400"/>
            </a:br>
            <a:r>
              <a:rPr lang="de-DE" sz="2400"/>
              <a:t>Temple University</a:t>
            </a:r>
            <a:br>
              <a:rPr lang="de-DE" sz="2400"/>
            </a:br>
            <a:r>
              <a:rPr lang="de-DE" sz="2400"/>
              <a:t>Lewis Katz School </a:t>
            </a:r>
            <a:r>
              <a:rPr lang="de-DE" sz="2400" err="1"/>
              <a:t>of</a:t>
            </a:r>
            <a:r>
              <a:rPr lang="de-DE" sz="2400"/>
              <a:t> </a:t>
            </a:r>
            <a:r>
              <a:rPr lang="de-DE" sz="2400" err="1"/>
              <a:t>Medicine</a:t>
            </a:r>
            <a:br>
              <a:rPr lang="de-DE" sz="2400"/>
            </a:br>
            <a:r>
              <a:rPr lang="de-DE" sz="2400"/>
              <a:t>Philadelphia, PA, USA</a:t>
            </a:r>
          </a:p>
        </p:txBody>
      </p:sp>
    </p:spTree>
    <p:extLst>
      <p:ext uri="{BB962C8B-B14F-4D97-AF65-F5344CB8AC3E}">
        <p14:creationId xmlns:p14="http://schemas.microsoft.com/office/powerpoint/2010/main" val="262478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 dirty="0"/>
              <a:t>Elevated peripheral monocyte inflammation correlates with lower effector function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F7D0748-DFFC-3144-9712-F71CC36C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690"/>
            <a:ext cx="11189793" cy="34124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F80035-6DAE-0A4B-9776-A1527AA70B55}"/>
              </a:ext>
            </a:extLst>
          </p:cNvPr>
          <p:cNvSpPr/>
          <p:nvPr/>
        </p:nvSpPr>
        <p:spPr>
          <a:xfrm>
            <a:off x="-1489711" y="1988820"/>
            <a:ext cx="771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Classical monocytes</a:t>
            </a:r>
            <a:endParaRPr lang="en-US" sz="200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835C71-0BF4-1B40-8DC6-30A913F671D1}"/>
              </a:ext>
            </a:extLst>
          </p:cNvPr>
          <p:cNvSpPr/>
          <p:nvPr/>
        </p:nvSpPr>
        <p:spPr>
          <a:xfrm>
            <a:off x="1840229" y="1988820"/>
            <a:ext cx="771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Inflammatory and </a:t>
            </a:r>
          </a:p>
          <a:p>
            <a:pPr algn="ctr"/>
            <a:r>
              <a:rPr lang="en-US" sz="2000">
                <a:latin typeface="Helvetica" pitchFamily="2" charset="0"/>
              </a:rPr>
              <a:t>patrolling monocytes</a:t>
            </a:r>
            <a:endParaRPr lang="en-US" sz="2000">
              <a:effectLst/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9D526-F1A4-9C48-A58C-5C72A332FA06}"/>
              </a:ext>
            </a:extLst>
          </p:cNvPr>
          <p:cNvSpPr/>
          <p:nvPr/>
        </p:nvSpPr>
        <p:spPr>
          <a:xfrm>
            <a:off x="5901689" y="1988820"/>
            <a:ext cx="771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Soluble CD163</a:t>
            </a:r>
            <a:endParaRPr lang="en-US" sz="200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1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Conclusions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2ECD93-8F9B-2A48-8DA8-49E86AEE3B95}"/>
              </a:ext>
            </a:extLst>
          </p:cNvPr>
          <p:cNvSpPr/>
          <p:nvPr/>
        </p:nvSpPr>
        <p:spPr>
          <a:xfrm>
            <a:off x="211295" y="1373188"/>
            <a:ext cx="1176940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rgbClr val="2E2E2E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Neuroinflammation and CNS tissue damage persist despite ART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rgbClr val="2E2E2E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Cerebral blood flow involves dynamic, viral load responsive changes at the vascular level, which may be mitigated by ART. 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rgbClr val="2E2E2E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Decreased CBF correlates with elevated sCD14 plasma levels and may represent an acute response. 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rgbClr val="2E2E2E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aging (decreased brain volumes) results from a legacy effect of early tissue damage and this damage relates to an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immune cellular dysfunction with a 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CD4/CD8 ratio and elevated CD16+ inflammatory monocytes. 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rgbClr val="2E2E2E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decreased volumes and inflammatory monocytes correlated to cognitive impairment. </a:t>
            </a:r>
            <a:endParaRPr lang="en-US" sz="2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8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Acknowledgments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0514D-65D7-ED45-94AC-E3F335361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66" y="1797516"/>
            <a:ext cx="1120065" cy="988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E2025B-674C-084D-8918-054679965BDB}"/>
              </a:ext>
            </a:extLst>
          </p:cNvPr>
          <p:cNvSpPr/>
          <p:nvPr/>
        </p:nvSpPr>
        <p:spPr>
          <a:xfrm>
            <a:off x="8556387" y="2910745"/>
            <a:ext cx="29163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R01 MH118031 and S1 </a:t>
            </a:r>
            <a:endParaRPr lang="en-US" sz="2000"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R01 HL141132 </a:t>
            </a:r>
          </a:p>
          <a:p>
            <a:r>
              <a:rPr lang="en-US" sz="200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P30 MH092177</a:t>
            </a:r>
          </a:p>
          <a:p>
            <a:r>
              <a:rPr lang="en-US" sz="200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T32 MH079785</a:t>
            </a:r>
          </a:p>
          <a:p>
            <a:r>
              <a:rPr lang="en-US" sz="200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R56 AI143647</a:t>
            </a:r>
          </a:p>
          <a:p>
            <a:r>
              <a:rPr lang="en-US" sz="200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R56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AI150772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88227-FB74-E941-95A9-6E80149E0CDA}"/>
              </a:ext>
            </a:extLst>
          </p:cNvPr>
          <p:cNvSpPr/>
          <p:nvPr/>
        </p:nvSpPr>
        <p:spPr>
          <a:xfrm>
            <a:off x="865839" y="2941418"/>
            <a:ext cx="3323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Maurizio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Caocci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Jake A. Robinson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Rebecca Warfield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Rachel Podgorski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Mandy Smith, M.P.H.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Jackie Flynn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2C9E7B6-E29E-DE49-B27E-41280361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9" y="1849174"/>
            <a:ext cx="2817045" cy="10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B774B8-6948-D14B-B933-7A12E5814530}"/>
              </a:ext>
            </a:extLst>
          </p:cNvPr>
          <p:cNvSpPr/>
          <p:nvPr/>
        </p:nvSpPr>
        <p:spPr>
          <a:xfrm>
            <a:off x="3021497" y="6008120"/>
            <a:ext cx="8959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Disclosures: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TB holds equity in Excision Biotherapeutics and is a member of their SAB.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2406A-51CB-8140-B3ED-913BA73BB06B}"/>
              </a:ext>
            </a:extLst>
          </p:cNvPr>
          <p:cNvSpPr/>
          <p:nvPr/>
        </p:nvSpPr>
        <p:spPr>
          <a:xfrm>
            <a:off x="4637881" y="3345085"/>
            <a:ext cx="3323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Beau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Ances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MD, PhD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Westerhaus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MA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Sarah Cooley, Ph.D.</a:t>
            </a:r>
          </a:p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and their team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B5FA1F-A501-044C-BE06-8AA78507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992" y="1515573"/>
            <a:ext cx="2648109" cy="17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de-DE" sz="3600"/>
              <a:t>COI </a:t>
            </a:r>
            <a:r>
              <a:rPr lang="de-DE" sz="3600" err="1"/>
              <a:t>Disclosure</a:t>
            </a:r>
            <a:r>
              <a:rPr lang="de-DE" sz="360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742D54-9B73-48DD-9B89-8D657E93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6" y="1685925"/>
            <a:ext cx="9492774" cy="3486150"/>
          </a:xfrm>
        </p:spPr>
        <p:txBody>
          <a:bodyPr/>
          <a:lstStyle/>
          <a:p>
            <a:pPr marL="0" indent="0">
              <a:buNone/>
            </a:pPr>
            <a:r>
              <a:rPr lang="de-DE" sz="2400"/>
              <a:t>Dr. </a:t>
            </a:r>
            <a:r>
              <a:rPr lang="de-DE" sz="2400" err="1"/>
              <a:t>Burdo</a:t>
            </a:r>
            <a:r>
              <a:rPr lang="de-DE" sz="2400"/>
              <a:t> hold </a:t>
            </a:r>
            <a:r>
              <a:rPr lang="de-DE" sz="2400" err="1"/>
              <a:t>equity</a:t>
            </a:r>
            <a:r>
              <a:rPr lang="de-DE" sz="2400"/>
              <a:t> in </a:t>
            </a:r>
            <a:r>
              <a:rPr lang="de-DE" sz="2400" err="1"/>
              <a:t>Excision</a:t>
            </a:r>
            <a:r>
              <a:rPr lang="de-DE" sz="2400"/>
              <a:t> </a:t>
            </a:r>
            <a:r>
              <a:rPr lang="de-DE" sz="2400" err="1"/>
              <a:t>BioTherapeutics</a:t>
            </a:r>
            <a:r>
              <a:rPr lang="de-DE" sz="2400"/>
              <a:t>, Inc. </a:t>
            </a:r>
            <a:r>
              <a:rPr lang="de-DE" sz="2400" err="1"/>
              <a:t>and</a:t>
            </a:r>
            <a:r>
              <a:rPr lang="de-DE" sz="2400"/>
              <a:t> </a:t>
            </a:r>
            <a:r>
              <a:rPr lang="de-DE" sz="2400" err="1"/>
              <a:t>is</a:t>
            </a:r>
            <a:r>
              <a:rPr lang="de-DE" sz="2400"/>
              <a:t> a </a:t>
            </a:r>
            <a:r>
              <a:rPr lang="de-DE" sz="2400" err="1"/>
              <a:t>member</a:t>
            </a:r>
            <a:r>
              <a:rPr lang="de-DE" sz="2400"/>
              <a:t> </a:t>
            </a:r>
            <a:r>
              <a:rPr lang="de-DE" sz="2400" err="1"/>
              <a:t>of</a:t>
            </a:r>
            <a:r>
              <a:rPr lang="de-DE" sz="2400"/>
              <a:t> </a:t>
            </a:r>
            <a:r>
              <a:rPr lang="de-DE" sz="2400" err="1"/>
              <a:t>the</a:t>
            </a:r>
            <a:r>
              <a:rPr lang="de-DE" sz="2400"/>
              <a:t> Scientific Advisory Board.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53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Microbial translocation, immune perturbances and  chronic inflammation leads to tissue damage</a:t>
            </a:r>
            <a:endParaRPr lang="de-DE" sz="3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A94584-BF76-C14C-B427-75CC69DCD8B8}"/>
              </a:ext>
            </a:extLst>
          </p:cNvPr>
          <p:cNvGrpSpPr/>
          <p:nvPr/>
        </p:nvGrpSpPr>
        <p:grpSpPr>
          <a:xfrm>
            <a:off x="2656580" y="1682699"/>
            <a:ext cx="6878837" cy="5175301"/>
            <a:chOff x="3582410" y="1280161"/>
            <a:chExt cx="6878837" cy="5175301"/>
          </a:xfrm>
        </p:grpSpPr>
        <p:pic>
          <p:nvPicPr>
            <p:cNvPr id="6" name="Content Placeholder 1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1CFAC87-443D-8F4F-915B-23743B7C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582410" y="1280161"/>
              <a:ext cx="6878837" cy="51753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579BA7-B879-484D-BEA2-C1E32C75163B}"/>
                </a:ext>
              </a:extLst>
            </p:cNvPr>
            <p:cNvSpPr/>
            <p:nvPr/>
          </p:nvSpPr>
          <p:spPr>
            <a:xfrm>
              <a:off x="8915400" y="2503061"/>
              <a:ext cx="1291590" cy="75438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3636B7-1856-E646-AE0C-C46CD9E2FA28}"/>
                </a:ext>
              </a:extLst>
            </p:cNvPr>
            <p:cNvSpPr/>
            <p:nvPr/>
          </p:nvSpPr>
          <p:spPr>
            <a:xfrm>
              <a:off x="7387590" y="3652388"/>
              <a:ext cx="1291590" cy="52228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B69C97-9867-5A46-8160-5A1DEA5E973A}"/>
                </a:ext>
              </a:extLst>
            </p:cNvPr>
            <p:cNvSpPr/>
            <p:nvPr/>
          </p:nvSpPr>
          <p:spPr>
            <a:xfrm>
              <a:off x="5459730" y="5393558"/>
              <a:ext cx="1684020" cy="52228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17EF2F-3DF5-1A4F-BC4F-C83BDDD6E50A}"/>
                </a:ext>
              </a:extLst>
            </p:cNvPr>
            <p:cNvSpPr/>
            <p:nvPr/>
          </p:nvSpPr>
          <p:spPr>
            <a:xfrm>
              <a:off x="5452110" y="4546042"/>
              <a:ext cx="1684020" cy="52779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3FE10A0-56F7-764E-974A-3959B176AE1A}"/>
              </a:ext>
            </a:extLst>
          </p:cNvPr>
          <p:cNvSpPr/>
          <p:nvPr/>
        </p:nvSpPr>
        <p:spPr>
          <a:xfrm>
            <a:off x="9540239" y="4737708"/>
            <a:ext cx="2651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Lewis and Couturier, Ch. 6 In Perspectives in Translational Cell Biology, Translational Inflammation, 2019</a:t>
            </a:r>
          </a:p>
        </p:txBody>
      </p:sp>
    </p:spTree>
    <p:extLst>
      <p:ext uri="{BB962C8B-B14F-4D97-AF65-F5344CB8AC3E}">
        <p14:creationId xmlns:p14="http://schemas.microsoft.com/office/powerpoint/2010/main" val="26023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980704" cy="647384"/>
          </a:xfrm>
        </p:spPr>
        <p:txBody>
          <a:bodyPr/>
          <a:lstStyle/>
          <a:p>
            <a:r>
              <a:rPr lang="en-US" sz="3600"/>
              <a:t>The pathogenesis of HIV-associated neurocognitive disorder is multifactorial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6F075E6-DD0B-484B-B9E5-C882583B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67"/>
          <a:stretch/>
        </p:blipFill>
        <p:spPr>
          <a:xfrm>
            <a:off x="5817869" y="1280160"/>
            <a:ext cx="6229283" cy="500031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80AF33-B79A-2E4B-8AFD-D8FDA6AF6D9E}"/>
              </a:ext>
            </a:extLst>
          </p:cNvPr>
          <p:cNvSpPr/>
          <p:nvPr/>
        </p:nvSpPr>
        <p:spPr>
          <a:xfrm>
            <a:off x="334963" y="1975500"/>
            <a:ext cx="5006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introduction of HIV into the CNS establishes a reservoir of infection that continues to drive neuroinflammation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CNS fulfills the major criteria to be classed as an HIV-1 viral reservoir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13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13141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2F5FE4-BA84-654D-B149-2337D9847778}"/>
              </a:ext>
            </a:extLst>
          </p:cNvPr>
          <p:cNvSpPr/>
          <p:nvPr/>
        </p:nvSpPr>
        <p:spPr>
          <a:xfrm>
            <a:off x="6470113" y="6457890"/>
            <a:ext cx="5577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Farhadian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al, </a:t>
            </a:r>
            <a:r>
              <a:rPr lang="en-US" sz="2000" err="1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</a:t>
            </a:r>
            <a:r>
              <a:rPr lang="en-US" sz="2000">
                <a:solidFill>
                  <a:srgbClr val="13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Infect Dis Rep, 2017</a:t>
            </a:r>
            <a:endParaRPr lang="en-US" sz="2000">
              <a:solidFill>
                <a:srgbClr val="13141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D0088-E212-B642-A027-5C48F4F467D9}"/>
              </a:ext>
            </a:extLst>
          </p:cNvPr>
          <p:cNvSpPr/>
          <p:nvPr/>
        </p:nvSpPr>
        <p:spPr>
          <a:xfrm>
            <a:off x="10369798" y="5239380"/>
            <a:ext cx="174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Persistent viral transcription</a:t>
            </a:r>
            <a:r>
              <a:rPr lang="en-US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D26D12-FCD5-7048-B300-C15D0C336FA8}"/>
              </a:ext>
            </a:extLst>
          </p:cNvPr>
          <p:cNvSpPr/>
          <p:nvPr/>
        </p:nvSpPr>
        <p:spPr>
          <a:xfrm>
            <a:off x="10442222" y="2869234"/>
            <a:ext cx="174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Peripheral inflammation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Monocytes and markers of monocyte of activation play a key role in CNS pathogenesis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8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ED0B222-45B8-2C40-94EF-76C05AE3D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2547"/>
          <a:stretch/>
        </p:blipFill>
        <p:spPr bwMode="gray">
          <a:xfrm rot="5400000">
            <a:off x="3955153" y="121048"/>
            <a:ext cx="4879548" cy="80127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5269D1-299E-104D-9B6A-845B258EC215}"/>
              </a:ext>
            </a:extLst>
          </p:cNvPr>
          <p:cNvSpPr/>
          <p:nvPr/>
        </p:nvSpPr>
        <p:spPr>
          <a:xfrm>
            <a:off x="5622387" y="6390648"/>
            <a:ext cx="6925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Angelovich</a:t>
            </a:r>
            <a:r>
              <a:rPr lang="en-US" sz="2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</a:t>
            </a:r>
            <a:r>
              <a:rPr lang="en-US" sz="200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</a:t>
            </a:r>
            <a:r>
              <a:rPr lang="en-US" sz="2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Top </a:t>
            </a:r>
            <a:r>
              <a:rPr lang="en-US" sz="200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</a:t>
            </a:r>
            <a:r>
              <a:rPr lang="en-US" sz="2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Neurosci</a:t>
            </a:r>
            <a:r>
              <a:rPr lang="en-US" sz="2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2020 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3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Accelerated Brain Aging and CBF Reduction in PWH</a:t>
            </a:r>
            <a:endParaRPr lang="de-DE" sz="3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4A64CB7C-A8D4-5A4D-AB9B-65125B1B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" y="1735619"/>
            <a:ext cx="4543179" cy="388858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66AC086-0D58-C540-8C94-F49B10584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1636078"/>
            <a:ext cx="7836689" cy="400970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3AEBCA8-7A53-B64F-8A40-A59824A1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30" y="4583430"/>
            <a:ext cx="2508297" cy="16417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41C4D3-971F-8C49-BB31-D09284FC23A9}"/>
              </a:ext>
            </a:extLst>
          </p:cNvPr>
          <p:cNvSpPr/>
          <p:nvPr/>
        </p:nvSpPr>
        <p:spPr>
          <a:xfrm>
            <a:off x="4515245" y="1337747"/>
            <a:ext cx="771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Structural aging is accelerated in PWH</a:t>
            </a:r>
            <a:endParaRPr lang="en-US" sz="2000">
              <a:effectLst/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3ABA3-75E0-8346-A734-85458200E442}"/>
              </a:ext>
            </a:extLst>
          </p:cNvPr>
          <p:cNvSpPr/>
          <p:nvPr/>
        </p:nvSpPr>
        <p:spPr>
          <a:xfrm>
            <a:off x="8940690" y="5428742"/>
            <a:ext cx="32322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Helvetica" pitchFamily="2" charset="0"/>
              </a:rPr>
              <a:t>PWH w/ undetectable viral loads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7E4E08-9F57-E349-B332-B7AF90FD13C9}"/>
              </a:ext>
            </a:extLst>
          </p:cNvPr>
          <p:cNvSpPr/>
          <p:nvPr/>
        </p:nvSpPr>
        <p:spPr>
          <a:xfrm>
            <a:off x="8940690" y="5766226"/>
            <a:ext cx="32322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Helvetica" pitchFamily="2" charset="0"/>
              </a:rPr>
              <a:t>PWH w/ detectable viral loads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CEB4D7-D637-5F4D-A6C3-0D6E662ED536}"/>
              </a:ext>
            </a:extLst>
          </p:cNvPr>
          <p:cNvSpPr/>
          <p:nvPr/>
        </p:nvSpPr>
        <p:spPr>
          <a:xfrm>
            <a:off x="4392339" y="6412553"/>
            <a:ext cx="771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latin typeface="Helvetica" pitchFamily="2" charset="0"/>
              </a:rPr>
              <a:t>Petersen et al, CID, 2021</a:t>
            </a:r>
            <a:endParaRPr lang="en-US" sz="2000">
              <a:effectLst/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23DD05-96AE-EB48-93A9-F6F8B4C18BBB}"/>
              </a:ext>
            </a:extLst>
          </p:cNvPr>
          <p:cNvSpPr/>
          <p:nvPr/>
        </p:nvSpPr>
        <p:spPr>
          <a:xfrm>
            <a:off x="-1466851" y="1188640"/>
            <a:ext cx="771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Helvetica" pitchFamily="2" charset="0"/>
              </a:rPr>
              <a:t>Cerebral blood flow depends </a:t>
            </a:r>
          </a:p>
          <a:p>
            <a:pPr algn="ctr"/>
            <a:r>
              <a:rPr lang="en-US" sz="2000">
                <a:latin typeface="Helvetica" pitchFamily="2" charset="0"/>
              </a:rPr>
              <a:t>on age and viral load</a:t>
            </a:r>
            <a:endParaRPr lang="en-US" sz="2000">
              <a:effectLst/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C494A3-D21E-D34D-B00A-2698C3E2FF12}"/>
              </a:ext>
            </a:extLst>
          </p:cNvPr>
          <p:cNvSpPr/>
          <p:nvPr/>
        </p:nvSpPr>
        <p:spPr>
          <a:xfrm rot="16200000">
            <a:off x="-636099" y="3601877"/>
            <a:ext cx="196933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Helvetica" pitchFamily="2" charset="0"/>
              </a:rPr>
              <a:t>Cerebral blood 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8A93F4-8E86-804E-8D98-AEC0886E363F}"/>
              </a:ext>
            </a:extLst>
          </p:cNvPr>
          <p:cNvSpPr/>
          <p:nvPr/>
        </p:nvSpPr>
        <p:spPr>
          <a:xfrm>
            <a:off x="1553715" y="5473838"/>
            <a:ext cx="12029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Helvetica" pitchFamily="2" charset="0"/>
              </a:rPr>
              <a:t>Age (years)</a:t>
            </a:r>
          </a:p>
        </p:txBody>
      </p:sp>
    </p:spTree>
    <p:extLst>
      <p:ext uri="{BB962C8B-B14F-4D97-AF65-F5344CB8AC3E}">
        <p14:creationId xmlns:p14="http://schemas.microsoft.com/office/powerpoint/2010/main" val="337994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Elevated sCD14 plasma levels correlates with lower cerebral blood flow</a:t>
            </a:r>
            <a:endParaRPr lang="de-DE" sz="3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F09BAC0-F7F4-6D4F-A22C-0B9BAD60E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5318" r="5177"/>
          <a:stretch/>
        </p:blipFill>
        <p:spPr>
          <a:xfrm>
            <a:off x="1249428" y="1996993"/>
            <a:ext cx="3886200" cy="3747678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DC01F83-E29A-4847-A5DB-450F0ED05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74089"/>
              </p:ext>
            </p:extLst>
          </p:nvPr>
        </p:nvGraphicFramePr>
        <p:xfrm>
          <a:off x="6875350" y="1470896"/>
          <a:ext cx="4295571" cy="4719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52420">
                  <a:extLst>
                    <a:ext uri="{9D8B030D-6E8A-4147-A177-3AD203B41FA5}">
                      <a16:colId xmlns:a16="http://schemas.microsoft.com/office/drawing/2014/main" val="1294278969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298167643"/>
                    </a:ext>
                  </a:extLst>
                </a:gridCol>
                <a:gridCol w="1040131">
                  <a:extLst>
                    <a:ext uri="{9D8B030D-6E8A-4147-A177-3AD203B41FA5}">
                      <a16:colId xmlns:a16="http://schemas.microsoft.com/office/drawing/2014/main" val="1030600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Brain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67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Putamen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5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Pallidum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Hippocampus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3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Amygdala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4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7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Parietal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8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2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Occipital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5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Graymatter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9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2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 dirty="0"/>
              <a:t>Lower CD4/CD8 ratio correlates with decreased brain volume (structure)</a:t>
            </a:r>
            <a:endParaRPr lang="de-DE" sz="3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Tricia </a:t>
            </a:r>
            <a:r>
              <a:rPr lang="de-DE" dirty="0" err="1"/>
              <a:t>Burdo</a:t>
            </a:r>
            <a:r>
              <a:rPr lang="de-DE" dirty="0"/>
              <a:t>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38FB1D09-0D06-2845-835D-5235BB001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1823" y="1545200"/>
            <a:ext cx="5738177" cy="531280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ABA298C-4AB8-6342-9135-024EC5CF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0"/>
          <a:stretch/>
        </p:blipFill>
        <p:spPr bwMode="auto">
          <a:xfrm>
            <a:off x="124301" y="1664301"/>
            <a:ext cx="26327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DF7501C-DFCF-B84C-852E-60BC2ECAF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5"/>
          <a:stretch/>
        </p:blipFill>
        <p:spPr bwMode="auto">
          <a:xfrm>
            <a:off x="1856807" y="3893151"/>
            <a:ext cx="3641024" cy="2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1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053EB-A8A7-4809-B1C3-DB60A7ED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6" y="632777"/>
            <a:ext cx="11769407" cy="647384"/>
          </a:xfrm>
        </p:spPr>
        <p:txBody>
          <a:bodyPr/>
          <a:lstStyle/>
          <a:p>
            <a:r>
              <a:rPr lang="en-US" sz="3600"/>
              <a:t>Increased inflammatory CD16+ monocytes correlates with lower brain volumes </a:t>
            </a:r>
            <a:endParaRPr lang="de-DE" sz="3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39F93-7708-49B0-B7B9-03B5459F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Tricia </a:t>
            </a:r>
            <a:r>
              <a:rPr lang="de-DE" err="1"/>
              <a:t>Burdo</a:t>
            </a:r>
            <a:r>
              <a:rPr lang="de-DE"/>
              <a:t>, </a:t>
            </a:r>
            <a:r>
              <a:rPr lang="de-DE" err="1"/>
              <a:t>Ph.D</a:t>
            </a:r>
            <a:r>
              <a:rPr lang="de-DE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220BF-73ED-4F53-AF95-B5B6CD0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Inflammation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tissue</a:t>
            </a:r>
            <a:r>
              <a:rPr lang="de-DE"/>
              <a:t> </a:t>
            </a:r>
            <a:r>
              <a:rPr lang="de-DE" err="1"/>
              <a:t>damage</a:t>
            </a:r>
            <a:r>
              <a:rPr lang="de-DE"/>
              <a:t> 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2D9B76D-561F-064A-BB44-641DEA9ED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3" t="8115" r="6987" b="10620"/>
          <a:stretch/>
        </p:blipFill>
        <p:spPr>
          <a:xfrm>
            <a:off x="2327246" y="2023110"/>
            <a:ext cx="7537506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707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PowerPoint_Verdana.potx" id="{9B64EA63-39BD-4D93-B0F6-E5A86E9A3715}" vid="{37AD95BC-3908-44AE-9760-EF63FA4D06CE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2" ma:contentTypeDescription="Create a new document." ma:contentTypeScope="" ma:versionID="6df0e807cc2a481c343c77943433fb1a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41ef4ab17f076dea1695df6d715864ed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54352-97EB-4108-97F4-E4AB32105B0C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8f9d799d-7b27-4542-a589-fc3f0c3bda80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50929fa-9806-4449-af20-7947085fa17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7F7B49-90B4-4793-A0DB-9EDCBBBE7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77C5C-3D1C-493C-8231-33EF6A58E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IAS_2021_PowerPoint_Verdana</Template>
  <TotalTime>504</TotalTime>
  <Words>624</Words>
  <Application>Microsoft Macintosh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</vt:lpstr>
      <vt:lpstr>Verdana</vt:lpstr>
      <vt:lpstr>International AIDS Society</vt:lpstr>
      <vt:lpstr>Inflammation and tissue damage in the CNS in the ART era   Tricia Burdo, Ph.D. Associate Professor Temple University Lewis Katz School of Medicine Philadelphia, PA, USA</vt:lpstr>
      <vt:lpstr>COI Disclosure </vt:lpstr>
      <vt:lpstr>Microbial translocation, immune perturbances and  chronic inflammation leads to tissue damage</vt:lpstr>
      <vt:lpstr>The pathogenesis of HIV-associated neurocognitive disorder is multifactorial </vt:lpstr>
      <vt:lpstr>Monocytes and markers of monocyte of activation play a key role in CNS pathogenesis</vt:lpstr>
      <vt:lpstr>Accelerated Brain Aging and CBF Reduction in PWH</vt:lpstr>
      <vt:lpstr>Elevated sCD14 plasma levels correlates with lower cerebral blood flow</vt:lpstr>
      <vt:lpstr>Lower CD4/CD8 ratio correlates with decreased brain volume (structure)</vt:lpstr>
      <vt:lpstr>Increased inflammatory CD16+ monocytes correlates with lower brain volumes </vt:lpstr>
      <vt:lpstr>Elevated peripheral monocyte inflammation correlates with lower effector function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Garcia</dc:creator>
  <cp:lastModifiedBy>Tricia Burdo</cp:lastModifiedBy>
  <cp:revision>43</cp:revision>
  <dcterms:created xsi:type="dcterms:W3CDTF">2021-05-03T10:20:35Z</dcterms:created>
  <dcterms:modified xsi:type="dcterms:W3CDTF">2021-06-30T01:25:04Z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