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77" r:id="rId5"/>
    <p:sldId id="275" r:id="rId6"/>
    <p:sldId id="404" r:id="rId7"/>
    <p:sldId id="405" r:id="rId8"/>
    <p:sldId id="917" r:id="rId9"/>
    <p:sldId id="268" r:id="rId10"/>
    <p:sldId id="856" r:id="rId11"/>
    <p:sldId id="857" r:id="rId12"/>
    <p:sldId id="922" r:id="rId13"/>
    <p:sldId id="864" r:id="rId14"/>
    <p:sldId id="862" r:id="rId15"/>
    <p:sldId id="863" r:id="rId16"/>
    <p:sldId id="934" r:id="rId17"/>
    <p:sldId id="865" r:id="rId18"/>
    <p:sldId id="656" r:id="rId19"/>
    <p:sldId id="930" r:id="rId20"/>
    <p:sldId id="866" r:id="rId21"/>
    <p:sldId id="867" r:id="rId22"/>
    <p:sldId id="747" r:id="rId23"/>
    <p:sldId id="847" r:id="rId24"/>
    <p:sldId id="880" r:id="rId25"/>
    <p:sldId id="844" r:id="rId26"/>
    <p:sldId id="850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620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7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9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493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6AAA520-F2F5-4EDD-89FF-112F506DBD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D02F3C-8EFD-4B07-80ED-B2429D54C3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2BD4C-6D77-4375-88B2-8F24E3740D1D}" type="datetimeFigureOut">
              <a:rPr lang="de-DE" smtClean="0"/>
              <a:t>15.06.21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1B987F-84C1-40E0-A9D7-A8F4901E46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432F72-438D-4B28-B0F3-2E4B8F6078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C5FE3-128E-4546-A5A8-7038C4C31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465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F585C-AB1D-41F5-8A22-EE236ED1EB54}" type="datetimeFigureOut">
              <a:rPr lang="de-DE" smtClean="0"/>
              <a:t>15.06.21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ADB82-A706-4784-AE8E-3965AD040C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53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>
            <a:extLst>
              <a:ext uri="{FF2B5EF4-FFF2-40B4-BE49-F238E27FC236}">
                <a16:creationId xmlns:a16="http://schemas.microsoft.com/office/drawing/2014/main" id="{288E9556-E50D-8448-BF96-F4C199ECE0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>
            <a:extLst>
              <a:ext uri="{FF2B5EF4-FFF2-40B4-BE49-F238E27FC236}">
                <a16:creationId xmlns:a16="http://schemas.microsoft.com/office/drawing/2014/main" id="{79403BAD-809F-8F41-B094-D05DEC441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8483" name="Slide Number Placeholder 3">
            <a:extLst>
              <a:ext uri="{FF2B5EF4-FFF2-40B4-BE49-F238E27FC236}">
                <a16:creationId xmlns:a16="http://schemas.microsoft.com/office/drawing/2014/main" id="{1B56AF3F-C588-3449-9828-3430EFA11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4BDA9C-B89A-5C48-8F94-CC8FFC6B3E9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Slide Image Placeholder 1">
            <a:extLst>
              <a:ext uri="{FF2B5EF4-FFF2-40B4-BE49-F238E27FC236}">
                <a16:creationId xmlns:a16="http://schemas.microsoft.com/office/drawing/2014/main" id="{F66962C1-300C-C840-84AD-3A5B70397B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4" name="Notes Placeholder 2">
            <a:extLst>
              <a:ext uri="{FF2B5EF4-FFF2-40B4-BE49-F238E27FC236}">
                <a16:creationId xmlns:a16="http://schemas.microsoft.com/office/drawing/2014/main" id="{E489B39C-DB58-E147-B604-8109920BC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4435" name="Slide Number Placeholder 3">
            <a:extLst>
              <a:ext uri="{FF2B5EF4-FFF2-40B4-BE49-F238E27FC236}">
                <a16:creationId xmlns:a16="http://schemas.microsoft.com/office/drawing/2014/main" id="{23AAEC5A-EE8A-F940-AE33-7782E8AD6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283DDC-D1F1-D242-94AC-C371F588EE5E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Slide Image Placeholder 1">
            <a:extLst>
              <a:ext uri="{FF2B5EF4-FFF2-40B4-BE49-F238E27FC236}">
                <a16:creationId xmlns:a16="http://schemas.microsoft.com/office/drawing/2014/main" id="{3D51A83B-B9A0-4B40-8A47-3E6AE23903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0" name="Notes Placeholder 2">
            <a:extLst>
              <a:ext uri="{FF2B5EF4-FFF2-40B4-BE49-F238E27FC236}">
                <a16:creationId xmlns:a16="http://schemas.microsoft.com/office/drawing/2014/main" id="{705CD2E0-7A3C-AF43-84D5-B881EECE1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8291" name="Slide Number Placeholder 3">
            <a:extLst>
              <a:ext uri="{FF2B5EF4-FFF2-40B4-BE49-F238E27FC236}">
                <a16:creationId xmlns:a16="http://schemas.microsoft.com/office/drawing/2014/main" id="{E43E55D8-1A2F-6448-806A-A40DBC8575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29735A-1DF4-0242-9A86-DD24D6A56257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Slide Image Placeholder 1">
            <a:extLst>
              <a:ext uri="{FF2B5EF4-FFF2-40B4-BE49-F238E27FC236}">
                <a16:creationId xmlns:a16="http://schemas.microsoft.com/office/drawing/2014/main" id="{8EA49881-81FE-0141-89EC-982CB03F1B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8" name="Notes Placeholder 2">
            <a:extLst>
              <a:ext uri="{FF2B5EF4-FFF2-40B4-BE49-F238E27FC236}">
                <a16:creationId xmlns:a16="http://schemas.microsoft.com/office/drawing/2014/main" id="{8A71DBDD-643C-5E43-AD88-5F59054BCD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0339" name="Slide Number Placeholder 3">
            <a:extLst>
              <a:ext uri="{FF2B5EF4-FFF2-40B4-BE49-F238E27FC236}">
                <a16:creationId xmlns:a16="http://schemas.microsoft.com/office/drawing/2014/main" id="{FAA9EDB0-82D3-DA4C-B26C-A559EE20B9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36AD7A-2660-654E-BB9E-F8497C99C1C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Slide Image Placeholder 1">
            <a:extLst>
              <a:ext uri="{FF2B5EF4-FFF2-40B4-BE49-F238E27FC236}">
                <a16:creationId xmlns:a16="http://schemas.microsoft.com/office/drawing/2014/main" id="{3DA18F27-BA01-E74A-A397-ED6F5A940E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4" name="Notes Placeholder 2">
            <a:extLst>
              <a:ext uri="{FF2B5EF4-FFF2-40B4-BE49-F238E27FC236}">
                <a16:creationId xmlns:a16="http://schemas.microsoft.com/office/drawing/2014/main" id="{6B94A6F0-3637-FA4E-9436-A15AD78BB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4675" name="Slide Number Placeholder 3">
            <a:extLst>
              <a:ext uri="{FF2B5EF4-FFF2-40B4-BE49-F238E27FC236}">
                <a16:creationId xmlns:a16="http://schemas.microsoft.com/office/drawing/2014/main" id="{F2BAA866-4856-1F48-B904-263D06891C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89A09E-D458-114F-A29B-B9DBA9BFB77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Slide Image Placeholder 1">
            <a:extLst>
              <a:ext uri="{FF2B5EF4-FFF2-40B4-BE49-F238E27FC236}">
                <a16:creationId xmlns:a16="http://schemas.microsoft.com/office/drawing/2014/main" id="{8CC60CA0-C581-ED45-835E-3E8EFFF942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6" name="Notes Placeholder 2">
            <a:extLst>
              <a:ext uri="{FF2B5EF4-FFF2-40B4-BE49-F238E27FC236}">
                <a16:creationId xmlns:a16="http://schemas.microsoft.com/office/drawing/2014/main" id="{AB7CBDBC-4391-E849-8068-600E4A864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49187" name="Slide Number Placeholder 3">
            <a:extLst>
              <a:ext uri="{FF2B5EF4-FFF2-40B4-BE49-F238E27FC236}">
                <a16:creationId xmlns:a16="http://schemas.microsoft.com/office/drawing/2014/main" id="{7654F7F0-F56A-4746-9132-7F1D101B0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9C1D4-6F31-EE43-9FB7-7E88CD9EB02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344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Slide Image Placeholder 1">
            <a:extLst>
              <a:ext uri="{FF2B5EF4-FFF2-40B4-BE49-F238E27FC236}">
                <a16:creationId xmlns:a16="http://schemas.microsoft.com/office/drawing/2014/main" id="{037CC056-4D99-1A49-B0D3-B7A1233867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2" name="Notes Placeholder 2">
            <a:extLst>
              <a:ext uri="{FF2B5EF4-FFF2-40B4-BE49-F238E27FC236}">
                <a16:creationId xmlns:a16="http://schemas.microsoft.com/office/drawing/2014/main" id="{A018D080-3B32-664C-8D38-8A253B353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2323" name="Slide Number Placeholder 3">
            <a:extLst>
              <a:ext uri="{FF2B5EF4-FFF2-40B4-BE49-F238E27FC236}">
                <a16:creationId xmlns:a16="http://schemas.microsoft.com/office/drawing/2014/main" id="{20403972-2E0D-AE4E-98E3-DBB77CFFE0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F53D30-B4AA-5F4F-9431-BDCF33FB76D8}" type="slidenum">
              <a:rPr lang="en-US" altLang="en-US" smtClean="0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Slide Image Placeholder 1">
            <a:extLst>
              <a:ext uri="{FF2B5EF4-FFF2-40B4-BE49-F238E27FC236}">
                <a16:creationId xmlns:a16="http://schemas.microsoft.com/office/drawing/2014/main" id="{E0010201-6010-404D-94AD-906FB25DB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0" name="Notes Placeholder 2">
            <a:extLst>
              <a:ext uri="{FF2B5EF4-FFF2-40B4-BE49-F238E27FC236}">
                <a16:creationId xmlns:a16="http://schemas.microsoft.com/office/drawing/2014/main" id="{2C12F12D-D2DA-FF4C-9ADF-24E03CEE5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4371" name="Slide Number Placeholder 3">
            <a:extLst>
              <a:ext uri="{FF2B5EF4-FFF2-40B4-BE49-F238E27FC236}">
                <a16:creationId xmlns:a16="http://schemas.microsoft.com/office/drawing/2014/main" id="{A46BCC09-2F50-5F4F-A52A-566BBA6F92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CB1BC5-F0E8-C348-97BA-41265AFF6DF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>
            <a:extLst>
              <a:ext uri="{FF2B5EF4-FFF2-40B4-BE49-F238E27FC236}">
                <a16:creationId xmlns:a16="http://schemas.microsoft.com/office/drawing/2014/main" id="{7966B11F-D408-BD44-B9C4-5FBADE829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8" name="Notes Placeholder 2">
            <a:extLst>
              <a:ext uri="{FF2B5EF4-FFF2-40B4-BE49-F238E27FC236}">
                <a16:creationId xmlns:a16="http://schemas.microsoft.com/office/drawing/2014/main" id="{2658BB6E-8A87-DB41-B7A5-DE9EF6C626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6419" name="Slide Number Placeholder 3">
            <a:extLst>
              <a:ext uri="{FF2B5EF4-FFF2-40B4-BE49-F238E27FC236}">
                <a16:creationId xmlns:a16="http://schemas.microsoft.com/office/drawing/2014/main" id="{AB74D500-A9F8-C441-82E2-A22B366F8E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54849C-CFD1-0D4E-94F8-027F10DCB80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Slide Image Placeholder 1">
            <a:extLst>
              <a:ext uri="{FF2B5EF4-FFF2-40B4-BE49-F238E27FC236}">
                <a16:creationId xmlns:a16="http://schemas.microsoft.com/office/drawing/2014/main" id="{76ACEA30-E6BC-9D4D-B3E0-D64809066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0" name="Notes Placeholder 2">
            <a:extLst>
              <a:ext uri="{FF2B5EF4-FFF2-40B4-BE49-F238E27FC236}">
                <a16:creationId xmlns:a16="http://schemas.microsoft.com/office/drawing/2014/main" id="{269BF489-11EC-3F4C-9D75-120085AA4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2931" name="Slide Number Placeholder 3">
            <a:extLst>
              <a:ext uri="{FF2B5EF4-FFF2-40B4-BE49-F238E27FC236}">
                <a16:creationId xmlns:a16="http://schemas.microsoft.com/office/drawing/2014/main" id="{8DD7E0C3-1F6D-CD4F-9DAA-E5959E6F9C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0A3F3C-88DE-A145-8AC8-AB71BDAC856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Slide Image Placeholder 1">
            <a:extLst>
              <a:ext uri="{FF2B5EF4-FFF2-40B4-BE49-F238E27FC236}">
                <a16:creationId xmlns:a16="http://schemas.microsoft.com/office/drawing/2014/main" id="{27CDA64F-A609-7440-B368-131B76960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8" name="Notes Placeholder 2">
            <a:extLst>
              <a:ext uri="{FF2B5EF4-FFF2-40B4-BE49-F238E27FC236}">
                <a16:creationId xmlns:a16="http://schemas.microsoft.com/office/drawing/2014/main" id="{EC25392B-A25C-F34D-ABDC-A7A6E565A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4979" name="Slide Number Placeholder 3">
            <a:extLst>
              <a:ext uri="{FF2B5EF4-FFF2-40B4-BE49-F238E27FC236}">
                <a16:creationId xmlns:a16="http://schemas.microsoft.com/office/drawing/2014/main" id="{5241864D-8844-5B4A-B2F5-648AB04EA6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9B125B-1CA0-7147-93FD-162AA2521C7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Slide Image Placeholder 1">
            <a:extLst>
              <a:ext uri="{FF2B5EF4-FFF2-40B4-BE49-F238E27FC236}">
                <a16:creationId xmlns:a16="http://schemas.microsoft.com/office/drawing/2014/main" id="{9AD94537-9DD2-4E4A-978E-8C3C80598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6" name="Notes Placeholder 2">
            <a:extLst>
              <a:ext uri="{FF2B5EF4-FFF2-40B4-BE49-F238E27FC236}">
                <a16:creationId xmlns:a16="http://schemas.microsoft.com/office/drawing/2014/main" id="{D8368651-F70F-864E-BCBA-CBC00BE67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2147" name="Slide Number Placeholder 3">
            <a:extLst>
              <a:ext uri="{FF2B5EF4-FFF2-40B4-BE49-F238E27FC236}">
                <a16:creationId xmlns:a16="http://schemas.microsoft.com/office/drawing/2014/main" id="{9FEFD874-EF7C-AF47-8AE9-BE9C247859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650E32-6F99-5548-8ACB-ED4C1CA11E1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Slide Image Placeholder 1">
            <a:extLst>
              <a:ext uri="{FF2B5EF4-FFF2-40B4-BE49-F238E27FC236}">
                <a16:creationId xmlns:a16="http://schemas.microsoft.com/office/drawing/2014/main" id="{1C2D5BAA-D6DD-A641-A56A-1120A6520E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0" name="Notes Placeholder 2">
            <a:extLst>
              <a:ext uri="{FF2B5EF4-FFF2-40B4-BE49-F238E27FC236}">
                <a16:creationId xmlns:a16="http://schemas.microsoft.com/office/drawing/2014/main" id="{E9B6A7DF-573C-FB4A-A1C8-835EEBB1D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8051" name="Slide Number Placeholder 3">
            <a:extLst>
              <a:ext uri="{FF2B5EF4-FFF2-40B4-BE49-F238E27FC236}">
                <a16:creationId xmlns:a16="http://schemas.microsoft.com/office/drawing/2014/main" id="{94562CC0-1141-454C-A9F3-2796A34521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F8A82C-48C5-0E4D-A454-106B8C882AD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Slide Image Placeholder 1">
            <a:extLst>
              <a:ext uri="{FF2B5EF4-FFF2-40B4-BE49-F238E27FC236}">
                <a16:creationId xmlns:a16="http://schemas.microsoft.com/office/drawing/2014/main" id="{0B5922CA-F580-044A-8E29-4896F7ED56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8" name="Notes Placeholder 2">
            <a:extLst>
              <a:ext uri="{FF2B5EF4-FFF2-40B4-BE49-F238E27FC236}">
                <a16:creationId xmlns:a16="http://schemas.microsoft.com/office/drawing/2014/main" id="{8FEDCF92-8CA3-DC40-8588-6782D325D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0099" name="Slide Number Placeholder 3">
            <a:extLst>
              <a:ext uri="{FF2B5EF4-FFF2-40B4-BE49-F238E27FC236}">
                <a16:creationId xmlns:a16="http://schemas.microsoft.com/office/drawing/2014/main" id="{486ED712-015D-D447-968E-0AA88C1A7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BC4D24-A087-4C4B-98C7-BAED671CC68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Slide Image Placeholder 1">
            <a:extLst>
              <a:ext uri="{FF2B5EF4-FFF2-40B4-BE49-F238E27FC236}">
                <a16:creationId xmlns:a16="http://schemas.microsoft.com/office/drawing/2014/main" id="{C5888F90-89DC-CB45-9440-3F8AF8365D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4" name="Notes Placeholder 2">
            <a:extLst>
              <a:ext uri="{FF2B5EF4-FFF2-40B4-BE49-F238E27FC236}">
                <a16:creationId xmlns:a16="http://schemas.microsoft.com/office/drawing/2014/main" id="{86464EB2-672A-BD4B-955C-3A13F2B9B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4195" name="Slide Number Placeholder 3">
            <a:extLst>
              <a:ext uri="{FF2B5EF4-FFF2-40B4-BE49-F238E27FC236}">
                <a16:creationId xmlns:a16="http://schemas.microsoft.com/office/drawing/2014/main" id="{1E46B8D3-CB82-F147-9D5B-C3488C6DAF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AD17B0-AC00-7248-8D7D-A0F2AB2E7C7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Slide Image Placeholder 1">
            <a:extLst>
              <a:ext uri="{FF2B5EF4-FFF2-40B4-BE49-F238E27FC236}">
                <a16:creationId xmlns:a16="http://schemas.microsoft.com/office/drawing/2014/main" id="{F53C819E-E489-EF49-A67E-C1BF31F6D5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2" name="Notes Placeholder 2">
            <a:extLst>
              <a:ext uri="{FF2B5EF4-FFF2-40B4-BE49-F238E27FC236}">
                <a16:creationId xmlns:a16="http://schemas.microsoft.com/office/drawing/2014/main" id="{82FF818D-C63A-CC44-947B-24ADC0106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43" name="Slide Number Placeholder 3">
            <a:extLst>
              <a:ext uri="{FF2B5EF4-FFF2-40B4-BE49-F238E27FC236}">
                <a16:creationId xmlns:a16="http://schemas.microsoft.com/office/drawing/2014/main" id="{587EAF3F-B84E-D442-BD8B-8DBFB4AAC2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678AFE-D1EE-6F4B-9A99-BDC444258A2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Slide Image Placeholder 1">
            <a:extLst>
              <a:ext uri="{FF2B5EF4-FFF2-40B4-BE49-F238E27FC236}">
                <a16:creationId xmlns:a16="http://schemas.microsoft.com/office/drawing/2014/main" id="{8CC0C20A-D0A1-9F44-B7EB-2441C11D1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6" name="Notes Placeholder 2">
            <a:extLst>
              <a:ext uri="{FF2B5EF4-FFF2-40B4-BE49-F238E27FC236}">
                <a16:creationId xmlns:a16="http://schemas.microsoft.com/office/drawing/2014/main" id="{583845A0-5086-5743-A4F8-2DDEB9A06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2387" name="Slide Number Placeholder 3">
            <a:extLst>
              <a:ext uri="{FF2B5EF4-FFF2-40B4-BE49-F238E27FC236}">
                <a16:creationId xmlns:a16="http://schemas.microsoft.com/office/drawing/2014/main" id="{E0C1759C-04D6-2D4A-8620-44EEAF90F8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940937-7D1D-2E4E-A244-25E2BC0CDCD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1E152-40FE-4879-A587-C808D35650A2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10540" y="2288222"/>
            <a:ext cx="4411980" cy="4272597"/>
          </a:xfrm>
        </p:spPr>
        <p:txBody>
          <a:bodyPr anchor="t"/>
          <a:lstStyle>
            <a:lvl1pPr algn="l">
              <a:lnSpc>
                <a:spcPts val="325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4AE7EBA-21F3-4FE6-AA6A-3CB8E53A4BD3}"/>
              </a:ext>
            </a:extLst>
          </p:cNvPr>
          <p:cNvGrpSpPr/>
          <p:nvPr userDrawn="1"/>
        </p:nvGrpSpPr>
        <p:grpSpPr>
          <a:xfrm>
            <a:off x="5340338" y="0"/>
            <a:ext cx="6852929" cy="6855464"/>
            <a:chOff x="5340338" y="0"/>
            <a:chExt cx="6852929" cy="6855464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A4CECC16-CF51-4B81-B381-2DAB79EC9FBE}"/>
                </a:ext>
              </a:extLst>
            </p:cNvPr>
            <p:cNvSpPr/>
            <p:nvPr/>
          </p:nvSpPr>
          <p:spPr>
            <a:xfrm>
              <a:off x="5340338" y="0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C8F04B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93F29901-B42A-4476-9F5A-8D51A68EEC14}"/>
                </a:ext>
              </a:extLst>
            </p:cNvPr>
            <p:cNvSpPr/>
            <p:nvPr/>
          </p:nvSpPr>
          <p:spPr>
            <a:xfrm>
              <a:off x="5340338" y="633"/>
              <a:ext cx="2274802" cy="2274168"/>
            </a:xfrm>
            <a:custGeom>
              <a:avLst/>
              <a:gdLst>
                <a:gd name="connsiteX0" fmla="*/ 1422306 w 2274802"/>
                <a:gd name="connsiteY0" fmla="*/ 0 h 2274168"/>
                <a:gd name="connsiteX1" fmla="*/ 1422306 w 2274802"/>
                <a:gd name="connsiteY1" fmla="*/ 844890 h 2274168"/>
                <a:gd name="connsiteX2" fmla="*/ 568542 w 2274802"/>
                <a:gd name="connsiteY2" fmla="*/ 568542 h 2274168"/>
                <a:gd name="connsiteX3" fmla="*/ 0 w 2274802"/>
                <a:gd name="connsiteY3" fmla="*/ 1137084 h 2274168"/>
                <a:gd name="connsiteX4" fmla="*/ 568542 w 2274802"/>
                <a:gd name="connsiteY4" fmla="*/ 1705627 h 2274168"/>
                <a:gd name="connsiteX5" fmla="*/ 1422306 w 2274802"/>
                <a:gd name="connsiteY5" fmla="*/ 1429278 h 2274168"/>
                <a:gd name="connsiteX6" fmla="*/ 1422306 w 2274802"/>
                <a:gd name="connsiteY6" fmla="*/ 2274169 h 2274168"/>
                <a:gd name="connsiteX7" fmla="*/ 2274803 w 2274802"/>
                <a:gd name="connsiteY7" fmla="*/ 1137084 h 2274168"/>
                <a:gd name="connsiteX8" fmla="*/ 1422306 w 2274802"/>
                <a:gd name="connsiteY8" fmla="*/ 0 h 227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4802" h="2274168">
                  <a:moveTo>
                    <a:pt x="1422306" y="0"/>
                  </a:moveTo>
                  <a:lnTo>
                    <a:pt x="1422306" y="844890"/>
                  </a:lnTo>
                  <a:cubicBezTo>
                    <a:pt x="1123774" y="705449"/>
                    <a:pt x="777705" y="568542"/>
                    <a:pt x="568542" y="568542"/>
                  </a:cubicBezTo>
                  <a:cubicBezTo>
                    <a:pt x="254164" y="568542"/>
                    <a:pt x="0" y="822706"/>
                    <a:pt x="0" y="1137084"/>
                  </a:cubicBezTo>
                  <a:cubicBezTo>
                    <a:pt x="0" y="1450828"/>
                    <a:pt x="254164" y="1705627"/>
                    <a:pt x="568542" y="1705627"/>
                  </a:cubicBezTo>
                  <a:cubicBezTo>
                    <a:pt x="777705" y="1705627"/>
                    <a:pt x="1123774" y="1568720"/>
                    <a:pt x="1422306" y="1429278"/>
                  </a:cubicBezTo>
                  <a:lnTo>
                    <a:pt x="1422306" y="2274169"/>
                  </a:lnTo>
                  <a:lnTo>
                    <a:pt x="2274803" y="1137084"/>
                  </a:lnTo>
                  <a:lnTo>
                    <a:pt x="1422306" y="0"/>
                  </a:lnTo>
                  <a:close/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6ABB9074-686A-4080-81D9-595E72012084}"/>
                </a:ext>
              </a:extLst>
            </p:cNvPr>
            <p:cNvSpPr/>
            <p:nvPr/>
          </p:nvSpPr>
          <p:spPr>
            <a:xfrm>
              <a:off x="7624647" y="2535"/>
              <a:ext cx="2284943" cy="2282408"/>
            </a:xfrm>
            <a:custGeom>
              <a:avLst/>
              <a:gdLst>
                <a:gd name="connsiteX0" fmla="*/ 0 w 2284943"/>
                <a:gd name="connsiteY0" fmla="*/ 0 h 2282408"/>
                <a:gd name="connsiteX1" fmla="*/ 2284944 w 2284943"/>
                <a:gd name="connsiteY1" fmla="*/ 0 h 2282408"/>
                <a:gd name="connsiteX2" fmla="*/ 2284944 w 2284943"/>
                <a:gd name="connsiteY2" fmla="*/ 2282408 h 2282408"/>
                <a:gd name="connsiteX3" fmla="*/ 0 w 2284943"/>
                <a:gd name="connsiteY3" fmla="*/ 2282408 h 228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2408">
                  <a:moveTo>
                    <a:pt x="0" y="0"/>
                  </a:moveTo>
                  <a:lnTo>
                    <a:pt x="2284944" y="0"/>
                  </a:lnTo>
                  <a:lnTo>
                    <a:pt x="2284944" y="2282408"/>
                  </a:lnTo>
                  <a:lnTo>
                    <a:pt x="0" y="2282408"/>
                  </a:lnTo>
                  <a:close/>
                </a:path>
              </a:pathLst>
            </a:custGeom>
            <a:solidFill>
              <a:srgbClr val="8CCDCD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E8103C6-20BF-4392-8C8E-BF035083F150}"/>
                </a:ext>
              </a:extLst>
            </p:cNvPr>
            <p:cNvSpPr/>
            <p:nvPr/>
          </p:nvSpPr>
          <p:spPr>
            <a:xfrm>
              <a:off x="8455594" y="820804"/>
              <a:ext cx="377760" cy="337829"/>
            </a:xfrm>
            <a:custGeom>
              <a:avLst/>
              <a:gdLst>
                <a:gd name="connsiteX0" fmla="*/ 377760 w 377760"/>
                <a:gd name="connsiteY0" fmla="*/ 199021 h 337829"/>
                <a:gd name="connsiteX1" fmla="*/ 96342 w 377760"/>
                <a:gd name="connsiteY1" fmla="*/ 0 h 337829"/>
                <a:gd name="connsiteX2" fmla="*/ 0 w 377760"/>
                <a:gd name="connsiteY2" fmla="*/ 138808 h 337829"/>
                <a:gd name="connsiteX3" fmla="*/ 281419 w 377760"/>
                <a:gd name="connsiteY3" fmla="*/ 337829 h 33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760" h="337829">
                  <a:moveTo>
                    <a:pt x="377760" y="199021"/>
                  </a:moveTo>
                  <a:lnTo>
                    <a:pt x="96342" y="0"/>
                  </a:lnTo>
                  <a:lnTo>
                    <a:pt x="0" y="138808"/>
                  </a:lnTo>
                  <a:lnTo>
                    <a:pt x="281419" y="337829"/>
                  </a:lnTo>
                  <a:close/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7DAF0EF-1F2B-4002-BED8-A2B64F3F8B4B}"/>
                </a:ext>
              </a:extLst>
            </p:cNvPr>
            <p:cNvSpPr/>
            <p:nvPr/>
          </p:nvSpPr>
          <p:spPr>
            <a:xfrm>
              <a:off x="8061354" y="171133"/>
              <a:ext cx="1410263" cy="1942677"/>
            </a:xfrm>
            <a:custGeom>
              <a:avLst/>
              <a:gdLst>
                <a:gd name="connsiteX0" fmla="*/ 1131380 w 1410263"/>
                <a:gd name="connsiteY0" fmla="*/ 1707528 h 1942677"/>
                <a:gd name="connsiteX1" fmla="*/ 1410264 w 1410263"/>
                <a:gd name="connsiteY1" fmla="*/ 1144056 h 1942677"/>
                <a:gd name="connsiteX2" fmla="*/ 919048 w 1410263"/>
                <a:gd name="connsiteY2" fmla="*/ 470299 h 1942677"/>
                <a:gd name="connsiteX3" fmla="*/ 1107928 w 1410263"/>
                <a:gd name="connsiteY3" fmla="*/ 198388 h 1942677"/>
                <a:gd name="connsiteX4" fmla="*/ 1028066 w 1410263"/>
                <a:gd name="connsiteY4" fmla="*/ 141977 h 1942677"/>
                <a:gd name="connsiteX5" fmla="*/ 1060391 w 1410263"/>
                <a:gd name="connsiteY5" fmla="*/ 95074 h 1942677"/>
                <a:gd name="connsiteX6" fmla="*/ 938697 w 1410263"/>
                <a:gd name="connsiteY6" fmla="*/ 8874 h 1942677"/>
                <a:gd name="connsiteX7" fmla="*/ 906372 w 1410263"/>
                <a:gd name="connsiteY7" fmla="*/ 55777 h 1942677"/>
                <a:gd name="connsiteX8" fmla="*/ 826510 w 1410263"/>
                <a:gd name="connsiteY8" fmla="*/ 0 h 1942677"/>
                <a:gd name="connsiteX9" fmla="*/ 470299 w 1410263"/>
                <a:gd name="connsiteY9" fmla="*/ 512765 h 1942677"/>
                <a:gd name="connsiteX10" fmla="*/ 751718 w 1410263"/>
                <a:gd name="connsiteY10" fmla="*/ 711153 h 1942677"/>
                <a:gd name="connsiteX11" fmla="*/ 817636 w 1410263"/>
                <a:gd name="connsiteY11" fmla="*/ 616079 h 1942677"/>
                <a:gd name="connsiteX12" fmla="*/ 1244201 w 1410263"/>
                <a:gd name="connsiteY12" fmla="*/ 1143423 h 1942677"/>
                <a:gd name="connsiteX13" fmla="*/ 709885 w 1410263"/>
                <a:gd name="connsiteY13" fmla="*/ 1682175 h 1942677"/>
                <a:gd name="connsiteX14" fmla="*/ 242122 w 1410263"/>
                <a:gd name="connsiteY14" fmla="*/ 1402658 h 1942677"/>
                <a:gd name="connsiteX15" fmla="*/ 536851 w 1410263"/>
                <a:gd name="connsiteY15" fmla="*/ 1402658 h 1942677"/>
                <a:gd name="connsiteX16" fmla="*/ 536851 w 1410263"/>
                <a:gd name="connsiteY16" fmla="*/ 1235961 h 1942677"/>
                <a:gd name="connsiteX17" fmla="*/ 0 w 1410263"/>
                <a:gd name="connsiteY17" fmla="*/ 1235961 h 1942677"/>
                <a:gd name="connsiteX18" fmla="*/ 0 w 1410263"/>
                <a:gd name="connsiteY18" fmla="*/ 1403291 h 1942677"/>
                <a:gd name="connsiteX19" fmla="*/ 58946 w 1410263"/>
                <a:gd name="connsiteY19" fmla="*/ 1403291 h 1942677"/>
                <a:gd name="connsiteX20" fmla="*/ 275714 w 1410263"/>
                <a:gd name="connsiteY20" fmla="*/ 1696753 h 1942677"/>
                <a:gd name="connsiteX21" fmla="*/ 116624 w 1410263"/>
                <a:gd name="connsiteY21" fmla="*/ 1904648 h 1942677"/>
                <a:gd name="connsiteX22" fmla="*/ 116624 w 1410263"/>
                <a:gd name="connsiteY22" fmla="*/ 1942678 h 1942677"/>
                <a:gd name="connsiteX23" fmla="*/ 1258779 w 1410263"/>
                <a:gd name="connsiteY23" fmla="*/ 1942678 h 1942677"/>
                <a:gd name="connsiteX24" fmla="*/ 1258779 w 1410263"/>
                <a:gd name="connsiteY24" fmla="*/ 1904648 h 1942677"/>
                <a:gd name="connsiteX25" fmla="*/ 1131380 w 1410263"/>
                <a:gd name="connsiteY25" fmla="*/ 1707528 h 194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10263" h="1942677">
                  <a:moveTo>
                    <a:pt x="1131380" y="1707528"/>
                  </a:moveTo>
                  <a:cubicBezTo>
                    <a:pt x="1300612" y="1578861"/>
                    <a:pt x="1410264" y="1374135"/>
                    <a:pt x="1410264" y="1144056"/>
                  </a:cubicBezTo>
                  <a:cubicBezTo>
                    <a:pt x="1410264" y="828411"/>
                    <a:pt x="1203636" y="560302"/>
                    <a:pt x="919048" y="470299"/>
                  </a:cubicBezTo>
                  <a:lnTo>
                    <a:pt x="1107928" y="198388"/>
                  </a:lnTo>
                  <a:lnTo>
                    <a:pt x="1028066" y="141977"/>
                  </a:lnTo>
                  <a:lnTo>
                    <a:pt x="1060391" y="95074"/>
                  </a:lnTo>
                  <a:lnTo>
                    <a:pt x="938697" y="8874"/>
                  </a:lnTo>
                  <a:lnTo>
                    <a:pt x="906372" y="55777"/>
                  </a:lnTo>
                  <a:lnTo>
                    <a:pt x="826510" y="0"/>
                  </a:lnTo>
                  <a:lnTo>
                    <a:pt x="470299" y="512765"/>
                  </a:lnTo>
                  <a:lnTo>
                    <a:pt x="751718" y="711153"/>
                  </a:lnTo>
                  <a:lnTo>
                    <a:pt x="817636" y="616079"/>
                  </a:lnTo>
                  <a:cubicBezTo>
                    <a:pt x="1061025" y="666151"/>
                    <a:pt x="1244201" y="883554"/>
                    <a:pt x="1244201" y="1143423"/>
                  </a:cubicBezTo>
                  <a:cubicBezTo>
                    <a:pt x="1244201" y="1440687"/>
                    <a:pt x="1004615" y="1682175"/>
                    <a:pt x="709885" y="1682175"/>
                  </a:cubicBezTo>
                  <a:cubicBezTo>
                    <a:pt x="513399" y="1682175"/>
                    <a:pt x="334660" y="1571255"/>
                    <a:pt x="242122" y="1402658"/>
                  </a:cubicBezTo>
                  <a:lnTo>
                    <a:pt x="536851" y="1402658"/>
                  </a:lnTo>
                  <a:lnTo>
                    <a:pt x="536851" y="1235961"/>
                  </a:lnTo>
                  <a:lnTo>
                    <a:pt x="0" y="1235961"/>
                  </a:lnTo>
                  <a:lnTo>
                    <a:pt x="0" y="1403291"/>
                  </a:lnTo>
                  <a:lnTo>
                    <a:pt x="58946" y="1403291"/>
                  </a:lnTo>
                  <a:cubicBezTo>
                    <a:pt x="104581" y="1520549"/>
                    <a:pt x="180640" y="1620694"/>
                    <a:pt x="275714" y="1696753"/>
                  </a:cubicBezTo>
                  <a:cubicBezTo>
                    <a:pt x="183810" y="1720838"/>
                    <a:pt x="116624" y="1805137"/>
                    <a:pt x="116624" y="1904648"/>
                  </a:cubicBezTo>
                  <a:lnTo>
                    <a:pt x="116624" y="1942678"/>
                  </a:lnTo>
                  <a:lnTo>
                    <a:pt x="1258779" y="1942678"/>
                  </a:lnTo>
                  <a:lnTo>
                    <a:pt x="1258779" y="1904648"/>
                  </a:lnTo>
                  <a:cubicBezTo>
                    <a:pt x="1259413" y="1816546"/>
                    <a:pt x="1206805" y="1740487"/>
                    <a:pt x="1131380" y="1707528"/>
                  </a:cubicBezTo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035BDCEC-FBF1-491A-8A47-697C8DD395C3}"/>
                </a:ext>
              </a:extLst>
            </p:cNvPr>
            <p:cNvSpPr/>
            <p:nvPr/>
          </p:nvSpPr>
          <p:spPr>
            <a:xfrm>
              <a:off x="9908323" y="0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C8F04B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D3A9DC7F-E179-48EA-8469-16BC2711ED40}"/>
                </a:ext>
              </a:extLst>
            </p:cNvPr>
            <p:cNvSpPr/>
            <p:nvPr/>
          </p:nvSpPr>
          <p:spPr>
            <a:xfrm>
              <a:off x="9908324" y="0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571077 w 2284943"/>
                <a:gd name="connsiteY1" fmla="*/ 1142789 h 2284943"/>
                <a:gd name="connsiteX2" fmla="*/ 0 w 2284943"/>
                <a:gd name="connsiteY2" fmla="*/ 2284944 h 2284943"/>
                <a:gd name="connsiteX3" fmla="*/ 2284943 w 2284943"/>
                <a:gd name="connsiteY3" fmla="*/ 1142789 h 2284943"/>
                <a:gd name="connsiteX4" fmla="*/ 0 w 2284943"/>
                <a:gd name="connsiteY4" fmla="*/ 0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571077" y="1142789"/>
                  </a:lnTo>
                  <a:lnTo>
                    <a:pt x="0" y="2284944"/>
                  </a:lnTo>
                  <a:lnTo>
                    <a:pt x="2284943" y="1142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0DD41FC-BDBA-4E42-9DCD-FC80F5A41D84}"/>
                </a:ext>
              </a:extLst>
            </p:cNvPr>
            <p:cNvSpPr/>
            <p:nvPr/>
          </p:nvSpPr>
          <p:spPr>
            <a:xfrm>
              <a:off x="5340338" y="2284943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54984D28-1404-4AEE-8E50-842B3560681F}"/>
                </a:ext>
              </a:extLst>
            </p:cNvPr>
            <p:cNvSpPr/>
            <p:nvPr/>
          </p:nvSpPr>
          <p:spPr>
            <a:xfrm>
              <a:off x="5515274" y="2471922"/>
              <a:ext cx="1947114" cy="1947114"/>
            </a:xfrm>
            <a:custGeom>
              <a:avLst/>
              <a:gdLst>
                <a:gd name="connsiteX0" fmla="*/ 1074969 w 1947114"/>
                <a:gd name="connsiteY0" fmla="*/ 321984 h 1947114"/>
                <a:gd name="connsiteX1" fmla="*/ 1138986 w 1947114"/>
                <a:gd name="connsiteY1" fmla="*/ 346069 h 1947114"/>
                <a:gd name="connsiteX2" fmla="*/ 1235327 w 1947114"/>
                <a:gd name="connsiteY2" fmla="*/ 249728 h 1947114"/>
                <a:gd name="connsiteX3" fmla="*/ 1138986 w 1947114"/>
                <a:gd name="connsiteY3" fmla="*/ 153386 h 1947114"/>
                <a:gd name="connsiteX4" fmla="*/ 1042644 w 1947114"/>
                <a:gd name="connsiteY4" fmla="*/ 249728 h 1947114"/>
                <a:gd name="connsiteX5" fmla="*/ 1058490 w 1947114"/>
                <a:gd name="connsiteY5" fmla="*/ 302335 h 1947114"/>
                <a:gd name="connsiteX6" fmla="*/ 1068631 w 1947114"/>
                <a:gd name="connsiteY6" fmla="*/ 315645 h 1947114"/>
                <a:gd name="connsiteX7" fmla="*/ 1074969 w 1947114"/>
                <a:gd name="connsiteY7" fmla="*/ 321984 h 1947114"/>
                <a:gd name="connsiteX8" fmla="*/ 360647 w 1947114"/>
                <a:gd name="connsiteY8" fmla="*/ 554598 h 1947114"/>
                <a:gd name="connsiteX9" fmla="*/ 152118 w 1947114"/>
                <a:gd name="connsiteY9" fmla="*/ 762493 h 1947114"/>
                <a:gd name="connsiteX10" fmla="*/ 360647 w 1947114"/>
                <a:gd name="connsiteY10" fmla="*/ 970388 h 1947114"/>
                <a:gd name="connsiteX11" fmla="*/ 569176 w 1947114"/>
                <a:gd name="connsiteY11" fmla="*/ 762493 h 1947114"/>
                <a:gd name="connsiteX12" fmla="*/ 360647 w 1947114"/>
                <a:gd name="connsiteY12" fmla="*/ 554598 h 1947114"/>
                <a:gd name="connsiteX13" fmla="*/ 1485055 w 1947114"/>
                <a:gd name="connsiteY13" fmla="*/ 832214 h 1947114"/>
                <a:gd name="connsiteX14" fmla="*/ 1175748 w 1947114"/>
                <a:gd name="connsiteY14" fmla="*/ 1141521 h 1947114"/>
                <a:gd name="connsiteX15" fmla="*/ 1485055 w 1947114"/>
                <a:gd name="connsiteY15" fmla="*/ 1450828 h 1947114"/>
                <a:gd name="connsiteX16" fmla="*/ 1794362 w 1947114"/>
                <a:gd name="connsiteY16" fmla="*/ 1141521 h 1947114"/>
                <a:gd name="connsiteX17" fmla="*/ 1485055 w 1947114"/>
                <a:gd name="connsiteY17" fmla="*/ 832214 h 1947114"/>
                <a:gd name="connsiteX18" fmla="*/ 579317 w 1947114"/>
                <a:gd name="connsiteY18" fmla="*/ 1553508 h 1947114"/>
                <a:gd name="connsiteX19" fmla="*/ 458256 w 1947114"/>
                <a:gd name="connsiteY19" fmla="*/ 1674569 h 1947114"/>
                <a:gd name="connsiteX20" fmla="*/ 579317 w 1947114"/>
                <a:gd name="connsiteY20" fmla="*/ 1795630 h 1947114"/>
                <a:gd name="connsiteX21" fmla="*/ 700378 w 1947114"/>
                <a:gd name="connsiteY21" fmla="*/ 1674569 h 1947114"/>
                <a:gd name="connsiteX22" fmla="*/ 579317 w 1947114"/>
                <a:gd name="connsiteY22" fmla="*/ 1553508 h 1947114"/>
                <a:gd name="connsiteX23" fmla="*/ 579317 w 1947114"/>
                <a:gd name="connsiteY23" fmla="*/ 1947114 h 1947114"/>
                <a:gd name="connsiteX24" fmla="*/ 306138 w 1947114"/>
                <a:gd name="connsiteY24" fmla="*/ 1673935 h 1947114"/>
                <a:gd name="connsiteX25" fmla="*/ 579317 w 1947114"/>
                <a:gd name="connsiteY25" fmla="*/ 1400756 h 1947114"/>
                <a:gd name="connsiteX26" fmla="*/ 785945 w 1947114"/>
                <a:gd name="connsiteY26" fmla="*/ 1495196 h 1947114"/>
                <a:gd name="connsiteX27" fmla="*/ 1068631 w 1947114"/>
                <a:gd name="connsiteY27" fmla="*/ 1340543 h 1947114"/>
                <a:gd name="connsiteX28" fmla="*/ 1023629 w 1947114"/>
                <a:gd name="connsiteY28" fmla="*/ 1141521 h 1947114"/>
                <a:gd name="connsiteX29" fmla="*/ 1024897 w 1947114"/>
                <a:gd name="connsiteY29" fmla="*/ 1107928 h 1947114"/>
                <a:gd name="connsiteX30" fmla="*/ 615445 w 1947114"/>
                <a:gd name="connsiteY30" fmla="*/ 1016657 h 1947114"/>
                <a:gd name="connsiteX31" fmla="*/ 360647 w 1947114"/>
                <a:gd name="connsiteY31" fmla="*/ 1122506 h 1947114"/>
                <a:gd name="connsiteX32" fmla="*/ 0 w 1947114"/>
                <a:gd name="connsiteY32" fmla="*/ 761859 h 1947114"/>
                <a:gd name="connsiteX33" fmla="*/ 360647 w 1947114"/>
                <a:gd name="connsiteY33" fmla="*/ 401212 h 1947114"/>
                <a:gd name="connsiteX34" fmla="*/ 608473 w 1947114"/>
                <a:gd name="connsiteY34" fmla="*/ 500089 h 1947114"/>
                <a:gd name="connsiteX35" fmla="*/ 909541 w 1947114"/>
                <a:gd name="connsiteY35" fmla="*/ 342900 h 1947114"/>
                <a:gd name="connsiteX36" fmla="*/ 891160 w 1947114"/>
                <a:gd name="connsiteY36" fmla="*/ 248460 h 1947114"/>
                <a:gd name="connsiteX37" fmla="*/ 1139620 w 1947114"/>
                <a:gd name="connsiteY37" fmla="*/ 0 h 1947114"/>
                <a:gd name="connsiteX38" fmla="*/ 1388080 w 1947114"/>
                <a:gd name="connsiteY38" fmla="*/ 248460 h 1947114"/>
                <a:gd name="connsiteX39" fmla="*/ 1139620 w 1947114"/>
                <a:gd name="connsiteY39" fmla="*/ 496920 h 1947114"/>
                <a:gd name="connsiteX40" fmla="*/ 1011587 w 1947114"/>
                <a:gd name="connsiteY40" fmla="*/ 461425 h 1947114"/>
                <a:gd name="connsiteX41" fmla="*/ 695307 w 1947114"/>
                <a:gd name="connsiteY41" fmla="*/ 626220 h 1947114"/>
                <a:gd name="connsiteX42" fmla="*/ 721294 w 1947114"/>
                <a:gd name="connsiteY42" fmla="*/ 761225 h 1947114"/>
                <a:gd name="connsiteX43" fmla="*/ 701646 w 1947114"/>
                <a:gd name="connsiteY43" fmla="*/ 879117 h 1947114"/>
                <a:gd name="connsiteX44" fmla="*/ 1061025 w 1947114"/>
                <a:gd name="connsiteY44" fmla="*/ 958979 h 1947114"/>
                <a:gd name="connsiteX45" fmla="*/ 1485689 w 1947114"/>
                <a:gd name="connsiteY45" fmla="*/ 678828 h 1947114"/>
                <a:gd name="connsiteX46" fmla="*/ 1947114 w 1947114"/>
                <a:gd name="connsiteY46" fmla="*/ 1140254 h 1947114"/>
                <a:gd name="connsiteX47" fmla="*/ 1485689 w 1947114"/>
                <a:gd name="connsiteY47" fmla="*/ 1601679 h 1947114"/>
                <a:gd name="connsiteX48" fmla="*/ 1157367 w 1947114"/>
                <a:gd name="connsiteY48" fmla="*/ 1464772 h 1947114"/>
                <a:gd name="connsiteX49" fmla="*/ 849961 w 1947114"/>
                <a:gd name="connsiteY49" fmla="*/ 1633370 h 1947114"/>
                <a:gd name="connsiteX50" fmla="*/ 853130 w 1947114"/>
                <a:gd name="connsiteY50" fmla="*/ 1673301 h 1947114"/>
                <a:gd name="connsiteX51" fmla="*/ 579317 w 1947114"/>
                <a:gd name="connsiteY51" fmla="*/ 1947114 h 194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947114" h="1947114">
                  <a:moveTo>
                    <a:pt x="1074969" y="321984"/>
                  </a:moveTo>
                  <a:cubicBezTo>
                    <a:pt x="1092083" y="337196"/>
                    <a:pt x="1114900" y="346069"/>
                    <a:pt x="1138986" y="346069"/>
                  </a:cubicBezTo>
                  <a:cubicBezTo>
                    <a:pt x="1192227" y="346069"/>
                    <a:pt x="1235327" y="302969"/>
                    <a:pt x="1235327" y="249728"/>
                  </a:cubicBezTo>
                  <a:cubicBezTo>
                    <a:pt x="1235327" y="196486"/>
                    <a:pt x="1192227" y="153386"/>
                    <a:pt x="1138986" y="153386"/>
                  </a:cubicBezTo>
                  <a:cubicBezTo>
                    <a:pt x="1085744" y="153386"/>
                    <a:pt x="1042644" y="196486"/>
                    <a:pt x="1042644" y="249728"/>
                  </a:cubicBezTo>
                  <a:cubicBezTo>
                    <a:pt x="1042644" y="268108"/>
                    <a:pt x="1048349" y="286490"/>
                    <a:pt x="1058490" y="302335"/>
                  </a:cubicBezTo>
                  <a:cubicBezTo>
                    <a:pt x="1061659" y="306772"/>
                    <a:pt x="1064828" y="311209"/>
                    <a:pt x="1068631" y="315645"/>
                  </a:cubicBezTo>
                  <a:cubicBezTo>
                    <a:pt x="1071166" y="316913"/>
                    <a:pt x="1073068" y="319448"/>
                    <a:pt x="1074969" y="321984"/>
                  </a:cubicBezTo>
                  <a:moveTo>
                    <a:pt x="360647" y="554598"/>
                  </a:moveTo>
                  <a:cubicBezTo>
                    <a:pt x="245925" y="554598"/>
                    <a:pt x="152118" y="647771"/>
                    <a:pt x="152118" y="762493"/>
                  </a:cubicBezTo>
                  <a:cubicBezTo>
                    <a:pt x="152118" y="877216"/>
                    <a:pt x="245291" y="970388"/>
                    <a:pt x="360647" y="970388"/>
                  </a:cubicBezTo>
                  <a:cubicBezTo>
                    <a:pt x="475370" y="970388"/>
                    <a:pt x="569176" y="877216"/>
                    <a:pt x="569176" y="762493"/>
                  </a:cubicBezTo>
                  <a:cubicBezTo>
                    <a:pt x="568542" y="647771"/>
                    <a:pt x="475370" y="554598"/>
                    <a:pt x="360647" y="554598"/>
                  </a:cubicBezTo>
                  <a:moveTo>
                    <a:pt x="1485055" y="832214"/>
                  </a:moveTo>
                  <a:cubicBezTo>
                    <a:pt x="1314556" y="832214"/>
                    <a:pt x="1175748" y="971022"/>
                    <a:pt x="1175748" y="1141521"/>
                  </a:cubicBezTo>
                  <a:cubicBezTo>
                    <a:pt x="1175748" y="1312020"/>
                    <a:pt x="1314556" y="1450828"/>
                    <a:pt x="1485055" y="1450828"/>
                  </a:cubicBezTo>
                  <a:cubicBezTo>
                    <a:pt x="1655554" y="1450828"/>
                    <a:pt x="1794362" y="1312020"/>
                    <a:pt x="1794362" y="1141521"/>
                  </a:cubicBezTo>
                  <a:cubicBezTo>
                    <a:pt x="1794996" y="971022"/>
                    <a:pt x="1656188" y="832214"/>
                    <a:pt x="1485055" y="832214"/>
                  </a:cubicBezTo>
                  <a:moveTo>
                    <a:pt x="579317" y="1553508"/>
                  </a:moveTo>
                  <a:cubicBezTo>
                    <a:pt x="512765" y="1553508"/>
                    <a:pt x="458256" y="1608017"/>
                    <a:pt x="458256" y="1674569"/>
                  </a:cubicBezTo>
                  <a:cubicBezTo>
                    <a:pt x="458256" y="1741121"/>
                    <a:pt x="512765" y="1795630"/>
                    <a:pt x="579317" y="1795630"/>
                  </a:cubicBezTo>
                  <a:cubicBezTo>
                    <a:pt x="645869" y="1795630"/>
                    <a:pt x="700378" y="1741121"/>
                    <a:pt x="700378" y="1674569"/>
                  </a:cubicBezTo>
                  <a:cubicBezTo>
                    <a:pt x="700378" y="1607383"/>
                    <a:pt x="646503" y="1553508"/>
                    <a:pt x="579317" y="1553508"/>
                  </a:cubicBezTo>
                  <a:moveTo>
                    <a:pt x="579317" y="1947114"/>
                  </a:moveTo>
                  <a:cubicBezTo>
                    <a:pt x="428467" y="1947114"/>
                    <a:pt x="306138" y="1824786"/>
                    <a:pt x="306138" y="1673935"/>
                  </a:cubicBezTo>
                  <a:cubicBezTo>
                    <a:pt x="306138" y="1523084"/>
                    <a:pt x="428467" y="1400756"/>
                    <a:pt x="579317" y="1400756"/>
                  </a:cubicBezTo>
                  <a:cubicBezTo>
                    <a:pt x="661715" y="1400756"/>
                    <a:pt x="735872" y="1437518"/>
                    <a:pt x="785945" y="1495196"/>
                  </a:cubicBezTo>
                  <a:lnTo>
                    <a:pt x="1068631" y="1340543"/>
                  </a:lnTo>
                  <a:cubicBezTo>
                    <a:pt x="1039475" y="1280329"/>
                    <a:pt x="1023629" y="1212510"/>
                    <a:pt x="1023629" y="1141521"/>
                  </a:cubicBezTo>
                  <a:cubicBezTo>
                    <a:pt x="1023629" y="1130112"/>
                    <a:pt x="1024263" y="1119337"/>
                    <a:pt x="1024897" y="1107928"/>
                  </a:cubicBezTo>
                  <a:lnTo>
                    <a:pt x="615445" y="1016657"/>
                  </a:lnTo>
                  <a:cubicBezTo>
                    <a:pt x="550161" y="1081942"/>
                    <a:pt x="460158" y="1122506"/>
                    <a:pt x="360647" y="1122506"/>
                  </a:cubicBezTo>
                  <a:cubicBezTo>
                    <a:pt x="161626" y="1122506"/>
                    <a:pt x="0" y="960880"/>
                    <a:pt x="0" y="761859"/>
                  </a:cubicBezTo>
                  <a:cubicBezTo>
                    <a:pt x="0" y="562838"/>
                    <a:pt x="161626" y="401212"/>
                    <a:pt x="360647" y="401212"/>
                  </a:cubicBezTo>
                  <a:cubicBezTo>
                    <a:pt x="456355" y="401212"/>
                    <a:pt x="543823" y="438608"/>
                    <a:pt x="608473" y="500089"/>
                  </a:cubicBezTo>
                  <a:lnTo>
                    <a:pt x="909541" y="342900"/>
                  </a:lnTo>
                  <a:cubicBezTo>
                    <a:pt x="897498" y="313110"/>
                    <a:pt x="891160" y="280785"/>
                    <a:pt x="891160" y="248460"/>
                  </a:cubicBezTo>
                  <a:cubicBezTo>
                    <a:pt x="891160" y="111553"/>
                    <a:pt x="1002713" y="0"/>
                    <a:pt x="1139620" y="0"/>
                  </a:cubicBezTo>
                  <a:cubicBezTo>
                    <a:pt x="1276526" y="0"/>
                    <a:pt x="1388080" y="111553"/>
                    <a:pt x="1388080" y="248460"/>
                  </a:cubicBezTo>
                  <a:cubicBezTo>
                    <a:pt x="1388080" y="385366"/>
                    <a:pt x="1276526" y="496920"/>
                    <a:pt x="1139620" y="496920"/>
                  </a:cubicBezTo>
                  <a:cubicBezTo>
                    <a:pt x="1093350" y="496920"/>
                    <a:pt x="1049616" y="484243"/>
                    <a:pt x="1011587" y="461425"/>
                  </a:cubicBezTo>
                  <a:lnTo>
                    <a:pt x="695307" y="626220"/>
                  </a:lnTo>
                  <a:cubicBezTo>
                    <a:pt x="712421" y="668053"/>
                    <a:pt x="721294" y="713688"/>
                    <a:pt x="721294" y="761225"/>
                  </a:cubicBezTo>
                  <a:cubicBezTo>
                    <a:pt x="721294" y="802424"/>
                    <a:pt x="714322" y="841721"/>
                    <a:pt x="701646" y="879117"/>
                  </a:cubicBezTo>
                  <a:lnTo>
                    <a:pt x="1061025" y="958979"/>
                  </a:lnTo>
                  <a:cubicBezTo>
                    <a:pt x="1131380" y="794184"/>
                    <a:pt x="1295541" y="678828"/>
                    <a:pt x="1485689" y="678828"/>
                  </a:cubicBezTo>
                  <a:cubicBezTo>
                    <a:pt x="1740487" y="678828"/>
                    <a:pt x="1947114" y="886089"/>
                    <a:pt x="1947114" y="1140254"/>
                  </a:cubicBezTo>
                  <a:cubicBezTo>
                    <a:pt x="1947114" y="1394418"/>
                    <a:pt x="1739853" y="1601679"/>
                    <a:pt x="1485689" y="1601679"/>
                  </a:cubicBezTo>
                  <a:cubicBezTo>
                    <a:pt x="1357656" y="1601679"/>
                    <a:pt x="1241666" y="1549072"/>
                    <a:pt x="1157367" y="1464772"/>
                  </a:cubicBezTo>
                  <a:lnTo>
                    <a:pt x="849961" y="1633370"/>
                  </a:lnTo>
                  <a:cubicBezTo>
                    <a:pt x="851863" y="1646681"/>
                    <a:pt x="853130" y="1659991"/>
                    <a:pt x="853130" y="1673301"/>
                  </a:cubicBezTo>
                  <a:cubicBezTo>
                    <a:pt x="852496" y="1824786"/>
                    <a:pt x="730168" y="1947114"/>
                    <a:pt x="579317" y="1947114"/>
                  </a:cubicBezTo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032D225-8657-4B71-84BD-7451B119BFB6}"/>
                </a:ext>
              </a:extLst>
            </p:cNvPr>
            <p:cNvSpPr/>
            <p:nvPr/>
          </p:nvSpPr>
          <p:spPr>
            <a:xfrm>
              <a:off x="7624647" y="2284943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472482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B6E5232-ACF0-4A00-8EA6-A854B1692E18}"/>
                </a:ext>
              </a:extLst>
            </p:cNvPr>
            <p:cNvSpPr/>
            <p:nvPr/>
          </p:nvSpPr>
          <p:spPr>
            <a:xfrm>
              <a:off x="7757751" y="2423117"/>
              <a:ext cx="2018736" cy="2009229"/>
            </a:xfrm>
            <a:custGeom>
              <a:avLst/>
              <a:gdLst>
                <a:gd name="connsiteX0" fmla="*/ 1009051 w 2018736"/>
                <a:gd name="connsiteY0" fmla="*/ 0 h 2009229"/>
                <a:gd name="connsiteX1" fmla="*/ 1009051 w 2018736"/>
                <a:gd name="connsiteY1" fmla="*/ 574247 h 2009229"/>
                <a:gd name="connsiteX2" fmla="*/ 432270 w 2018736"/>
                <a:gd name="connsiteY2" fmla="*/ 574247 h 2009229"/>
                <a:gd name="connsiteX3" fmla="*/ 0 w 2018736"/>
                <a:gd name="connsiteY3" fmla="*/ 1004615 h 2009229"/>
                <a:gd name="connsiteX4" fmla="*/ 448749 w 2018736"/>
                <a:gd name="connsiteY4" fmla="*/ 1435617 h 2009229"/>
                <a:gd name="connsiteX5" fmla="*/ 1009051 w 2018736"/>
                <a:gd name="connsiteY5" fmla="*/ 1435617 h 2009229"/>
                <a:gd name="connsiteX6" fmla="*/ 1009051 w 2018736"/>
                <a:gd name="connsiteY6" fmla="*/ 2009229 h 2009229"/>
                <a:gd name="connsiteX7" fmla="*/ 1009051 w 2018736"/>
                <a:gd name="connsiteY7" fmla="*/ 2009229 h 2009229"/>
                <a:gd name="connsiteX8" fmla="*/ 2018737 w 2018736"/>
                <a:gd name="connsiteY8" fmla="*/ 1004615 h 200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8736" h="2009229">
                  <a:moveTo>
                    <a:pt x="1009051" y="0"/>
                  </a:moveTo>
                  <a:lnTo>
                    <a:pt x="1009051" y="574247"/>
                  </a:lnTo>
                  <a:lnTo>
                    <a:pt x="432270" y="574247"/>
                  </a:lnTo>
                  <a:lnTo>
                    <a:pt x="0" y="1004615"/>
                  </a:lnTo>
                  <a:lnTo>
                    <a:pt x="448749" y="1435617"/>
                  </a:lnTo>
                  <a:lnTo>
                    <a:pt x="1009051" y="1435617"/>
                  </a:lnTo>
                  <a:lnTo>
                    <a:pt x="1009051" y="2009229"/>
                  </a:lnTo>
                  <a:lnTo>
                    <a:pt x="1009051" y="2009229"/>
                  </a:lnTo>
                  <a:lnTo>
                    <a:pt x="2018737" y="1004615"/>
                  </a:lnTo>
                  <a:close/>
                </a:path>
              </a:pathLst>
            </a:custGeom>
            <a:solidFill>
              <a:srgbClr val="8CCDCD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5D3891D-0776-4E79-88DF-5D30A5CC8892}"/>
                </a:ext>
              </a:extLst>
            </p:cNvPr>
            <p:cNvSpPr/>
            <p:nvPr/>
          </p:nvSpPr>
          <p:spPr>
            <a:xfrm>
              <a:off x="9908323" y="2284943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B05DCBF-F50E-43B6-9973-DD11B5CB3152}"/>
                </a:ext>
              </a:extLst>
            </p:cNvPr>
            <p:cNvSpPr/>
            <p:nvPr/>
          </p:nvSpPr>
          <p:spPr>
            <a:xfrm>
              <a:off x="10193843" y="2509951"/>
              <a:ext cx="1714084" cy="1835560"/>
            </a:xfrm>
            <a:custGeom>
              <a:avLst/>
              <a:gdLst>
                <a:gd name="connsiteX0" fmla="*/ 570779 w 1714084"/>
                <a:gd name="connsiteY0" fmla="*/ 1460336 h 1835560"/>
                <a:gd name="connsiteX1" fmla="*/ 857269 w 1714084"/>
                <a:gd name="connsiteY1" fmla="*/ 1353853 h 1835560"/>
                <a:gd name="connsiteX2" fmla="*/ 1029036 w 1714084"/>
                <a:gd name="connsiteY2" fmla="*/ 1270188 h 1835560"/>
                <a:gd name="connsiteX3" fmla="*/ 1058826 w 1714084"/>
                <a:gd name="connsiteY3" fmla="*/ 1254976 h 1835560"/>
                <a:gd name="connsiteX4" fmla="*/ 1089883 w 1714084"/>
                <a:gd name="connsiteY4" fmla="*/ 1237229 h 1835560"/>
                <a:gd name="connsiteX5" fmla="*/ 1080376 w 1714084"/>
                <a:gd name="connsiteY5" fmla="*/ 1288569 h 1835560"/>
                <a:gd name="connsiteX6" fmla="*/ 1045515 w 1714084"/>
                <a:gd name="connsiteY6" fmla="*/ 1426743 h 1835560"/>
                <a:gd name="connsiteX7" fmla="*/ 857269 w 1714084"/>
                <a:gd name="connsiteY7" fmla="*/ 1694852 h 1835560"/>
                <a:gd name="connsiteX8" fmla="*/ 697545 w 1714084"/>
                <a:gd name="connsiteY8" fmla="*/ 1505971 h 1835560"/>
                <a:gd name="connsiteX9" fmla="*/ 618316 w 1714084"/>
                <a:gd name="connsiteY9" fmla="*/ 1527521 h 1835560"/>
                <a:gd name="connsiteX10" fmla="*/ 563807 w 1714084"/>
                <a:gd name="connsiteY10" fmla="*/ 1542733 h 1835560"/>
                <a:gd name="connsiteX11" fmla="*/ 557469 w 1714084"/>
                <a:gd name="connsiteY11" fmla="*/ 1544635 h 1835560"/>
                <a:gd name="connsiteX12" fmla="*/ 857269 w 1714084"/>
                <a:gd name="connsiteY12" fmla="*/ 1835561 h 1835560"/>
                <a:gd name="connsiteX13" fmla="*/ 1186225 w 1714084"/>
                <a:gd name="connsiteY13" fmla="*/ 1464772 h 1835560"/>
                <a:gd name="connsiteX14" fmla="*/ 1220451 w 1714084"/>
                <a:gd name="connsiteY14" fmla="*/ 1332303 h 1835560"/>
                <a:gd name="connsiteX15" fmla="*/ 1220451 w 1714084"/>
                <a:gd name="connsiteY15" fmla="*/ 1327866 h 1835560"/>
                <a:gd name="connsiteX16" fmla="*/ 1250241 w 1714084"/>
                <a:gd name="connsiteY16" fmla="*/ 1134549 h 1835560"/>
                <a:gd name="connsiteX17" fmla="*/ 1261016 w 1714084"/>
                <a:gd name="connsiteY17" fmla="*/ 949472 h 1835560"/>
                <a:gd name="connsiteX18" fmla="*/ 1261016 w 1714084"/>
                <a:gd name="connsiteY18" fmla="*/ 917147 h 1835560"/>
                <a:gd name="connsiteX19" fmla="*/ 1261016 w 1714084"/>
                <a:gd name="connsiteY19" fmla="*/ 882920 h 1835560"/>
                <a:gd name="connsiteX20" fmla="*/ 1302849 w 1714084"/>
                <a:gd name="connsiteY20" fmla="*/ 916513 h 1835560"/>
                <a:gd name="connsiteX21" fmla="*/ 1406162 w 1714084"/>
                <a:gd name="connsiteY21" fmla="*/ 1014122 h 1835560"/>
                <a:gd name="connsiteX22" fmla="*/ 1419473 w 1714084"/>
                <a:gd name="connsiteY22" fmla="*/ 1028066 h 1835560"/>
                <a:gd name="connsiteX23" fmla="*/ 1412501 w 1714084"/>
                <a:gd name="connsiteY23" fmla="*/ 1062927 h 1835560"/>
                <a:gd name="connsiteX24" fmla="*/ 1548773 w 1714084"/>
                <a:gd name="connsiteY24" fmla="*/ 1211876 h 1835560"/>
                <a:gd name="connsiteX25" fmla="*/ 1555111 w 1714084"/>
                <a:gd name="connsiteY25" fmla="*/ 1305048 h 1835560"/>
                <a:gd name="connsiteX26" fmla="*/ 1302215 w 1714084"/>
                <a:gd name="connsiteY26" fmla="*/ 1343078 h 1835560"/>
                <a:gd name="connsiteX27" fmla="*/ 1299680 w 1714084"/>
                <a:gd name="connsiteY27" fmla="*/ 1352585 h 1835560"/>
                <a:gd name="connsiteX28" fmla="*/ 1264819 w 1714084"/>
                <a:gd name="connsiteY28" fmla="*/ 1479984 h 1835560"/>
                <a:gd name="connsiteX29" fmla="*/ 1402993 w 1714084"/>
                <a:gd name="connsiteY29" fmla="*/ 1492027 h 1835560"/>
                <a:gd name="connsiteX30" fmla="*/ 1682510 w 1714084"/>
                <a:gd name="connsiteY30" fmla="*/ 1375403 h 1835560"/>
                <a:gd name="connsiteX31" fmla="*/ 1682510 w 1714084"/>
                <a:gd name="connsiteY31" fmla="*/ 1152296 h 1835560"/>
                <a:gd name="connsiteX32" fmla="*/ 1705962 w 1714084"/>
                <a:gd name="connsiteY32" fmla="*/ 1036940 h 1835560"/>
                <a:gd name="connsiteX33" fmla="*/ 1527223 w 1714084"/>
                <a:gd name="connsiteY33" fmla="*/ 931091 h 1835560"/>
                <a:gd name="connsiteX34" fmla="*/ 1513279 w 1714084"/>
                <a:gd name="connsiteY34" fmla="*/ 916513 h 1835560"/>
                <a:gd name="connsiteX35" fmla="*/ 1409331 w 1714084"/>
                <a:gd name="connsiteY35" fmla="*/ 819537 h 1835560"/>
                <a:gd name="connsiteX36" fmla="*/ 1248340 w 1714084"/>
                <a:gd name="connsiteY36" fmla="*/ 697843 h 1835560"/>
                <a:gd name="connsiteX37" fmla="*/ 1087348 w 1714084"/>
                <a:gd name="connsiteY37" fmla="*/ 597064 h 1835560"/>
                <a:gd name="connsiteX38" fmla="*/ 1058192 w 1714084"/>
                <a:gd name="connsiteY38" fmla="*/ 580585 h 1835560"/>
                <a:gd name="connsiteX39" fmla="*/ 1027134 w 1714084"/>
                <a:gd name="connsiteY39" fmla="*/ 564105 h 1835560"/>
                <a:gd name="connsiteX40" fmla="*/ 1077840 w 1714084"/>
                <a:gd name="connsiteY40" fmla="*/ 546992 h 1835560"/>
                <a:gd name="connsiteX41" fmla="*/ 1219184 w 1714084"/>
                <a:gd name="connsiteY41" fmla="*/ 507061 h 1835560"/>
                <a:gd name="connsiteX42" fmla="*/ 1409965 w 1714084"/>
                <a:gd name="connsiteY42" fmla="*/ 482342 h 1835560"/>
                <a:gd name="connsiteX43" fmla="*/ 1557013 w 1714084"/>
                <a:gd name="connsiteY43" fmla="*/ 528611 h 1835560"/>
                <a:gd name="connsiteX44" fmla="*/ 1465742 w 1714084"/>
                <a:gd name="connsiteY44" fmla="*/ 756789 h 1835560"/>
                <a:gd name="connsiteX45" fmla="*/ 1570957 w 1714084"/>
                <a:gd name="connsiteY45" fmla="*/ 856933 h 1835560"/>
                <a:gd name="connsiteX46" fmla="*/ 1686948 w 1714084"/>
                <a:gd name="connsiteY46" fmla="*/ 456989 h 1835560"/>
                <a:gd name="connsiteX47" fmla="*/ 859804 w 1714084"/>
                <a:gd name="connsiteY47" fmla="*/ 479807 h 1835560"/>
                <a:gd name="connsiteX48" fmla="*/ 688037 w 1714084"/>
                <a:gd name="connsiteY48" fmla="*/ 562838 h 1835560"/>
                <a:gd name="connsiteX49" fmla="*/ 655712 w 1714084"/>
                <a:gd name="connsiteY49" fmla="*/ 579951 h 1835560"/>
                <a:gd name="connsiteX50" fmla="*/ 624655 w 1714084"/>
                <a:gd name="connsiteY50" fmla="*/ 597698 h 1835560"/>
                <a:gd name="connsiteX51" fmla="*/ 634796 w 1714084"/>
                <a:gd name="connsiteY51" fmla="*/ 544457 h 1835560"/>
                <a:gd name="connsiteX52" fmla="*/ 670290 w 1714084"/>
                <a:gd name="connsiteY52" fmla="*/ 404381 h 1835560"/>
                <a:gd name="connsiteX53" fmla="*/ 688037 w 1714084"/>
                <a:gd name="connsiteY53" fmla="*/ 353675 h 1835560"/>
                <a:gd name="connsiteX54" fmla="*/ 728602 w 1714084"/>
                <a:gd name="connsiteY54" fmla="*/ 343534 h 1835560"/>
                <a:gd name="connsiteX55" fmla="*/ 809098 w 1714084"/>
                <a:gd name="connsiteY55" fmla="*/ 158457 h 1835560"/>
                <a:gd name="connsiteX56" fmla="*/ 857269 w 1714084"/>
                <a:gd name="connsiteY56" fmla="*/ 139442 h 1835560"/>
                <a:gd name="connsiteX57" fmla="*/ 1018261 w 1714084"/>
                <a:gd name="connsiteY57" fmla="*/ 331491 h 1835560"/>
                <a:gd name="connsiteX58" fmla="*/ 1157703 w 1714084"/>
                <a:gd name="connsiteY58" fmla="*/ 295997 h 1835560"/>
                <a:gd name="connsiteX59" fmla="*/ 1160238 w 1714084"/>
                <a:gd name="connsiteY59" fmla="*/ 295997 h 1835560"/>
                <a:gd name="connsiteX60" fmla="*/ 857269 w 1714084"/>
                <a:gd name="connsiteY60" fmla="*/ 0 h 1835560"/>
                <a:gd name="connsiteX61" fmla="*/ 692474 w 1714084"/>
                <a:gd name="connsiteY61" fmla="*/ 73524 h 1835560"/>
                <a:gd name="connsiteX62" fmla="*/ 574582 w 1714084"/>
                <a:gd name="connsiteY62" fmla="*/ 103314 h 1835560"/>
                <a:gd name="connsiteX63" fmla="*/ 554300 w 1714084"/>
                <a:gd name="connsiteY63" fmla="*/ 301067 h 1835560"/>
                <a:gd name="connsiteX64" fmla="*/ 464930 w 1714084"/>
                <a:gd name="connsiteY64" fmla="*/ 701012 h 1835560"/>
                <a:gd name="connsiteX65" fmla="*/ 454155 w 1714084"/>
                <a:gd name="connsiteY65" fmla="*/ 886089 h 1835560"/>
                <a:gd name="connsiteX66" fmla="*/ 454155 w 1714084"/>
                <a:gd name="connsiteY66" fmla="*/ 918414 h 1835560"/>
                <a:gd name="connsiteX67" fmla="*/ 454155 w 1714084"/>
                <a:gd name="connsiteY67" fmla="*/ 952641 h 1835560"/>
                <a:gd name="connsiteX68" fmla="*/ 412323 w 1714084"/>
                <a:gd name="connsiteY68" fmla="*/ 919048 h 1835560"/>
                <a:gd name="connsiteX69" fmla="*/ 303939 w 1714084"/>
                <a:gd name="connsiteY69" fmla="*/ 822706 h 1835560"/>
                <a:gd name="connsiteX70" fmla="*/ 255768 w 1714084"/>
                <a:gd name="connsiteY70" fmla="*/ 770099 h 1835560"/>
                <a:gd name="connsiteX71" fmla="*/ 155623 w 1714084"/>
                <a:gd name="connsiteY71" fmla="*/ 531780 h 1835560"/>
                <a:gd name="connsiteX72" fmla="*/ 302671 w 1714084"/>
                <a:gd name="connsiteY72" fmla="*/ 485511 h 1835560"/>
                <a:gd name="connsiteX73" fmla="*/ 406619 w 1714084"/>
                <a:gd name="connsiteY73" fmla="*/ 494384 h 1835560"/>
                <a:gd name="connsiteX74" fmla="*/ 421830 w 1714084"/>
                <a:gd name="connsiteY74" fmla="*/ 433537 h 1835560"/>
                <a:gd name="connsiteX75" fmla="*/ 435141 w 1714084"/>
                <a:gd name="connsiteY75" fmla="*/ 380296 h 1835560"/>
                <a:gd name="connsiteX76" fmla="*/ 442746 w 1714084"/>
                <a:gd name="connsiteY76" fmla="*/ 357478 h 1835560"/>
                <a:gd name="connsiteX77" fmla="*/ 27590 w 1714084"/>
                <a:gd name="connsiteY77" fmla="*/ 461425 h 1835560"/>
                <a:gd name="connsiteX78" fmla="*/ 141679 w 1714084"/>
                <a:gd name="connsiteY78" fmla="*/ 860102 h 1835560"/>
                <a:gd name="connsiteX79" fmla="*/ 197456 w 1714084"/>
                <a:gd name="connsiteY79" fmla="*/ 919682 h 1835560"/>
                <a:gd name="connsiteX80" fmla="*/ 200625 w 1714084"/>
                <a:gd name="connsiteY80" fmla="*/ 922851 h 1835560"/>
                <a:gd name="connsiteX81" fmla="*/ 298868 w 1714084"/>
                <a:gd name="connsiteY81" fmla="*/ 1012221 h 1835560"/>
                <a:gd name="connsiteX82" fmla="*/ 303939 w 1714084"/>
                <a:gd name="connsiteY82" fmla="*/ 1017291 h 1835560"/>
                <a:gd name="connsiteX83" fmla="*/ 464297 w 1714084"/>
                <a:gd name="connsiteY83" fmla="*/ 1138986 h 1835560"/>
                <a:gd name="connsiteX84" fmla="*/ 623387 w 1714084"/>
                <a:gd name="connsiteY84" fmla="*/ 1238497 h 1835560"/>
                <a:gd name="connsiteX85" fmla="*/ 654444 w 1714084"/>
                <a:gd name="connsiteY85" fmla="*/ 1256244 h 1835560"/>
                <a:gd name="connsiteX86" fmla="*/ 685502 w 1714084"/>
                <a:gd name="connsiteY86" fmla="*/ 1272089 h 1835560"/>
                <a:gd name="connsiteX87" fmla="*/ 632894 w 1714084"/>
                <a:gd name="connsiteY87" fmla="*/ 1290470 h 1835560"/>
                <a:gd name="connsiteX88" fmla="*/ 493452 w 1714084"/>
                <a:gd name="connsiteY88" fmla="*/ 1329767 h 1835560"/>
                <a:gd name="connsiteX89" fmla="*/ 488382 w 1714084"/>
                <a:gd name="connsiteY89" fmla="*/ 1331669 h 1835560"/>
                <a:gd name="connsiteX90" fmla="*/ 376195 w 1714084"/>
                <a:gd name="connsiteY90" fmla="*/ 1283498 h 1835560"/>
                <a:gd name="connsiteX91" fmla="*/ 249429 w 1714084"/>
                <a:gd name="connsiteY91" fmla="*/ 1350050 h 1835560"/>
                <a:gd name="connsiteX92" fmla="*/ 156257 w 1714084"/>
                <a:gd name="connsiteY92" fmla="*/ 1307584 h 1835560"/>
                <a:gd name="connsiteX93" fmla="*/ 249429 w 1714084"/>
                <a:gd name="connsiteY93" fmla="*/ 1078138 h 1835560"/>
                <a:gd name="connsiteX94" fmla="*/ 205695 w 1714084"/>
                <a:gd name="connsiteY94" fmla="*/ 1038841 h 1835560"/>
                <a:gd name="connsiteX95" fmla="*/ 163863 w 1714084"/>
                <a:gd name="connsiteY95" fmla="*/ 1001446 h 1835560"/>
                <a:gd name="connsiteX96" fmla="*/ 142313 w 1714084"/>
                <a:gd name="connsiteY96" fmla="*/ 979262 h 1835560"/>
                <a:gd name="connsiteX97" fmla="*/ 33295 w 1714084"/>
                <a:gd name="connsiteY97" fmla="*/ 1377938 h 1835560"/>
                <a:gd name="connsiteX98" fmla="*/ 250697 w 1714084"/>
                <a:gd name="connsiteY98" fmla="*/ 1490759 h 1835560"/>
                <a:gd name="connsiteX99" fmla="*/ 395843 w 1714084"/>
                <a:gd name="connsiteY99" fmla="*/ 1572523 h 1835560"/>
                <a:gd name="connsiteX100" fmla="*/ 532116 w 1714084"/>
                <a:gd name="connsiteY100" fmla="*/ 1469843 h 1835560"/>
                <a:gd name="connsiteX101" fmla="*/ 570779 w 1714084"/>
                <a:gd name="connsiteY101" fmla="*/ 1460336 h 1835560"/>
                <a:gd name="connsiteX102" fmla="*/ 727968 w 1714084"/>
                <a:gd name="connsiteY102" fmla="*/ 1132014 h 1835560"/>
                <a:gd name="connsiteX103" fmla="*/ 603738 w 1714084"/>
                <a:gd name="connsiteY103" fmla="*/ 1057856 h 1835560"/>
                <a:gd name="connsiteX104" fmla="*/ 599301 w 1714084"/>
                <a:gd name="connsiteY104" fmla="*/ 918414 h 1835560"/>
                <a:gd name="connsiteX105" fmla="*/ 604372 w 1714084"/>
                <a:gd name="connsiteY105" fmla="*/ 777705 h 1835560"/>
                <a:gd name="connsiteX106" fmla="*/ 728602 w 1714084"/>
                <a:gd name="connsiteY106" fmla="*/ 704181 h 1835560"/>
                <a:gd name="connsiteX107" fmla="*/ 859170 w 1714084"/>
                <a:gd name="connsiteY107" fmla="*/ 637629 h 1835560"/>
                <a:gd name="connsiteX108" fmla="*/ 986570 w 1714084"/>
                <a:gd name="connsiteY108" fmla="*/ 704181 h 1835560"/>
                <a:gd name="connsiteX109" fmla="*/ 1110799 w 1714084"/>
                <a:gd name="connsiteY109" fmla="*/ 778339 h 1835560"/>
                <a:gd name="connsiteX110" fmla="*/ 1115870 w 1714084"/>
                <a:gd name="connsiteY110" fmla="*/ 918414 h 1835560"/>
                <a:gd name="connsiteX111" fmla="*/ 1110799 w 1714084"/>
                <a:gd name="connsiteY111" fmla="*/ 1058490 h 1835560"/>
                <a:gd name="connsiteX112" fmla="*/ 986570 w 1714084"/>
                <a:gd name="connsiteY112" fmla="*/ 1132014 h 1835560"/>
                <a:gd name="connsiteX113" fmla="*/ 857269 w 1714084"/>
                <a:gd name="connsiteY113" fmla="*/ 1197932 h 1835560"/>
                <a:gd name="connsiteX114" fmla="*/ 727968 w 1714084"/>
                <a:gd name="connsiteY114" fmla="*/ 1132014 h 183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4084" h="1835560">
                  <a:moveTo>
                    <a:pt x="570779" y="1460336"/>
                  </a:moveTo>
                  <a:cubicBezTo>
                    <a:pt x="669022" y="1433081"/>
                    <a:pt x="765364" y="1396953"/>
                    <a:pt x="857269" y="1353853"/>
                  </a:cubicBezTo>
                  <a:cubicBezTo>
                    <a:pt x="914313" y="1329767"/>
                    <a:pt x="971991" y="1299978"/>
                    <a:pt x="1029036" y="1270188"/>
                  </a:cubicBezTo>
                  <a:lnTo>
                    <a:pt x="1058826" y="1254976"/>
                  </a:lnTo>
                  <a:cubicBezTo>
                    <a:pt x="1070234" y="1249271"/>
                    <a:pt x="1079742" y="1242933"/>
                    <a:pt x="1089883" y="1237229"/>
                  </a:cubicBezTo>
                  <a:cubicBezTo>
                    <a:pt x="1087348" y="1254976"/>
                    <a:pt x="1083545" y="1271455"/>
                    <a:pt x="1080376" y="1288569"/>
                  </a:cubicBezTo>
                  <a:cubicBezTo>
                    <a:pt x="1071502" y="1334838"/>
                    <a:pt x="1059460" y="1381108"/>
                    <a:pt x="1045515" y="1426743"/>
                  </a:cubicBezTo>
                  <a:cubicBezTo>
                    <a:pt x="991640" y="1596609"/>
                    <a:pt x="916849" y="1694852"/>
                    <a:pt x="857269" y="1694852"/>
                  </a:cubicBezTo>
                  <a:cubicBezTo>
                    <a:pt x="807830" y="1694852"/>
                    <a:pt x="747617" y="1626398"/>
                    <a:pt x="697545" y="1505971"/>
                  </a:cubicBezTo>
                  <a:cubicBezTo>
                    <a:pt x="670924" y="1512309"/>
                    <a:pt x="649374" y="1519282"/>
                    <a:pt x="618316" y="1527521"/>
                  </a:cubicBezTo>
                  <a:cubicBezTo>
                    <a:pt x="601837" y="1532592"/>
                    <a:pt x="584090" y="1537662"/>
                    <a:pt x="563807" y="1542733"/>
                  </a:cubicBezTo>
                  <a:lnTo>
                    <a:pt x="557469" y="1544635"/>
                  </a:lnTo>
                  <a:cubicBezTo>
                    <a:pt x="625922" y="1717669"/>
                    <a:pt x="726067" y="1835561"/>
                    <a:pt x="857269" y="1835561"/>
                  </a:cubicBezTo>
                  <a:cubicBezTo>
                    <a:pt x="1007486" y="1835561"/>
                    <a:pt x="1118405" y="1680273"/>
                    <a:pt x="1186225" y="1464772"/>
                  </a:cubicBezTo>
                  <a:cubicBezTo>
                    <a:pt x="1199535" y="1421672"/>
                    <a:pt x="1210944" y="1378572"/>
                    <a:pt x="1220451" y="1332303"/>
                  </a:cubicBezTo>
                  <a:lnTo>
                    <a:pt x="1220451" y="1327866"/>
                  </a:lnTo>
                  <a:cubicBezTo>
                    <a:pt x="1233762" y="1265751"/>
                    <a:pt x="1243269" y="1201101"/>
                    <a:pt x="1250241" y="1134549"/>
                  </a:cubicBezTo>
                  <a:cubicBezTo>
                    <a:pt x="1256579" y="1073068"/>
                    <a:pt x="1261016" y="1011587"/>
                    <a:pt x="1261016" y="949472"/>
                  </a:cubicBezTo>
                  <a:lnTo>
                    <a:pt x="1261016" y="917147"/>
                  </a:lnTo>
                  <a:lnTo>
                    <a:pt x="1261016" y="882920"/>
                  </a:lnTo>
                  <a:cubicBezTo>
                    <a:pt x="1275594" y="893695"/>
                    <a:pt x="1289538" y="905104"/>
                    <a:pt x="1302849" y="916513"/>
                  </a:cubicBezTo>
                  <a:cubicBezTo>
                    <a:pt x="1338977" y="947570"/>
                    <a:pt x="1373204" y="979895"/>
                    <a:pt x="1406162" y="1014122"/>
                  </a:cubicBezTo>
                  <a:lnTo>
                    <a:pt x="1419473" y="1028066"/>
                  </a:lnTo>
                  <a:cubicBezTo>
                    <a:pt x="1415670" y="1039475"/>
                    <a:pt x="1413135" y="1050884"/>
                    <a:pt x="1412501" y="1062927"/>
                  </a:cubicBezTo>
                  <a:cubicBezTo>
                    <a:pt x="1407430" y="1140254"/>
                    <a:pt x="1468278" y="1206805"/>
                    <a:pt x="1548773" y="1211876"/>
                  </a:cubicBezTo>
                  <a:cubicBezTo>
                    <a:pt x="1564619" y="1240398"/>
                    <a:pt x="1567154" y="1274624"/>
                    <a:pt x="1555111" y="1305048"/>
                  </a:cubicBezTo>
                  <a:cubicBezTo>
                    <a:pt x="1529758" y="1347515"/>
                    <a:pt x="1430882" y="1361459"/>
                    <a:pt x="1302215" y="1343078"/>
                  </a:cubicBezTo>
                  <a:lnTo>
                    <a:pt x="1299680" y="1352585"/>
                  </a:lnTo>
                  <a:cubicBezTo>
                    <a:pt x="1292074" y="1384277"/>
                    <a:pt x="1277496" y="1439419"/>
                    <a:pt x="1264819" y="1479984"/>
                  </a:cubicBezTo>
                  <a:cubicBezTo>
                    <a:pt x="1310455" y="1487590"/>
                    <a:pt x="1356724" y="1491393"/>
                    <a:pt x="1402993" y="1492027"/>
                  </a:cubicBezTo>
                  <a:cubicBezTo>
                    <a:pt x="1539266" y="1492027"/>
                    <a:pt x="1636242" y="1452096"/>
                    <a:pt x="1682510" y="1375403"/>
                  </a:cubicBezTo>
                  <a:cubicBezTo>
                    <a:pt x="1719273" y="1313922"/>
                    <a:pt x="1718639" y="1237863"/>
                    <a:pt x="1682510" y="1152296"/>
                  </a:cubicBezTo>
                  <a:cubicBezTo>
                    <a:pt x="1707230" y="1118703"/>
                    <a:pt x="1716103" y="1076871"/>
                    <a:pt x="1705962" y="1036940"/>
                  </a:cubicBezTo>
                  <a:cubicBezTo>
                    <a:pt x="1686948" y="960247"/>
                    <a:pt x="1607085" y="913343"/>
                    <a:pt x="1527223" y="931091"/>
                  </a:cubicBezTo>
                  <a:lnTo>
                    <a:pt x="1513279" y="916513"/>
                  </a:lnTo>
                  <a:cubicBezTo>
                    <a:pt x="1480954" y="884188"/>
                    <a:pt x="1447361" y="851863"/>
                    <a:pt x="1409331" y="819537"/>
                  </a:cubicBezTo>
                  <a:cubicBezTo>
                    <a:pt x="1357992" y="776437"/>
                    <a:pt x="1304116" y="735872"/>
                    <a:pt x="1248340" y="697843"/>
                  </a:cubicBezTo>
                  <a:cubicBezTo>
                    <a:pt x="1197000" y="662982"/>
                    <a:pt x="1143758" y="629389"/>
                    <a:pt x="1087348" y="597064"/>
                  </a:cubicBezTo>
                  <a:lnTo>
                    <a:pt x="1058192" y="580585"/>
                  </a:lnTo>
                  <a:cubicBezTo>
                    <a:pt x="1048050" y="574881"/>
                    <a:pt x="1037276" y="569810"/>
                    <a:pt x="1027134" y="564105"/>
                  </a:cubicBezTo>
                  <a:cubicBezTo>
                    <a:pt x="1044248" y="557767"/>
                    <a:pt x="1061361" y="552697"/>
                    <a:pt x="1077840" y="546992"/>
                  </a:cubicBezTo>
                  <a:cubicBezTo>
                    <a:pt x="1124110" y="531146"/>
                    <a:pt x="1171013" y="517836"/>
                    <a:pt x="1219184" y="507061"/>
                  </a:cubicBezTo>
                  <a:cubicBezTo>
                    <a:pt x="1281299" y="491849"/>
                    <a:pt x="1345315" y="483609"/>
                    <a:pt x="1409965" y="482342"/>
                  </a:cubicBezTo>
                  <a:cubicBezTo>
                    <a:pt x="1487292" y="482342"/>
                    <a:pt x="1539266" y="498821"/>
                    <a:pt x="1557013" y="528611"/>
                  </a:cubicBezTo>
                  <a:cubicBezTo>
                    <a:pt x="1582366" y="570444"/>
                    <a:pt x="1546238" y="659179"/>
                    <a:pt x="1465742" y="756789"/>
                  </a:cubicBezTo>
                  <a:cubicBezTo>
                    <a:pt x="1494264" y="782142"/>
                    <a:pt x="1541801" y="827143"/>
                    <a:pt x="1570957" y="856933"/>
                  </a:cubicBezTo>
                  <a:cubicBezTo>
                    <a:pt x="1706596" y="699744"/>
                    <a:pt x="1747161" y="559035"/>
                    <a:pt x="1686948" y="456989"/>
                  </a:cubicBezTo>
                  <a:cubicBezTo>
                    <a:pt x="1577295" y="274447"/>
                    <a:pt x="1211578" y="327688"/>
                    <a:pt x="859804" y="479807"/>
                  </a:cubicBezTo>
                  <a:cubicBezTo>
                    <a:pt x="801492" y="504526"/>
                    <a:pt x="743814" y="533048"/>
                    <a:pt x="688037" y="562838"/>
                  </a:cubicBezTo>
                  <a:lnTo>
                    <a:pt x="655712" y="579951"/>
                  </a:lnTo>
                  <a:cubicBezTo>
                    <a:pt x="644303" y="585655"/>
                    <a:pt x="634796" y="591994"/>
                    <a:pt x="624655" y="597698"/>
                  </a:cubicBezTo>
                  <a:cubicBezTo>
                    <a:pt x="627824" y="579317"/>
                    <a:pt x="630993" y="562204"/>
                    <a:pt x="634796" y="544457"/>
                  </a:cubicBezTo>
                  <a:cubicBezTo>
                    <a:pt x="644303" y="497554"/>
                    <a:pt x="655712" y="450651"/>
                    <a:pt x="670290" y="404381"/>
                  </a:cubicBezTo>
                  <a:cubicBezTo>
                    <a:pt x="675995" y="386634"/>
                    <a:pt x="682333" y="370155"/>
                    <a:pt x="688037" y="353675"/>
                  </a:cubicBezTo>
                  <a:cubicBezTo>
                    <a:pt x="701981" y="352407"/>
                    <a:pt x="715926" y="348604"/>
                    <a:pt x="728602" y="343534"/>
                  </a:cubicBezTo>
                  <a:cubicBezTo>
                    <a:pt x="804027" y="313744"/>
                    <a:pt x="840155" y="230713"/>
                    <a:pt x="809098" y="158457"/>
                  </a:cubicBezTo>
                  <a:cubicBezTo>
                    <a:pt x="822408" y="147048"/>
                    <a:pt x="839522" y="140710"/>
                    <a:pt x="857269" y="139442"/>
                  </a:cubicBezTo>
                  <a:cubicBezTo>
                    <a:pt x="907341" y="139442"/>
                    <a:pt x="968188" y="208529"/>
                    <a:pt x="1018261" y="331491"/>
                  </a:cubicBezTo>
                  <a:cubicBezTo>
                    <a:pt x="1059460" y="320082"/>
                    <a:pt x="1120940" y="303603"/>
                    <a:pt x="1157703" y="295997"/>
                  </a:cubicBezTo>
                  <a:lnTo>
                    <a:pt x="1160238" y="295997"/>
                  </a:lnTo>
                  <a:cubicBezTo>
                    <a:pt x="1091785" y="120427"/>
                    <a:pt x="990372" y="0"/>
                    <a:pt x="857269" y="0"/>
                  </a:cubicBezTo>
                  <a:cubicBezTo>
                    <a:pt x="793886" y="1901"/>
                    <a:pt x="734306" y="28522"/>
                    <a:pt x="692474" y="73524"/>
                  </a:cubicBezTo>
                  <a:cubicBezTo>
                    <a:pt x="650642" y="66552"/>
                    <a:pt x="607541" y="77327"/>
                    <a:pt x="574582" y="103314"/>
                  </a:cubicBezTo>
                  <a:cubicBezTo>
                    <a:pt x="511834" y="152752"/>
                    <a:pt x="502960" y="240854"/>
                    <a:pt x="554300" y="301067"/>
                  </a:cubicBezTo>
                  <a:cubicBezTo>
                    <a:pt x="507397" y="430368"/>
                    <a:pt x="477607" y="564739"/>
                    <a:pt x="464930" y="701012"/>
                  </a:cubicBezTo>
                  <a:cubicBezTo>
                    <a:pt x="458592" y="762493"/>
                    <a:pt x="454155" y="823974"/>
                    <a:pt x="454155" y="886089"/>
                  </a:cubicBezTo>
                  <a:lnTo>
                    <a:pt x="454155" y="918414"/>
                  </a:lnTo>
                  <a:lnTo>
                    <a:pt x="454155" y="952641"/>
                  </a:lnTo>
                  <a:cubicBezTo>
                    <a:pt x="439577" y="941866"/>
                    <a:pt x="425633" y="930457"/>
                    <a:pt x="412323" y="919048"/>
                  </a:cubicBezTo>
                  <a:cubicBezTo>
                    <a:pt x="374293" y="888625"/>
                    <a:pt x="338165" y="856299"/>
                    <a:pt x="303939" y="822706"/>
                  </a:cubicBezTo>
                  <a:cubicBezTo>
                    <a:pt x="286825" y="804959"/>
                    <a:pt x="270346" y="787846"/>
                    <a:pt x="255768" y="770099"/>
                  </a:cubicBezTo>
                  <a:cubicBezTo>
                    <a:pt x="168934" y="669321"/>
                    <a:pt x="129636" y="575514"/>
                    <a:pt x="155623" y="531780"/>
                  </a:cubicBezTo>
                  <a:cubicBezTo>
                    <a:pt x="173370" y="502624"/>
                    <a:pt x="225344" y="485511"/>
                    <a:pt x="302671" y="485511"/>
                  </a:cubicBezTo>
                  <a:cubicBezTo>
                    <a:pt x="337531" y="486145"/>
                    <a:pt x="372392" y="489314"/>
                    <a:pt x="406619" y="494384"/>
                  </a:cubicBezTo>
                  <a:cubicBezTo>
                    <a:pt x="411689" y="475370"/>
                    <a:pt x="416760" y="456355"/>
                    <a:pt x="421830" y="433537"/>
                  </a:cubicBezTo>
                  <a:cubicBezTo>
                    <a:pt x="425633" y="417058"/>
                    <a:pt x="430070" y="399944"/>
                    <a:pt x="435141" y="380296"/>
                  </a:cubicBezTo>
                  <a:cubicBezTo>
                    <a:pt x="437676" y="371422"/>
                    <a:pt x="440211" y="363816"/>
                    <a:pt x="442746" y="357478"/>
                  </a:cubicBezTo>
                  <a:cubicBezTo>
                    <a:pt x="251331" y="327054"/>
                    <a:pt x="93508" y="352407"/>
                    <a:pt x="27590" y="461425"/>
                  </a:cubicBezTo>
                  <a:cubicBezTo>
                    <a:pt x="-33257" y="562838"/>
                    <a:pt x="7308" y="703547"/>
                    <a:pt x="141679" y="860102"/>
                  </a:cubicBezTo>
                  <a:cubicBezTo>
                    <a:pt x="158792" y="879751"/>
                    <a:pt x="177807" y="899400"/>
                    <a:pt x="197456" y="919682"/>
                  </a:cubicBezTo>
                  <a:lnTo>
                    <a:pt x="200625" y="922851"/>
                  </a:lnTo>
                  <a:cubicBezTo>
                    <a:pt x="230414" y="952641"/>
                    <a:pt x="264008" y="982431"/>
                    <a:pt x="298868" y="1012221"/>
                  </a:cubicBezTo>
                  <a:lnTo>
                    <a:pt x="303939" y="1017291"/>
                  </a:lnTo>
                  <a:cubicBezTo>
                    <a:pt x="355278" y="1060391"/>
                    <a:pt x="408520" y="1100956"/>
                    <a:pt x="464297" y="1138986"/>
                  </a:cubicBezTo>
                  <a:cubicBezTo>
                    <a:pt x="515003" y="1173212"/>
                    <a:pt x="567610" y="1206805"/>
                    <a:pt x="623387" y="1238497"/>
                  </a:cubicBezTo>
                  <a:lnTo>
                    <a:pt x="654444" y="1256244"/>
                  </a:lnTo>
                  <a:cubicBezTo>
                    <a:pt x="664586" y="1261948"/>
                    <a:pt x="674727" y="1266385"/>
                    <a:pt x="685502" y="1272089"/>
                  </a:cubicBezTo>
                  <a:cubicBezTo>
                    <a:pt x="667755" y="1278428"/>
                    <a:pt x="650642" y="1284766"/>
                    <a:pt x="632894" y="1290470"/>
                  </a:cubicBezTo>
                  <a:cubicBezTo>
                    <a:pt x="587259" y="1305682"/>
                    <a:pt x="540356" y="1318992"/>
                    <a:pt x="493452" y="1329767"/>
                  </a:cubicBezTo>
                  <a:cubicBezTo>
                    <a:pt x="488382" y="1331669"/>
                    <a:pt x="492819" y="1331669"/>
                    <a:pt x="488382" y="1331669"/>
                  </a:cubicBezTo>
                  <a:cubicBezTo>
                    <a:pt x="459226" y="1301879"/>
                    <a:pt x="418661" y="1284766"/>
                    <a:pt x="376195" y="1283498"/>
                  </a:cubicBezTo>
                  <a:cubicBezTo>
                    <a:pt x="324855" y="1284766"/>
                    <a:pt x="277951" y="1309485"/>
                    <a:pt x="249429" y="1350050"/>
                  </a:cubicBezTo>
                  <a:cubicBezTo>
                    <a:pt x="203160" y="1344345"/>
                    <a:pt x="169567" y="1329767"/>
                    <a:pt x="156257" y="1307584"/>
                  </a:cubicBezTo>
                  <a:cubicBezTo>
                    <a:pt x="131538" y="1265117"/>
                    <a:pt x="167666" y="1175748"/>
                    <a:pt x="249429" y="1078138"/>
                  </a:cubicBezTo>
                  <a:cubicBezTo>
                    <a:pt x="236753" y="1066096"/>
                    <a:pt x="218372" y="1050250"/>
                    <a:pt x="205695" y="1038841"/>
                  </a:cubicBezTo>
                  <a:cubicBezTo>
                    <a:pt x="193019" y="1027432"/>
                    <a:pt x="179075" y="1015390"/>
                    <a:pt x="163863" y="1001446"/>
                  </a:cubicBezTo>
                  <a:cubicBezTo>
                    <a:pt x="156257" y="994474"/>
                    <a:pt x="149285" y="986868"/>
                    <a:pt x="142313" y="979262"/>
                  </a:cubicBezTo>
                  <a:cubicBezTo>
                    <a:pt x="8575" y="1135183"/>
                    <a:pt x="-28820" y="1277160"/>
                    <a:pt x="33295" y="1377938"/>
                  </a:cubicBezTo>
                  <a:cubicBezTo>
                    <a:pt x="71958" y="1441321"/>
                    <a:pt x="149919" y="1479351"/>
                    <a:pt x="250697" y="1490759"/>
                  </a:cubicBezTo>
                  <a:cubicBezTo>
                    <a:pt x="279219" y="1542099"/>
                    <a:pt x="334996" y="1573791"/>
                    <a:pt x="395843" y="1572523"/>
                  </a:cubicBezTo>
                  <a:cubicBezTo>
                    <a:pt x="458592" y="1568086"/>
                    <a:pt x="512467" y="1527521"/>
                    <a:pt x="532116" y="1469843"/>
                  </a:cubicBezTo>
                  <a:lnTo>
                    <a:pt x="570779" y="1460336"/>
                  </a:lnTo>
                  <a:close/>
                  <a:moveTo>
                    <a:pt x="727968" y="1132014"/>
                  </a:moveTo>
                  <a:cubicBezTo>
                    <a:pt x="684868" y="1107928"/>
                    <a:pt x="643669" y="1083209"/>
                    <a:pt x="603738" y="1057856"/>
                  </a:cubicBezTo>
                  <a:cubicBezTo>
                    <a:pt x="599301" y="1013488"/>
                    <a:pt x="599301" y="967219"/>
                    <a:pt x="599301" y="918414"/>
                  </a:cubicBezTo>
                  <a:cubicBezTo>
                    <a:pt x="599301" y="869610"/>
                    <a:pt x="601203" y="822706"/>
                    <a:pt x="604372" y="777705"/>
                  </a:cubicBezTo>
                  <a:cubicBezTo>
                    <a:pt x="644303" y="752352"/>
                    <a:pt x="683600" y="728900"/>
                    <a:pt x="728602" y="704181"/>
                  </a:cubicBezTo>
                  <a:cubicBezTo>
                    <a:pt x="773604" y="679462"/>
                    <a:pt x="816704" y="657912"/>
                    <a:pt x="859170" y="637629"/>
                  </a:cubicBezTo>
                  <a:cubicBezTo>
                    <a:pt x="899735" y="657278"/>
                    <a:pt x="943469" y="680096"/>
                    <a:pt x="986570" y="704181"/>
                  </a:cubicBezTo>
                  <a:cubicBezTo>
                    <a:pt x="1029670" y="728266"/>
                    <a:pt x="1070868" y="752986"/>
                    <a:pt x="1110799" y="778339"/>
                  </a:cubicBezTo>
                  <a:cubicBezTo>
                    <a:pt x="1113969" y="822706"/>
                    <a:pt x="1115870" y="869610"/>
                    <a:pt x="1115870" y="918414"/>
                  </a:cubicBezTo>
                  <a:cubicBezTo>
                    <a:pt x="1115870" y="967219"/>
                    <a:pt x="1113969" y="1013488"/>
                    <a:pt x="1110799" y="1058490"/>
                  </a:cubicBezTo>
                  <a:cubicBezTo>
                    <a:pt x="1070868" y="1083843"/>
                    <a:pt x="1029670" y="1108562"/>
                    <a:pt x="986570" y="1132014"/>
                  </a:cubicBezTo>
                  <a:cubicBezTo>
                    <a:pt x="943469" y="1156099"/>
                    <a:pt x="900369" y="1177649"/>
                    <a:pt x="857269" y="1197932"/>
                  </a:cubicBezTo>
                  <a:cubicBezTo>
                    <a:pt x="814169" y="1177649"/>
                    <a:pt x="771069" y="1156099"/>
                    <a:pt x="727968" y="1132014"/>
                  </a:cubicBezTo>
                </a:path>
              </a:pathLst>
            </a:custGeom>
            <a:solidFill>
              <a:srgbClr val="8CCDCD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77A53DE-0636-4C0D-B987-852C67132755}"/>
                </a:ext>
              </a:extLst>
            </p:cNvPr>
            <p:cNvSpPr/>
            <p:nvPr/>
          </p:nvSpPr>
          <p:spPr>
            <a:xfrm>
              <a:off x="5340338" y="4570521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472482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1" name="Grafik 2">
              <a:extLst>
                <a:ext uri="{FF2B5EF4-FFF2-40B4-BE49-F238E27FC236}">
                  <a16:creationId xmlns:a16="http://schemas.microsoft.com/office/drawing/2014/main" id="{E95164F2-05AB-4847-A1C9-C5D428728DFA}"/>
                </a:ext>
              </a:extLst>
            </p:cNvPr>
            <p:cNvGrpSpPr/>
            <p:nvPr/>
          </p:nvGrpSpPr>
          <p:grpSpPr>
            <a:xfrm>
              <a:off x="5340338" y="4570520"/>
              <a:ext cx="2284943" cy="2284943"/>
              <a:chOff x="5340338" y="4570520"/>
              <a:chExt cx="2284943" cy="2284943"/>
            </a:xfrm>
            <a:solidFill>
              <a:srgbClr val="8CCDCD"/>
            </a:solidFill>
          </p:grpSpPr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1862ACF3-B09D-43E5-B146-2A1667E1A2C9}"/>
                  </a:ext>
                </a:extLst>
              </p:cNvPr>
              <p:cNvSpPr/>
              <p:nvPr/>
            </p:nvSpPr>
            <p:spPr>
              <a:xfrm>
                <a:off x="5340338" y="4570520"/>
                <a:ext cx="1142788" cy="1142154"/>
              </a:xfrm>
              <a:custGeom>
                <a:avLst/>
                <a:gdLst>
                  <a:gd name="connsiteX0" fmla="*/ 1142789 w 1142788"/>
                  <a:gd name="connsiteY0" fmla="*/ 571078 h 1142154"/>
                  <a:gd name="connsiteX1" fmla="*/ 571711 w 1142788"/>
                  <a:gd name="connsiteY1" fmla="*/ 1142155 h 1142154"/>
                  <a:gd name="connsiteX2" fmla="*/ 0 w 1142788"/>
                  <a:gd name="connsiteY2" fmla="*/ 571078 h 1142154"/>
                  <a:gd name="connsiteX3" fmla="*/ 571077 w 1142788"/>
                  <a:gd name="connsiteY3" fmla="*/ 0 h 1142154"/>
                  <a:gd name="connsiteX4" fmla="*/ 1142789 w 1142788"/>
                  <a:gd name="connsiteY4" fmla="*/ 571078 h 114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788" h="1142154">
                    <a:moveTo>
                      <a:pt x="1142789" y="571078"/>
                    </a:moveTo>
                    <a:cubicBezTo>
                      <a:pt x="1142789" y="886723"/>
                      <a:pt x="886723" y="1142155"/>
                      <a:pt x="571711" y="1142155"/>
                    </a:cubicBezTo>
                    <a:cubicBezTo>
                      <a:pt x="256066" y="1142155"/>
                      <a:pt x="0" y="886723"/>
                      <a:pt x="0" y="571078"/>
                    </a:cubicBezTo>
                    <a:cubicBezTo>
                      <a:pt x="0" y="255432"/>
                      <a:pt x="256066" y="0"/>
                      <a:pt x="571077" y="0"/>
                    </a:cubicBezTo>
                    <a:cubicBezTo>
                      <a:pt x="886723" y="0"/>
                      <a:pt x="1142789" y="255432"/>
                      <a:pt x="1142789" y="571078"/>
                    </a:cubicBezTo>
                  </a:path>
                </a:pathLst>
              </a:custGeom>
              <a:solidFill>
                <a:srgbClr val="8CCDCD"/>
              </a:solidFill>
              <a:ln w="6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866C8FD8-FE18-4037-9F70-86E94D6680F4}"/>
                  </a:ext>
                </a:extLst>
              </p:cNvPr>
              <p:cNvSpPr/>
              <p:nvPr/>
            </p:nvSpPr>
            <p:spPr>
              <a:xfrm>
                <a:off x="6483126" y="4570520"/>
                <a:ext cx="1142154" cy="1142154"/>
              </a:xfrm>
              <a:custGeom>
                <a:avLst/>
                <a:gdLst>
                  <a:gd name="connsiteX0" fmla="*/ 1142155 w 1142154"/>
                  <a:gd name="connsiteY0" fmla="*/ 571078 h 1142154"/>
                  <a:gd name="connsiteX1" fmla="*/ 571077 w 1142154"/>
                  <a:gd name="connsiteY1" fmla="*/ 1142155 h 1142154"/>
                  <a:gd name="connsiteX2" fmla="*/ 0 w 1142154"/>
                  <a:gd name="connsiteY2" fmla="*/ 571078 h 1142154"/>
                  <a:gd name="connsiteX3" fmla="*/ 571077 w 1142154"/>
                  <a:gd name="connsiteY3" fmla="*/ 0 h 1142154"/>
                  <a:gd name="connsiteX4" fmla="*/ 1142155 w 1142154"/>
                  <a:gd name="connsiteY4" fmla="*/ 571078 h 114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154" h="1142154">
                    <a:moveTo>
                      <a:pt x="1142155" y="571078"/>
                    </a:moveTo>
                    <a:cubicBezTo>
                      <a:pt x="1142155" y="886723"/>
                      <a:pt x="886089" y="1142155"/>
                      <a:pt x="571077" y="1142155"/>
                    </a:cubicBezTo>
                    <a:cubicBezTo>
                      <a:pt x="255432" y="1142155"/>
                      <a:pt x="0" y="886089"/>
                      <a:pt x="0" y="571078"/>
                    </a:cubicBezTo>
                    <a:cubicBezTo>
                      <a:pt x="0" y="255432"/>
                      <a:pt x="256066" y="0"/>
                      <a:pt x="571077" y="0"/>
                    </a:cubicBezTo>
                    <a:cubicBezTo>
                      <a:pt x="886723" y="0"/>
                      <a:pt x="1142155" y="255432"/>
                      <a:pt x="1142155" y="571078"/>
                    </a:cubicBezTo>
                  </a:path>
                </a:pathLst>
              </a:custGeom>
              <a:solidFill>
                <a:srgbClr val="8CCDCD"/>
              </a:solidFill>
              <a:ln w="6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4C2E8109-421E-49FA-9E86-58227F1DDDB8}"/>
                  </a:ext>
                </a:extLst>
              </p:cNvPr>
              <p:cNvSpPr/>
              <p:nvPr/>
            </p:nvSpPr>
            <p:spPr>
              <a:xfrm>
                <a:off x="6483126" y="5713308"/>
                <a:ext cx="1142154" cy="1142155"/>
              </a:xfrm>
              <a:custGeom>
                <a:avLst/>
                <a:gdLst>
                  <a:gd name="connsiteX0" fmla="*/ 1142155 w 1142154"/>
                  <a:gd name="connsiteY0" fmla="*/ 571079 h 1142155"/>
                  <a:gd name="connsiteX1" fmla="*/ 571077 w 1142154"/>
                  <a:gd name="connsiteY1" fmla="*/ 1142156 h 1142155"/>
                  <a:gd name="connsiteX2" fmla="*/ 0 w 1142154"/>
                  <a:gd name="connsiteY2" fmla="*/ 571079 h 1142155"/>
                  <a:gd name="connsiteX3" fmla="*/ 571077 w 1142154"/>
                  <a:gd name="connsiteY3" fmla="*/ 1 h 1142155"/>
                  <a:gd name="connsiteX4" fmla="*/ 1142155 w 1142154"/>
                  <a:gd name="connsiteY4" fmla="*/ 571079 h 114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154" h="1142155">
                    <a:moveTo>
                      <a:pt x="1142155" y="571079"/>
                    </a:moveTo>
                    <a:cubicBezTo>
                      <a:pt x="1142155" y="886724"/>
                      <a:pt x="886089" y="1142156"/>
                      <a:pt x="571077" y="1142156"/>
                    </a:cubicBezTo>
                    <a:cubicBezTo>
                      <a:pt x="255432" y="1142156"/>
                      <a:pt x="0" y="886090"/>
                      <a:pt x="0" y="571079"/>
                    </a:cubicBezTo>
                    <a:cubicBezTo>
                      <a:pt x="0" y="255433"/>
                      <a:pt x="256066" y="1"/>
                      <a:pt x="571077" y="1"/>
                    </a:cubicBezTo>
                    <a:cubicBezTo>
                      <a:pt x="886723" y="-633"/>
                      <a:pt x="1142155" y="255433"/>
                      <a:pt x="1142155" y="571079"/>
                    </a:cubicBezTo>
                  </a:path>
                </a:pathLst>
              </a:custGeom>
              <a:solidFill>
                <a:srgbClr val="8CCDCD"/>
              </a:solidFill>
              <a:ln w="6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13BA5FA9-11DA-4F62-AC0D-1699BF058A13}"/>
                  </a:ext>
                </a:extLst>
              </p:cNvPr>
              <p:cNvSpPr/>
              <p:nvPr/>
            </p:nvSpPr>
            <p:spPr>
              <a:xfrm>
                <a:off x="5340971" y="5713308"/>
                <a:ext cx="1142154" cy="1142155"/>
              </a:xfrm>
              <a:custGeom>
                <a:avLst/>
                <a:gdLst>
                  <a:gd name="connsiteX0" fmla="*/ 1142155 w 1142154"/>
                  <a:gd name="connsiteY0" fmla="*/ 571079 h 1142155"/>
                  <a:gd name="connsiteX1" fmla="*/ 571077 w 1142154"/>
                  <a:gd name="connsiteY1" fmla="*/ 1142156 h 1142155"/>
                  <a:gd name="connsiteX2" fmla="*/ 0 w 1142154"/>
                  <a:gd name="connsiteY2" fmla="*/ 571079 h 1142155"/>
                  <a:gd name="connsiteX3" fmla="*/ 571077 w 1142154"/>
                  <a:gd name="connsiteY3" fmla="*/ 1 h 1142155"/>
                  <a:gd name="connsiteX4" fmla="*/ 1142155 w 1142154"/>
                  <a:gd name="connsiteY4" fmla="*/ 571079 h 114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154" h="1142155">
                    <a:moveTo>
                      <a:pt x="1142155" y="571079"/>
                    </a:moveTo>
                    <a:cubicBezTo>
                      <a:pt x="1142155" y="886724"/>
                      <a:pt x="886089" y="1142156"/>
                      <a:pt x="571077" y="1142156"/>
                    </a:cubicBezTo>
                    <a:cubicBezTo>
                      <a:pt x="255432" y="1142156"/>
                      <a:pt x="0" y="886090"/>
                      <a:pt x="0" y="571079"/>
                    </a:cubicBezTo>
                    <a:cubicBezTo>
                      <a:pt x="0" y="255433"/>
                      <a:pt x="256066" y="1"/>
                      <a:pt x="571077" y="1"/>
                    </a:cubicBezTo>
                    <a:cubicBezTo>
                      <a:pt x="886089" y="-633"/>
                      <a:pt x="1142155" y="255433"/>
                      <a:pt x="1142155" y="571079"/>
                    </a:cubicBezTo>
                  </a:path>
                </a:pathLst>
              </a:custGeom>
              <a:solidFill>
                <a:srgbClr val="8CCDCD"/>
              </a:solidFill>
              <a:ln w="6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16D5398A-8673-43D8-B6CD-3C5A27730550}"/>
                </a:ext>
              </a:extLst>
            </p:cNvPr>
            <p:cNvSpPr/>
            <p:nvPr/>
          </p:nvSpPr>
          <p:spPr>
            <a:xfrm>
              <a:off x="7624647" y="4570521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2811AD52-1C4B-42B1-9BF6-A5FBDCB69289}"/>
                </a:ext>
              </a:extLst>
            </p:cNvPr>
            <p:cNvSpPr/>
            <p:nvPr/>
          </p:nvSpPr>
          <p:spPr>
            <a:xfrm>
              <a:off x="7624647" y="4570520"/>
              <a:ext cx="570443" cy="2284943"/>
            </a:xfrm>
            <a:custGeom>
              <a:avLst/>
              <a:gdLst>
                <a:gd name="connsiteX0" fmla="*/ 0 w 570443"/>
                <a:gd name="connsiteY0" fmla="*/ 2284944 h 2284943"/>
                <a:gd name="connsiteX1" fmla="*/ 570444 w 570443"/>
                <a:gd name="connsiteY1" fmla="*/ 1142155 h 2284943"/>
                <a:gd name="connsiteX2" fmla="*/ 0 w 570443"/>
                <a:gd name="connsiteY2" fmla="*/ 0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0443" h="2284943">
                  <a:moveTo>
                    <a:pt x="0" y="2284944"/>
                  </a:moveTo>
                  <a:lnTo>
                    <a:pt x="570444" y="1142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81B7D4A-B562-4D26-A2A1-9178ABE921CD}"/>
                </a:ext>
              </a:extLst>
            </p:cNvPr>
            <p:cNvSpPr/>
            <p:nvPr/>
          </p:nvSpPr>
          <p:spPr>
            <a:xfrm>
              <a:off x="8195091" y="4570520"/>
              <a:ext cx="570443" cy="2284943"/>
            </a:xfrm>
            <a:custGeom>
              <a:avLst/>
              <a:gdLst>
                <a:gd name="connsiteX0" fmla="*/ 0 w 570443"/>
                <a:gd name="connsiteY0" fmla="*/ 2284944 h 2284943"/>
                <a:gd name="connsiteX1" fmla="*/ 570444 w 570443"/>
                <a:gd name="connsiteY1" fmla="*/ 1142155 h 2284943"/>
                <a:gd name="connsiteX2" fmla="*/ 0 w 570443"/>
                <a:gd name="connsiteY2" fmla="*/ 0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0443" h="2284943">
                  <a:moveTo>
                    <a:pt x="0" y="2284944"/>
                  </a:moveTo>
                  <a:lnTo>
                    <a:pt x="570444" y="1142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D84A6BF5-DBC1-422A-8B4B-39FF22A1641A}"/>
                </a:ext>
              </a:extLst>
            </p:cNvPr>
            <p:cNvSpPr/>
            <p:nvPr/>
          </p:nvSpPr>
          <p:spPr>
            <a:xfrm>
              <a:off x="8765535" y="4570520"/>
              <a:ext cx="1140887" cy="2284943"/>
            </a:xfrm>
            <a:custGeom>
              <a:avLst/>
              <a:gdLst>
                <a:gd name="connsiteX0" fmla="*/ 0 w 1140887"/>
                <a:gd name="connsiteY0" fmla="*/ 0 h 2284943"/>
                <a:gd name="connsiteX1" fmla="*/ 0 w 1140887"/>
                <a:gd name="connsiteY1" fmla="*/ 2284944 h 2284943"/>
                <a:gd name="connsiteX2" fmla="*/ 1140887 w 1140887"/>
                <a:gd name="connsiteY2" fmla="*/ 1142155 h 2284943"/>
                <a:gd name="connsiteX3" fmla="*/ 0 w 1140887"/>
                <a:gd name="connsiteY3" fmla="*/ 0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887" h="2284943">
                  <a:moveTo>
                    <a:pt x="0" y="0"/>
                  </a:moveTo>
                  <a:lnTo>
                    <a:pt x="0" y="2284944"/>
                  </a:lnTo>
                  <a:lnTo>
                    <a:pt x="1140887" y="1142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6FEF3CC5-9879-4D05-80F9-8EA552CBF6D7}"/>
                </a:ext>
              </a:extLst>
            </p:cNvPr>
            <p:cNvSpPr/>
            <p:nvPr/>
          </p:nvSpPr>
          <p:spPr>
            <a:xfrm>
              <a:off x="9908323" y="4570521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C8F04B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A83D3D8C-77F2-413D-88B8-5755F71A7C5C}"/>
                </a:ext>
              </a:extLst>
            </p:cNvPr>
            <p:cNvSpPr/>
            <p:nvPr/>
          </p:nvSpPr>
          <p:spPr>
            <a:xfrm>
              <a:off x="10213194" y="4812642"/>
              <a:ext cx="1675836" cy="1800700"/>
            </a:xfrm>
            <a:custGeom>
              <a:avLst/>
              <a:gdLst>
                <a:gd name="connsiteX0" fmla="*/ 1675836 w 1675836"/>
                <a:gd name="connsiteY0" fmla="*/ 848059 h 1800700"/>
                <a:gd name="connsiteX1" fmla="*/ 1675836 w 1675836"/>
                <a:gd name="connsiteY1" fmla="*/ 541921 h 1800700"/>
                <a:gd name="connsiteX2" fmla="*/ 1131380 w 1675836"/>
                <a:gd name="connsiteY2" fmla="*/ 0 h 1800700"/>
                <a:gd name="connsiteX3" fmla="*/ 544457 w 1675836"/>
                <a:gd name="connsiteY3" fmla="*/ 0 h 1800700"/>
                <a:gd name="connsiteX4" fmla="*/ 0 w 1675836"/>
                <a:gd name="connsiteY4" fmla="*/ 541921 h 1800700"/>
                <a:gd name="connsiteX5" fmla="*/ 0 w 1675836"/>
                <a:gd name="connsiteY5" fmla="*/ 848059 h 1800700"/>
                <a:gd name="connsiteX6" fmla="*/ 544457 w 1675836"/>
                <a:gd name="connsiteY6" fmla="*/ 1389981 h 1800700"/>
                <a:gd name="connsiteX7" fmla="*/ 977360 w 1675836"/>
                <a:gd name="connsiteY7" fmla="*/ 1389981 h 1800700"/>
                <a:gd name="connsiteX8" fmla="*/ 1538930 w 1675836"/>
                <a:gd name="connsiteY8" fmla="*/ 1800701 h 1800700"/>
                <a:gd name="connsiteX9" fmla="*/ 1412165 w 1675836"/>
                <a:gd name="connsiteY9" fmla="*/ 1312020 h 1800700"/>
                <a:gd name="connsiteX10" fmla="*/ 1675836 w 1675836"/>
                <a:gd name="connsiteY10" fmla="*/ 848059 h 180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5836" h="1800700">
                  <a:moveTo>
                    <a:pt x="1675836" y="848059"/>
                  </a:moveTo>
                  <a:lnTo>
                    <a:pt x="1675836" y="541921"/>
                  </a:lnTo>
                  <a:cubicBezTo>
                    <a:pt x="1675836" y="242755"/>
                    <a:pt x="1431814" y="0"/>
                    <a:pt x="1131380" y="0"/>
                  </a:cubicBezTo>
                  <a:lnTo>
                    <a:pt x="544457" y="0"/>
                  </a:lnTo>
                  <a:cubicBezTo>
                    <a:pt x="244023" y="0"/>
                    <a:pt x="0" y="242755"/>
                    <a:pt x="0" y="541921"/>
                  </a:cubicBezTo>
                  <a:lnTo>
                    <a:pt x="0" y="848059"/>
                  </a:lnTo>
                  <a:cubicBezTo>
                    <a:pt x="0" y="1147226"/>
                    <a:pt x="244023" y="1389981"/>
                    <a:pt x="544457" y="1389981"/>
                  </a:cubicBezTo>
                  <a:lnTo>
                    <a:pt x="977360" y="1389981"/>
                  </a:lnTo>
                  <a:lnTo>
                    <a:pt x="1538930" y="1800701"/>
                  </a:lnTo>
                  <a:lnTo>
                    <a:pt x="1412165" y="1312020"/>
                  </a:lnTo>
                  <a:cubicBezTo>
                    <a:pt x="1569988" y="1217581"/>
                    <a:pt x="1675836" y="1045180"/>
                    <a:pt x="1675836" y="848059"/>
                  </a:cubicBezTo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33" name="Grafik 32">
            <a:extLst>
              <a:ext uri="{FF2B5EF4-FFF2-40B4-BE49-F238E27FC236}">
                <a16:creationId xmlns:a16="http://schemas.microsoft.com/office/drawing/2014/main" id="{B0FF271F-8FFA-40E9-9557-2BEE9BF15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80" y="327236"/>
            <a:ext cx="1989139" cy="13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9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6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4">
            <a:extLst>
              <a:ext uri="{FF2B5EF4-FFF2-40B4-BE49-F238E27FC236}">
                <a16:creationId xmlns:a16="http://schemas.microsoft.com/office/drawing/2014/main" id="{15E3CE5D-C2DD-428B-80B5-47A963F5DFD8}"/>
              </a:ext>
            </a:extLst>
          </p:cNvPr>
          <p:cNvSpPr/>
          <p:nvPr/>
        </p:nvSpPr>
        <p:spPr bwMode="gray">
          <a:xfrm>
            <a:off x="0" y="0"/>
            <a:ext cx="6858000" cy="6858000"/>
          </a:xfrm>
          <a:custGeom>
            <a:avLst/>
            <a:gdLst>
              <a:gd name="connsiteX0" fmla="*/ 3429000 w 6858000"/>
              <a:gd name="connsiteY0" fmla="*/ 0 h 6858000"/>
              <a:gd name="connsiteX1" fmla="*/ 3429000 w 6858000"/>
              <a:gd name="connsiteY1" fmla="*/ 1959610 h 6858000"/>
              <a:gd name="connsiteX2" fmla="*/ 1469390 w 6858000"/>
              <a:gd name="connsiteY2" fmla="*/ 1959610 h 6858000"/>
              <a:gd name="connsiteX3" fmla="*/ 0 w 6858000"/>
              <a:gd name="connsiteY3" fmla="*/ 3429000 h 6858000"/>
              <a:gd name="connsiteX4" fmla="*/ 1524000 w 6858000"/>
              <a:gd name="connsiteY4" fmla="*/ 4898390 h 6858000"/>
              <a:gd name="connsiteX5" fmla="*/ 3429000 w 6858000"/>
              <a:gd name="connsiteY5" fmla="*/ 4898390 h 6858000"/>
              <a:gd name="connsiteX6" fmla="*/ 3429000 w 6858000"/>
              <a:gd name="connsiteY6" fmla="*/ 6858000 h 6858000"/>
              <a:gd name="connsiteX7" fmla="*/ 6858000 w 6858000"/>
              <a:gd name="connsiteY7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429000" y="0"/>
                </a:moveTo>
                <a:lnTo>
                  <a:pt x="3429000" y="1959610"/>
                </a:lnTo>
                <a:lnTo>
                  <a:pt x="1469390" y="1959610"/>
                </a:lnTo>
                <a:lnTo>
                  <a:pt x="0" y="3429000"/>
                </a:lnTo>
                <a:lnTo>
                  <a:pt x="1524000" y="4898390"/>
                </a:lnTo>
                <a:lnTo>
                  <a:pt x="3429000" y="4898390"/>
                </a:lnTo>
                <a:lnTo>
                  <a:pt x="3429000" y="6858000"/>
                </a:lnTo>
                <a:lnTo>
                  <a:pt x="6858000" y="3429000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0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A3000E4-2BD5-435D-AE69-C20EC0E3F2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2640014" y="1295715"/>
            <a:ext cx="8104186" cy="5266851"/>
          </a:xfrm>
        </p:spPr>
        <p:txBody>
          <a:bodyPr/>
          <a:lstStyle>
            <a:lvl1pPr marL="327025" indent="-327025">
              <a:lnSpc>
                <a:spcPct val="90000"/>
              </a:lnSpc>
              <a:buFont typeface="Verdana" panose="020B0604030504040204" pitchFamily="34" charset="0"/>
              <a:buChar char="»"/>
              <a:defRPr sz="4200"/>
            </a:lvl1pPr>
            <a:lvl2pPr marL="182563" indent="0" algn="r">
              <a:lnSpc>
                <a:spcPct val="90000"/>
              </a:lnSpc>
              <a:buNone/>
              <a:defRPr sz="2000"/>
            </a:lvl2pPr>
            <a:lvl3pPr>
              <a:lnSpc>
                <a:spcPct val="90000"/>
              </a:lnSpc>
              <a:defRPr sz="4200"/>
            </a:lvl3pPr>
            <a:lvl4pPr>
              <a:lnSpc>
                <a:spcPct val="90000"/>
              </a:lnSpc>
              <a:defRPr sz="4200"/>
            </a:lvl4pPr>
            <a:lvl5pPr>
              <a:lnSpc>
                <a:spcPct val="90000"/>
              </a:lnSpc>
              <a:defRPr sz="4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88199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CC7437-6059-43F9-AED7-852A0521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C35EB0-B8D6-413D-890C-D0905B12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2311448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-Nav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09604" y="927658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5" y="1868560"/>
            <a:ext cx="10850220" cy="3909393"/>
          </a:xfrm>
          <a:prstGeom prst="rect">
            <a:avLst/>
          </a:prstGeom>
        </p:spPr>
        <p:txBody>
          <a:bodyPr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866FD496-774D-ED4C-BE41-30F13F1F32F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Inflammation and Pregnancy in Treated HIV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B8AC617E-9773-6E47-9888-325209D95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A8359-78A6-4846-9E43-5A38C60376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88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C67184-D072-4342-8350-BB4B14DFE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905CD3-07FC-264D-9897-59F828CDC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4DA03C-E2EA-9B43-B37B-94F0226560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97C5A-9BE6-5046-848A-D65358E1F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53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5E3B62B-CF09-471B-9761-31105E803B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996113" y="0"/>
            <a:ext cx="519588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96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194863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me on Pictur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5872740D-2286-426D-B5D7-01FEC4E62C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FCD8EF-17CB-4C60-B99B-4D01A0BAD2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75285" y="5914956"/>
            <a:ext cx="2336400" cy="83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 sz="6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5021897" cy="4000184"/>
          </a:xfrm>
        </p:spPr>
        <p:txBody>
          <a:bodyPr wrap="none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302386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1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BA4317B4-C8D7-4C41-A7D4-EBD25DCBDDD9}"/>
              </a:ext>
            </a:extLst>
          </p:cNvPr>
          <p:cNvSpPr/>
          <p:nvPr/>
        </p:nvSpPr>
        <p:spPr bwMode="gray">
          <a:xfrm>
            <a:off x="0" y="0"/>
            <a:ext cx="3444978" cy="6859917"/>
          </a:xfrm>
          <a:custGeom>
            <a:avLst/>
            <a:gdLst>
              <a:gd name="connsiteX0" fmla="*/ 0 w 3444978"/>
              <a:gd name="connsiteY0" fmla="*/ 0 h 6859917"/>
              <a:gd name="connsiteX1" fmla="*/ 0 w 3444978"/>
              <a:gd name="connsiteY1" fmla="*/ 6859918 h 6859917"/>
              <a:gd name="connsiteX2" fmla="*/ 3444979 w 3444978"/>
              <a:gd name="connsiteY2" fmla="*/ 3429639 h 6859917"/>
              <a:gd name="connsiteX3" fmla="*/ 0 w 3444978"/>
              <a:gd name="connsiteY3" fmla="*/ 0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4978" h="6859917">
                <a:moveTo>
                  <a:pt x="0" y="0"/>
                </a:moveTo>
                <a:lnTo>
                  <a:pt x="0" y="6859918"/>
                </a:lnTo>
                <a:lnTo>
                  <a:pt x="3444979" y="34296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FF3BF981-D61D-4A31-8595-8FFC86C53332}"/>
              </a:ext>
            </a:extLst>
          </p:cNvPr>
          <p:cNvSpPr/>
          <p:nvPr/>
        </p:nvSpPr>
        <p:spPr bwMode="gray">
          <a:xfrm>
            <a:off x="516746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6541F84-3790-4EBF-8E6E-DCB9587FABFA}"/>
              </a:ext>
            </a:extLst>
          </p:cNvPr>
          <p:cNvSpPr/>
          <p:nvPr/>
        </p:nvSpPr>
        <p:spPr bwMode="gray">
          <a:xfrm>
            <a:off x="688995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1B7D0D8-BF2A-46D4-944E-B5C9259E8F2A}"/>
              </a:ext>
            </a:extLst>
          </p:cNvPr>
          <p:cNvSpPr/>
          <p:nvPr/>
        </p:nvSpPr>
        <p:spPr bwMode="gray">
          <a:xfrm>
            <a:off x="3444978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2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BA4317B4-C8D7-4C41-A7D4-EBD25DCBDDD9}"/>
              </a:ext>
            </a:extLst>
          </p:cNvPr>
          <p:cNvSpPr/>
          <p:nvPr/>
        </p:nvSpPr>
        <p:spPr bwMode="gray">
          <a:xfrm>
            <a:off x="0" y="0"/>
            <a:ext cx="3444978" cy="6859917"/>
          </a:xfrm>
          <a:custGeom>
            <a:avLst/>
            <a:gdLst>
              <a:gd name="connsiteX0" fmla="*/ 0 w 3444978"/>
              <a:gd name="connsiteY0" fmla="*/ 0 h 6859917"/>
              <a:gd name="connsiteX1" fmla="*/ 0 w 3444978"/>
              <a:gd name="connsiteY1" fmla="*/ 6859918 h 6859917"/>
              <a:gd name="connsiteX2" fmla="*/ 3444979 w 3444978"/>
              <a:gd name="connsiteY2" fmla="*/ 3429639 h 6859917"/>
              <a:gd name="connsiteX3" fmla="*/ 0 w 3444978"/>
              <a:gd name="connsiteY3" fmla="*/ 0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4978" h="6859917">
                <a:moveTo>
                  <a:pt x="0" y="0"/>
                </a:moveTo>
                <a:lnTo>
                  <a:pt x="0" y="6859918"/>
                </a:lnTo>
                <a:lnTo>
                  <a:pt x="3444979" y="34296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FF3BF981-D61D-4A31-8595-8FFC86C53332}"/>
              </a:ext>
            </a:extLst>
          </p:cNvPr>
          <p:cNvSpPr/>
          <p:nvPr/>
        </p:nvSpPr>
        <p:spPr bwMode="gray">
          <a:xfrm>
            <a:off x="516746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6541F84-3790-4EBF-8E6E-DCB9587FABFA}"/>
              </a:ext>
            </a:extLst>
          </p:cNvPr>
          <p:cNvSpPr/>
          <p:nvPr/>
        </p:nvSpPr>
        <p:spPr bwMode="gray">
          <a:xfrm>
            <a:off x="688995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1B7D0D8-BF2A-46D4-944E-B5C9259E8F2A}"/>
              </a:ext>
            </a:extLst>
          </p:cNvPr>
          <p:cNvSpPr/>
          <p:nvPr/>
        </p:nvSpPr>
        <p:spPr bwMode="gray">
          <a:xfrm>
            <a:off x="3444978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7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3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BA4317B4-C8D7-4C41-A7D4-EBD25DCBDDD9}"/>
              </a:ext>
            </a:extLst>
          </p:cNvPr>
          <p:cNvSpPr/>
          <p:nvPr/>
        </p:nvSpPr>
        <p:spPr bwMode="gray">
          <a:xfrm>
            <a:off x="0" y="0"/>
            <a:ext cx="3444978" cy="6859917"/>
          </a:xfrm>
          <a:custGeom>
            <a:avLst/>
            <a:gdLst>
              <a:gd name="connsiteX0" fmla="*/ 0 w 3444978"/>
              <a:gd name="connsiteY0" fmla="*/ 0 h 6859917"/>
              <a:gd name="connsiteX1" fmla="*/ 0 w 3444978"/>
              <a:gd name="connsiteY1" fmla="*/ 6859918 h 6859917"/>
              <a:gd name="connsiteX2" fmla="*/ 3444979 w 3444978"/>
              <a:gd name="connsiteY2" fmla="*/ 3429639 h 6859917"/>
              <a:gd name="connsiteX3" fmla="*/ 0 w 3444978"/>
              <a:gd name="connsiteY3" fmla="*/ 0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4978" h="6859917">
                <a:moveTo>
                  <a:pt x="0" y="0"/>
                </a:moveTo>
                <a:lnTo>
                  <a:pt x="0" y="6859918"/>
                </a:lnTo>
                <a:lnTo>
                  <a:pt x="3444979" y="34296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FF3BF981-D61D-4A31-8595-8FFC86C53332}"/>
              </a:ext>
            </a:extLst>
          </p:cNvPr>
          <p:cNvSpPr/>
          <p:nvPr/>
        </p:nvSpPr>
        <p:spPr bwMode="gray">
          <a:xfrm>
            <a:off x="516746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6541F84-3790-4EBF-8E6E-DCB9587FABFA}"/>
              </a:ext>
            </a:extLst>
          </p:cNvPr>
          <p:cNvSpPr/>
          <p:nvPr/>
        </p:nvSpPr>
        <p:spPr bwMode="gray">
          <a:xfrm>
            <a:off x="688995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1B7D0D8-BF2A-46D4-944E-B5C9259E8F2A}"/>
              </a:ext>
            </a:extLst>
          </p:cNvPr>
          <p:cNvSpPr/>
          <p:nvPr/>
        </p:nvSpPr>
        <p:spPr bwMode="gray">
          <a:xfrm>
            <a:off x="3444978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4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32F1B90-8DCB-4B60-8F93-653443FE2FC1}"/>
              </a:ext>
            </a:extLst>
          </p:cNvPr>
          <p:cNvSpPr/>
          <p:nvPr/>
        </p:nvSpPr>
        <p:spPr bwMode="gray">
          <a:xfrm>
            <a:off x="1714500" y="0"/>
            <a:ext cx="5143500" cy="6858000"/>
          </a:xfrm>
          <a:custGeom>
            <a:avLst/>
            <a:gdLst>
              <a:gd name="connsiteX0" fmla="*/ 1714500 w 5143500"/>
              <a:gd name="connsiteY0" fmla="*/ 0 h 6858000"/>
              <a:gd name="connsiteX1" fmla="*/ 1714500 w 5143500"/>
              <a:gd name="connsiteY1" fmla="*/ 3427730 h 6858000"/>
              <a:gd name="connsiteX2" fmla="*/ 0 w 5143500"/>
              <a:gd name="connsiteY2" fmla="*/ 0 h 6858000"/>
              <a:gd name="connsiteX3" fmla="*/ 0 w 5143500"/>
              <a:gd name="connsiteY3" fmla="*/ 6858000 h 6858000"/>
              <a:gd name="connsiteX4" fmla="*/ 1714500 w 5143500"/>
              <a:gd name="connsiteY4" fmla="*/ 3430270 h 6858000"/>
              <a:gd name="connsiteX5" fmla="*/ 1714500 w 5143500"/>
              <a:gd name="connsiteY5" fmla="*/ 6858000 h 6858000"/>
              <a:gd name="connsiteX6" fmla="*/ 5143500 w 5143500"/>
              <a:gd name="connsiteY6" fmla="*/ 3429000 h 6858000"/>
              <a:gd name="connsiteX7" fmla="*/ 1714500 w 51435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43500" h="6858000">
                <a:moveTo>
                  <a:pt x="1714500" y="0"/>
                </a:moveTo>
                <a:lnTo>
                  <a:pt x="1714500" y="3427730"/>
                </a:lnTo>
                <a:cubicBezTo>
                  <a:pt x="1713865" y="2023110"/>
                  <a:pt x="1040130" y="777240"/>
                  <a:pt x="0" y="0"/>
                </a:cubicBezTo>
                <a:lnTo>
                  <a:pt x="0" y="6858000"/>
                </a:lnTo>
                <a:cubicBezTo>
                  <a:pt x="1040130" y="6081395"/>
                  <a:pt x="1713865" y="4834890"/>
                  <a:pt x="1714500" y="3430270"/>
                </a:cubicBezTo>
                <a:lnTo>
                  <a:pt x="1714500" y="6858000"/>
                </a:lnTo>
                <a:cubicBezTo>
                  <a:pt x="3608070" y="6858000"/>
                  <a:pt x="5143500" y="5322570"/>
                  <a:pt x="5143500" y="3429000"/>
                </a:cubicBezTo>
                <a:cubicBezTo>
                  <a:pt x="5143500" y="1535430"/>
                  <a:pt x="3608070" y="0"/>
                  <a:pt x="1714500" y="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44429CB8-8E76-472D-9682-19DB5F362B07}"/>
              </a:ext>
            </a:extLst>
          </p:cNvPr>
          <p:cNvSpPr/>
          <p:nvPr/>
        </p:nvSpPr>
        <p:spPr bwMode="gray">
          <a:xfrm>
            <a:off x="0" y="0"/>
            <a:ext cx="1714500" cy="6858000"/>
          </a:xfrm>
          <a:custGeom>
            <a:avLst/>
            <a:gdLst>
              <a:gd name="connsiteX0" fmla="*/ 0 w 1714500"/>
              <a:gd name="connsiteY0" fmla="*/ 0 h 6858000"/>
              <a:gd name="connsiteX1" fmla="*/ 0 w 1714500"/>
              <a:gd name="connsiteY1" fmla="*/ 6858000 h 6858000"/>
              <a:gd name="connsiteX2" fmla="*/ 1714500 w 1714500"/>
              <a:gd name="connsiteY2" fmla="*/ 3429000 h 6858000"/>
              <a:gd name="connsiteX3" fmla="*/ 0 w 17145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6858000">
                <a:moveTo>
                  <a:pt x="0" y="0"/>
                </a:moveTo>
                <a:lnTo>
                  <a:pt x="0" y="6858000"/>
                </a:lnTo>
                <a:cubicBezTo>
                  <a:pt x="1040130" y="6080760"/>
                  <a:pt x="1714500" y="4834255"/>
                  <a:pt x="1714500" y="3429000"/>
                </a:cubicBezTo>
                <a:cubicBezTo>
                  <a:pt x="1714500" y="2023745"/>
                  <a:pt x="1040130" y="777240"/>
                  <a:pt x="0" y="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A5825D3A-53A7-465B-B17D-56F7138689B6}"/>
              </a:ext>
            </a:extLst>
          </p:cNvPr>
          <p:cNvSpPr/>
          <p:nvPr/>
        </p:nvSpPr>
        <p:spPr bwMode="gray"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0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5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1A0805AD-270C-40B7-AF6F-BF95922631B6}"/>
              </a:ext>
            </a:extLst>
          </p:cNvPr>
          <p:cNvSpPr/>
          <p:nvPr/>
        </p:nvSpPr>
        <p:spPr bwMode="gray">
          <a:xfrm>
            <a:off x="0" y="0"/>
            <a:ext cx="3429000" cy="3429000"/>
          </a:xfrm>
          <a:custGeom>
            <a:avLst/>
            <a:gdLst>
              <a:gd name="connsiteX0" fmla="*/ 3429000 w 3429000"/>
              <a:gd name="connsiteY0" fmla="*/ 1714500 h 3429000"/>
              <a:gd name="connsiteX1" fmla="*/ 1714500 w 3429000"/>
              <a:gd name="connsiteY1" fmla="*/ 3429000 h 3429000"/>
              <a:gd name="connsiteX2" fmla="*/ 0 w 3429000"/>
              <a:gd name="connsiteY2" fmla="*/ 1714500 h 3429000"/>
              <a:gd name="connsiteX3" fmla="*/ 1714500 w 3429000"/>
              <a:gd name="connsiteY3" fmla="*/ 0 h 3429000"/>
              <a:gd name="connsiteX4" fmla="*/ 3429000 w 3429000"/>
              <a:gd name="connsiteY4" fmla="*/ 1714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429000" y="1714500"/>
                </a:moveTo>
                <a:cubicBezTo>
                  <a:pt x="3429000" y="2661285"/>
                  <a:pt x="2661285" y="3429000"/>
                  <a:pt x="1714500" y="3429000"/>
                </a:cubicBezTo>
                <a:cubicBezTo>
                  <a:pt x="767715" y="3429000"/>
                  <a:pt x="0" y="2661285"/>
                  <a:pt x="0" y="1714500"/>
                </a:cubicBezTo>
                <a:cubicBezTo>
                  <a:pt x="0" y="767715"/>
                  <a:pt x="767715" y="0"/>
                  <a:pt x="1714500" y="0"/>
                </a:cubicBezTo>
                <a:cubicBezTo>
                  <a:pt x="2661285" y="0"/>
                  <a:pt x="3429000" y="767715"/>
                  <a:pt x="3429000" y="171450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745CB62-5A88-4571-A0D5-89ED5EAD3611}"/>
              </a:ext>
            </a:extLst>
          </p:cNvPr>
          <p:cNvSpPr/>
          <p:nvPr/>
        </p:nvSpPr>
        <p:spPr bwMode="gray">
          <a:xfrm>
            <a:off x="3429000" y="0"/>
            <a:ext cx="3429000" cy="3429000"/>
          </a:xfrm>
          <a:custGeom>
            <a:avLst/>
            <a:gdLst>
              <a:gd name="connsiteX0" fmla="*/ 3429000 w 3429000"/>
              <a:gd name="connsiteY0" fmla="*/ 1714500 h 3429000"/>
              <a:gd name="connsiteX1" fmla="*/ 1714500 w 3429000"/>
              <a:gd name="connsiteY1" fmla="*/ 3429000 h 3429000"/>
              <a:gd name="connsiteX2" fmla="*/ 0 w 3429000"/>
              <a:gd name="connsiteY2" fmla="*/ 1714500 h 3429000"/>
              <a:gd name="connsiteX3" fmla="*/ 1714500 w 3429000"/>
              <a:gd name="connsiteY3" fmla="*/ 0 h 3429000"/>
              <a:gd name="connsiteX4" fmla="*/ 3429000 w 3429000"/>
              <a:gd name="connsiteY4" fmla="*/ 1714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429000" y="1714500"/>
                </a:moveTo>
                <a:cubicBezTo>
                  <a:pt x="3429000" y="2661285"/>
                  <a:pt x="2661285" y="3429000"/>
                  <a:pt x="1714500" y="3429000"/>
                </a:cubicBezTo>
                <a:cubicBezTo>
                  <a:pt x="767715" y="3429000"/>
                  <a:pt x="0" y="2661285"/>
                  <a:pt x="0" y="1714500"/>
                </a:cubicBezTo>
                <a:cubicBezTo>
                  <a:pt x="0" y="767715"/>
                  <a:pt x="767715" y="0"/>
                  <a:pt x="1714500" y="0"/>
                </a:cubicBezTo>
                <a:cubicBezTo>
                  <a:pt x="2661285" y="0"/>
                  <a:pt x="3429000" y="767715"/>
                  <a:pt x="3429000" y="171450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7844A2E-D440-401A-88DB-F2389C17D719}"/>
              </a:ext>
            </a:extLst>
          </p:cNvPr>
          <p:cNvSpPr/>
          <p:nvPr/>
        </p:nvSpPr>
        <p:spPr bwMode="gray">
          <a:xfrm>
            <a:off x="3429000" y="3429000"/>
            <a:ext cx="3429000" cy="3429000"/>
          </a:xfrm>
          <a:custGeom>
            <a:avLst/>
            <a:gdLst>
              <a:gd name="connsiteX0" fmla="*/ 3429000 w 3429000"/>
              <a:gd name="connsiteY0" fmla="*/ 1714500 h 3429000"/>
              <a:gd name="connsiteX1" fmla="*/ 1714500 w 3429000"/>
              <a:gd name="connsiteY1" fmla="*/ 3429000 h 3429000"/>
              <a:gd name="connsiteX2" fmla="*/ 0 w 3429000"/>
              <a:gd name="connsiteY2" fmla="*/ 1714500 h 3429000"/>
              <a:gd name="connsiteX3" fmla="*/ 1714500 w 3429000"/>
              <a:gd name="connsiteY3" fmla="*/ 0 h 3429000"/>
              <a:gd name="connsiteX4" fmla="*/ 3429000 w 3429000"/>
              <a:gd name="connsiteY4" fmla="*/ 1714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429000" y="1714500"/>
                </a:moveTo>
                <a:cubicBezTo>
                  <a:pt x="3429000" y="2661285"/>
                  <a:pt x="2661285" y="3429000"/>
                  <a:pt x="1714500" y="3429000"/>
                </a:cubicBezTo>
                <a:cubicBezTo>
                  <a:pt x="767715" y="3429000"/>
                  <a:pt x="0" y="2661285"/>
                  <a:pt x="0" y="1714500"/>
                </a:cubicBezTo>
                <a:cubicBezTo>
                  <a:pt x="0" y="767715"/>
                  <a:pt x="767715" y="0"/>
                  <a:pt x="1714500" y="0"/>
                </a:cubicBezTo>
                <a:cubicBezTo>
                  <a:pt x="2661285" y="0"/>
                  <a:pt x="3429000" y="767715"/>
                  <a:pt x="3429000" y="171450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16AA0923-BE16-4273-95F3-63B727BF8239}"/>
              </a:ext>
            </a:extLst>
          </p:cNvPr>
          <p:cNvSpPr/>
          <p:nvPr/>
        </p:nvSpPr>
        <p:spPr bwMode="gray">
          <a:xfrm>
            <a:off x="0" y="3429000"/>
            <a:ext cx="3429000" cy="3429000"/>
          </a:xfrm>
          <a:custGeom>
            <a:avLst/>
            <a:gdLst>
              <a:gd name="connsiteX0" fmla="*/ 3429000 w 3429000"/>
              <a:gd name="connsiteY0" fmla="*/ 1714500 h 3429000"/>
              <a:gd name="connsiteX1" fmla="*/ 1714500 w 3429000"/>
              <a:gd name="connsiteY1" fmla="*/ 3429000 h 3429000"/>
              <a:gd name="connsiteX2" fmla="*/ 0 w 3429000"/>
              <a:gd name="connsiteY2" fmla="*/ 1714500 h 3429000"/>
              <a:gd name="connsiteX3" fmla="*/ 1714500 w 3429000"/>
              <a:gd name="connsiteY3" fmla="*/ 0 h 3429000"/>
              <a:gd name="connsiteX4" fmla="*/ 3429000 w 3429000"/>
              <a:gd name="connsiteY4" fmla="*/ 1714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429000" y="1714500"/>
                </a:moveTo>
                <a:cubicBezTo>
                  <a:pt x="3429000" y="2661285"/>
                  <a:pt x="2661285" y="3429000"/>
                  <a:pt x="1714500" y="3429000"/>
                </a:cubicBezTo>
                <a:cubicBezTo>
                  <a:pt x="767715" y="3429000"/>
                  <a:pt x="0" y="2661285"/>
                  <a:pt x="0" y="1714500"/>
                </a:cubicBezTo>
                <a:cubicBezTo>
                  <a:pt x="0" y="767715"/>
                  <a:pt x="767715" y="0"/>
                  <a:pt x="1714500" y="0"/>
                </a:cubicBezTo>
                <a:cubicBezTo>
                  <a:pt x="2661285" y="0"/>
                  <a:pt x="3429000" y="767715"/>
                  <a:pt x="3429000" y="171450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BF8F60A9-E916-493C-83D0-67BC397C4328}"/>
              </a:ext>
            </a:extLst>
          </p:cNvPr>
          <p:cNvSpPr/>
          <p:nvPr/>
        </p:nvSpPr>
        <p:spPr bwMode="gray"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A5825D3A-53A7-465B-B17D-56F7138689B6}"/>
              </a:ext>
            </a:extLst>
          </p:cNvPr>
          <p:cNvSpPr/>
          <p:nvPr/>
        </p:nvSpPr>
        <p:spPr bwMode="gray"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97AD9D-CB55-4687-8CA2-BD97C7BC954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34E4A2-260E-40E9-AC47-DF4CBDE6A31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34963" y="2674619"/>
            <a:ext cx="6300787" cy="31318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4889AC-79BD-4225-8067-CB3E052B3B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34963" y="295433"/>
            <a:ext cx="2211387" cy="2443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Name of the Speaker</a:t>
            </a:r>
            <a:endParaRPr lang="de-DE" sz="10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4A541A-BF46-4134-A473-7ECADFE55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640013" y="295433"/>
            <a:ext cx="3995737" cy="2443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z="1000"/>
              <a:t>Topic Lore Ipsum</a:t>
            </a:r>
            <a:endParaRPr lang="de-DE" sz="10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DDD822E-AC5D-47A9-BB7E-B0B5A54D5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7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3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55" r:id="rId12"/>
    <p:sldLayoutId id="2147483664" r:id="rId13"/>
    <p:sldLayoutId id="2147483665" r:id="rId1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6213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4625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07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4180" userDrawn="1">
          <p15:clr>
            <a:srgbClr val="F26B43"/>
          </p15:clr>
        </p15:guide>
        <p15:guide id="5" pos="1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tif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2F95D-9C5B-4A39-8B0F-A66B621949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Impact </a:t>
            </a:r>
            <a:r>
              <a:rPr lang="de-DE" b="1" dirty="0" err="1"/>
              <a:t>of</a:t>
            </a:r>
            <a:r>
              <a:rPr lang="de-DE" b="1" dirty="0"/>
              <a:t> CMV on HIV Outcomes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2000" b="1" dirty="0"/>
              <a:t>Peter W. </a:t>
            </a:r>
            <a:r>
              <a:rPr lang="de-DE" sz="2000" b="1" dirty="0" err="1"/>
              <a:t>Hunt</a:t>
            </a:r>
            <a:r>
              <a:rPr lang="de-DE" sz="2000" b="1" dirty="0"/>
              <a:t>, MD</a:t>
            </a:r>
            <a:br>
              <a:rPr lang="de-DE" sz="1800" dirty="0"/>
            </a:br>
            <a:r>
              <a:rPr lang="de-DE" sz="1800" dirty="0"/>
              <a:t>Division </a:t>
            </a:r>
            <a:r>
              <a:rPr lang="de-DE" sz="1800" dirty="0" err="1"/>
              <a:t>of</a:t>
            </a:r>
            <a:r>
              <a:rPr lang="de-DE" sz="1800" dirty="0"/>
              <a:t> Experimental </a:t>
            </a:r>
            <a:r>
              <a:rPr lang="de-DE" sz="1800" dirty="0" err="1"/>
              <a:t>Medicine</a:t>
            </a:r>
            <a:br>
              <a:rPr lang="de-DE" sz="1800" dirty="0"/>
            </a:br>
            <a:r>
              <a:rPr lang="de-DE" sz="1800" dirty="0"/>
              <a:t>University </a:t>
            </a:r>
            <a:r>
              <a:rPr lang="de-DE" sz="1800" dirty="0" err="1"/>
              <a:t>of</a:t>
            </a:r>
            <a:r>
              <a:rPr lang="de-DE" sz="1800" dirty="0"/>
              <a:t> California San Francisco</a:t>
            </a:r>
            <a:br>
              <a:rPr lang="de-DE" sz="1800" dirty="0"/>
            </a:br>
            <a:r>
              <a:rPr lang="de-DE" sz="1800" dirty="0"/>
              <a:t>USA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4788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4">
            <a:extLst>
              <a:ext uri="{FF2B5EF4-FFF2-40B4-BE49-F238E27FC236}">
                <a16:creationId xmlns:a16="http://schemas.microsoft.com/office/drawing/2014/main" id="{68DFC998-64EF-0F4C-A523-18667E9EA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60" y="289142"/>
            <a:ext cx="120667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9194D"/>
                </a:solidFill>
                <a:latin typeface="+mj-lt"/>
              </a:rPr>
              <a:t>CMV IgG+ Predicts Non-AIDS Events in Treated HIV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19194D"/>
                </a:solidFill>
                <a:latin typeface="+mj-lt"/>
              </a:rPr>
              <a:t>(and less so AIDS…): ICONA Cohort</a:t>
            </a:r>
          </a:p>
        </p:txBody>
      </p:sp>
      <p:sp>
        <p:nvSpPr>
          <p:cNvPr id="261123" name="Text Box 6">
            <a:extLst>
              <a:ext uri="{FF2B5EF4-FFF2-40B4-BE49-F238E27FC236}">
                <a16:creationId xmlns:a16="http://schemas.microsoft.com/office/drawing/2014/main" id="{EAE21BF7-C33D-3647-B501-6A444FEEC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424" y="6411912"/>
            <a:ext cx="556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 dirty="0" err="1">
                <a:solidFill>
                  <a:srgbClr val="19194D"/>
                </a:solidFill>
              </a:rPr>
              <a:t>Lichtner</a:t>
            </a:r>
            <a:r>
              <a:rPr lang="en-US" altLang="en-US" sz="1800" i="1" dirty="0">
                <a:solidFill>
                  <a:srgbClr val="19194D"/>
                </a:solidFill>
              </a:rPr>
              <a:t> et al, JID, 2015</a:t>
            </a:r>
          </a:p>
        </p:txBody>
      </p:sp>
      <p:pic>
        <p:nvPicPr>
          <p:cNvPr id="261124" name="Picture 2">
            <a:extLst>
              <a:ext uri="{FF2B5EF4-FFF2-40B4-BE49-F238E27FC236}">
                <a16:creationId xmlns:a16="http://schemas.microsoft.com/office/drawing/2014/main" id="{AB9C835F-D37D-BA44-BE56-C226E33F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3226"/>
          <a:stretch>
            <a:fillRect/>
          </a:stretch>
        </p:blipFill>
        <p:spPr bwMode="auto">
          <a:xfrm>
            <a:off x="1752601" y="1319214"/>
            <a:ext cx="8670925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5" name="TextBox 2">
            <a:extLst>
              <a:ext uri="{FF2B5EF4-FFF2-40B4-BE49-F238E27FC236}">
                <a16:creationId xmlns:a16="http://schemas.microsoft.com/office/drawing/2014/main" id="{953F4212-9D7D-C440-9607-8612EC9F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733801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</a:rPr>
              <a:t>Strongest effect for CAD (HR 2.3)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9794909F-52A4-E04D-8AFE-297BE46CA888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D5386A3-1CFF-0746-BF7D-09F172AF93CD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 Box 2">
            <a:extLst>
              <a:ext uri="{FF2B5EF4-FFF2-40B4-BE49-F238E27FC236}">
                <a16:creationId xmlns:a16="http://schemas.microsoft.com/office/drawing/2014/main" id="{7568015F-DDC5-6C4C-BA37-B0B0B343D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44" y="321589"/>
            <a:ext cx="10315574" cy="64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290" tIns="44644" rIns="89290" bIns="44644">
            <a:spAutoFit/>
          </a:bodyPr>
          <a:lstStyle>
            <a:lvl1pPr defTabSz="893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Increased Arterial Inflammation in HIV</a:t>
            </a:r>
          </a:p>
        </p:txBody>
      </p:sp>
      <p:sp>
        <p:nvSpPr>
          <p:cNvPr id="257027" name="Text Box 11">
            <a:extLst>
              <a:ext uri="{FF2B5EF4-FFF2-40B4-BE49-F238E27FC236}">
                <a16:creationId xmlns:a16="http://schemas.microsoft.com/office/drawing/2014/main" id="{95331504-ABE1-6540-BE05-30C753D3F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1" y="6589714"/>
            <a:ext cx="9129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50"/>
                </a:solidFill>
              </a:rPr>
              <a:t>Subramanian/Grinspoon, JAMA, 2012</a:t>
            </a:r>
          </a:p>
        </p:txBody>
      </p:sp>
      <p:pic>
        <p:nvPicPr>
          <p:cNvPr id="257028" name="Picture 5">
            <a:extLst>
              <a:ext uri="{FF2B5EF4-FFF2-40B4-BE49-F238E27FC236}">
                <a16:creationId xmlns:a16="http://schemas.microsoft.com/office/drawing/2014/main" id="{D77BD1D6-5004-7445-8280-BC177104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18712"/>
            <a:ext cx="54102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9" name="TextBox 1">
            <a:extLst>
              <a:ext uri="{FF2B5EF4-FFF2-40B4-BE49-F238E27FC236}">
                <a16:creationId xmlns:a16="http://schemas.microsoft.com/office/drawing/2014/main" id="{7428BD61-958F-D444-AED2-4597035DF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988512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50"/>
                </a:solidFill>
              </a:rPr>
              <a:t>HIV-</a:t>
            </a:r>
          </a:p>
        </p:txBody>
      </p:sp>
      <p:sp>
        <p:nvSpPr>
          <p:cNvPr id="257030" name="TextBox 6">
            <a:extLst>
              <a:ext uri="{FF2B5EF4-FFF2-40B4-BE49-F238E27FC236}">
                <a16:creationId xmlns:a16="http://schemas.microsoft.com/office/drawing/2014/main" id="{98CC04AE-BFAE-554A-A90E-C6A3E928B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988512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50"/>
                </a:solidFill>
              </a:rPr>
              <a:t>HIV+</a:t>
            </a:r>
          </a:p>
        </p:txBody>
      </p:sp>
      <p:sp>
        <p:nvSpPr>
          <p:cNvPr id="257031" name="TextBox 2">
            <a:extLst>
              <a:ext uri="{FF2B5EF4-FFF2-40B4-BE49-F238E27FC236}">
                <a16:creationId xmlns:a16="http://schemas.microsoft.com/office/drawing/2014/main" id="{96B824ED-3AC1-5E49-A500-40B5B84E0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6061" y="2482556"/>
            <a:ext cx="312387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02B"/>
                </a:solidFill>
              </a:rPr>
              <a:t>Aortic Inflammation was associated with ↑sCD163, a monocyte / macrophage activation marker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28D02B97-82F4-424E-A5AC-55A49A5204B6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4E43DF10-BCCD-8E40-A5E9-0C030EE7F900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4">
            <a:extLst>
              <a:ext uri="{FF2B5EF4-FFF2-40B4-BE49-F238E27FC236}">
                <a16:creationId xmlns:a16="http://schemas.microsoft.com/office/drawing/2014/main" id="{D5E14CC8-5BC8-6C44-AA64-0AD11538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751" y="376824"/>
            <a:ext cx="1033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9194D"/>
                </a:solidFill>
                <a:latin typeface="+mj-lt"/>
              </a:rPr>
              <a:t>Higher CMV-specific CD8 IFN-g Production Associated with More Atherosclerosis</a:t>
            </a:r>
          </a:p>
        </p:txBody>
      </p:sp>
      <p:pic>
        <p:nvPicPr>
          <p:cNvPr id="259074" name="Picture 5" descr="IMT by CMV HIV pos and neg 4-8-07">
            <a:extLst>
              <a:ext uri="{FF2B5EF4-FFF2-40B4-BE49-F238E27FC236}">
                <a16:creationId xmlns:a16="http://schemas.microsoft.com/office/drawing/2014/main" id="{52A13904-A1A3-D045-BB1F-9750A93D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3" r="7274" b="8582"/>
          <a:stretch>
            <a:fillRect/>
          </a:stretch>
        </p:blipFill>
        <p:spPr bwMode="auto">
          <a:xfrm>
            <a:off x="2362200" y="1519824"/>
            <a:ext cx="6781800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5" name="Text Box 6">
            <a:extLst>
              <a:ext uri="{FF2B5EF4-FFF2-40B4-BE49-F238E27FC236}">
                <a16:creationId xmlns:a16="http://schemas.microsoft.com/office/drawing/2014/main" id="{C532E8A5-CC4E-4E43-BFF9-6A4809FC7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477000"/>
            <a:ext cx="792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>
                <a:solidFill>
                  <a:srgbClr val="19194D"/>
                </a:solidFill>
              </a:rPr>
              <a:t>Hsue et al, AIDS, 2006 (see also: Parrinello, JID, 2012; Lo, AIDS, 2010)</a:t>
            </a:r>
          </a:p>
        </p:txBody>
      </p:sp>
      <p:pic>
        <p:nvPicPr>
          <p:cNvPr id="259076" name="Picture 13" descr="Announcing the appointment of Dr. Priscilla Hsue as the new Chief of  Cardiology at ZSFG | Department of Medicine">
            <a:extLst>
              <a:ext uri="{FF2B5EF4-FFF2-40B4-BE49-F238E27FC236}">
                <a16:creationId xmlns:a16="http://schemas.microsoft.com/office/drawing/2014/main" id="{03985F80-2D32-9D4F-B7A2-9EC60910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11719" r="6097" b="19531"/>
          <a:stretch>
            <a:fillRect/>
          </a:stretch>
        </p:blipFill>
        <p:spPr bwMode="auto">
          <a:xfrm>
            <a:off x="10311202" y="2562226"/>
            <a:ext cx="11303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0FB7E-0450-6649-A307-BE61DB7F2C32}"/>
              </a:ext>
            </a:extLst>
          </p:cNvPr>
          <p:cNvSpPr txBox="1"/>
          <p:nvPr/>
        </p:nvSpPr>
        <p:spPr>
          <a:xfrm>
            <a:off x="10131815" y="4140200"/>
            <a:ext cx="14906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Priscilla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Hsue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, UCSF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94D626EC-FEB9-6947-B789-CD0467832F4E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BC738BD-22C6-C249-B2F1-A22169C50677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4">
            <a:extLst>
              <a:ext uri="{FF2B5EF4-FFF2-40B4-BE49-F238E27FC236}">
                <a16:creationId xmlns:a16="http://schemas.microsoft.com/office/drawing/2014/main" id="{B858E9F4-E1A3-204A-881A-20FE45AAD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267" y="318387"/>
            <a:ext cx="1090625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9194D"/>
                </a:solidFill>
                <a:latin typeface="+mj-lt"/>
              </a:rPr>
              <a:t>Higher CMV IgG Titer Also Predicts Type I MI and Venous Thromboembolism in Treated HIV</a:t>
            </a:r>
            <a:endParaRPr lang="en-US" altLang="en-US" sz="2800" b="1" dirty="0">
              <a:solidFill>
                <a:srgbClr val="19194D"/>
              </a:solidFill>
              <a:latin typeface="+mj-lt"/>
            </a:endParaRPr>
          </a:p>
        </p:txBody>
      </p:sp>
      <p:sp>
        <p:nvSpPr>
          <p:cNvPr id="263171" name="Text Box 6">
            <a:extLst>
              <a:ext uri="{FF2B5EF4-FFF2-40B4-BE49-F238E27FC236}">
                <a16:creationId xmlns:a16="http://schemas.microsoft.com/office/drawing/2014/main" id="{92853521-D770-994A-9C3C-CBC8463F3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936" y="6450014"/>
            <a:ext cx="403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 dirty="0" err="1">
                <a:solidFill>
                  <a:srgbClr val="19194D"/>
                </a:solidFill>
              </a:rPr>
              <a:t>Schnittman</a:t>
            </a:r>
            <a:r>
              <a:rPr lang="en-US" altLang="en-US" sz="1800" i="1" dirty="0">
                <a:solidFill>
                  <a:srgbClr val="19194D"/>
                </a:solidFill>
              </a:rPr>
              <a:t> et al, CROI 2021, #98</a:t>
            </a:r>
          </a:p>
        </p:txBody>
      </p:sp>
      <p:pic>
        <p:nvPicPr>
          <p:cNvPr id="263172" name="Picture 7">
            <a:extLst>
              <a:ext uri="{FF2B5EF4-FFF2-40B4-BE49-F238E27FC236}">
                <a16:creationId xmlns:a16="http://schemas.microsoft.com/office/drawing/2014/main" id="{9610E0AB-74F3-8044-AFF6-641B070E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63" y="1339105"/>
            <a:ext cx="4978053" cy="463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7A3A39-6A3F-A440-B6D2-A62B5BE5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7" y="1339105"/>
            <a:ext cx="4978053" cy="463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174" name="Picture 2">
            <a:extLst>
              <a:ext uri="{FF2B5EF4-FFF2-40B4-BE49-F238E27FC236}">
                <a16:creationId xmlns:a16="http://schemas.microsoft.com/office/drawing/2014/main" id="{2AB8E70D-1895-D24E-828E-5A20C8632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r="8621" b="19144"/>
          <a:stretch>
            <a:fillRect/>
          </a:stretch>
        </p:blipFill>
        <p:spPr bwMode="auto">
          <a:xfrm>
            <a:off x="11006203" y="5219701"/>
            <a:ext cx="10858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E485A7-232C-3E45-A373-4D8492DFD40F}"/>
              </a:ext>
            </a:extLst>
          </p:cNvPr>
          <p:cNvSpPr txBox="1"/>
          <p:nvPr/>
        </p:nvSpPr>
        <p:spPr>
          <a:xfrm>
            <a:off x="8168928" y="5967532"/>
            <a:ext cx="2828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Sam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Schnittman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, MD</a:t>
            </a:r>
          </a:p>
          <a:p>
            <a:pPr algn="r"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UCSF medical resident</a:t>
            </a:r>
          </a:p>
          <a:p>
            <a:pPr algn="r"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now BWH/MGH ID fellow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B8BE3BA-5D5B-7F42-B353-0BD39E140DD1}"/>
              </a:ext>
            </a:extLst>
          </p:cNvPr>
          <p:cNvSpPr/>
          <p:nvPr/>
        </p:nvSpPr>
        <p:spPr>
          <a:xfrm>
            <a:off x="966593" y="4860099"/>
            <a:ext cx="1008344" cy="31315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F8054B4-49FE-C94F-83CC-5BAD1D04A6E8}"/>
              </a:ext>
            </a:extLst>
          </p:cNvPr>
          <p:cNvSpPr/>
          <p:nvPr/>
        </p:nvSpPr>
        <p:spPr>
          <a:xfrm>
            <a:off x="6217086" y="4860099"/>
            <a:ext cx="1008344" cy="31315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89C6721E-79FC-6840-A8F3-DDE6755C7962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3999A6C-0575-104F-BDAA-B4F684B95B9C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itle 1">
            <a:extLst>
              <a:ext uri="{FF2B5EF4-FFF2-40B4-BE49-F238E27FC236}">
                <a16:creationId xmlns:a16="http://schemas.microsoft.com/office/drawing/2014/main" id="{87F8CECD-862F-C840-9D49-60C331778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3200"/>
            <a:ext cx="8229600" cy="1143000"/>
          </a:xfrm>
        </p:spPr>
        <p:txBody>
          <a:bodyPr/>
          <a:lstStyle/>
          <a:p>
            <a:r>
              <a:rPr lang="en-US" altLang="en-US" b="1"/>
              <a:t>A role of CMV in Other</a:t>
            </a:r>
            <a:br>
              <a:rPr lang="en-US" altLang="en-US" b="1"/>
            </a:br>
            <a:r>
              <a:rPr lang="en-US" altLang="en-US" b="1"/>
              <a:t>Non-AIDS Complications?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6DC2E0F6-CA38-7E49-A71D-2464D53E4849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F5F1979-2539-8C41-8410-7AB256D40EE2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E034F64-A577-494E-B28F-C85196D88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74498" y="1714904"/>
            <a:ext cx="6319965" cy="472765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dirty="0">
                <a:latin typeface="+mj-lt"/>
              </a:rPr>
              <a:t>↑T2DM incidence post solid organ transplant </a:t>
            </a:r>
            <a:r>
              <a:rPr lang="en-US" sz="1400" dirty="0">
                <a:latin typeface="+mj-lt"/>
              </a:rPr>
              <a:t>(</a:t>
            </a:r>
            <a:r>
              <a:rPr lang="en-US" sz="1400" dirty="0" err="1">
                <a:latin typeface="+mj-lt"/>
              </a:rPr>
              <a:t>Shivaswamy</a:t>
            </a:r>
            <a:r>
              <a:rPr lang="en-US" sz="1400" dirty="0">
                <a:latin typeface="+mj-lt"/>
              </a:rPr>
              <a:t>, Endocrine Rev, 2016)</a:t>
            </a:r>
            <a:endParaRPr lang="en-US" dirty="0">
              <a:latin typeface="+mj-lt"/>
            </a:endParaRPr>
          </a:p>
          <a:p>
            <a:pPr marL="457200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dirty="0">
                <a:latin typeface="+mj-lt"/>
              </a:rPr>
              <a:t>CMV expressed in adipose tissue </a:t>
            </a:r>
            <a:r>
              <a:rPr lang="en-US" sz="1400" dirty="0"/>
              <a:t>(</a:t>
            </a:r>
            <a:r>
              <a:rPr lang="en-US" sz="1400" dirty="0" err="1"/>
              <a:t>Shnayder</a:t>
            </a:r>
            <a:r>
              <a:rPr lang="en-US" sz="1400" dirty="0"/>
              <a:t>, mBio, 2018)</a:t>
            </a:r>
            <a:endParaRPr lang="en-US" sz="2400" dirty="0">
              <a:latin typeface="+mj-lt"/>
            </a:endParaRPr>
          </a:p>
          <a:p>
            <a:pPr marL="457200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dirty="0"/>
              <a:t>↑Putatively CMV-specific CD8+ T cell infiltration of fat in HIV/SIV </a:t>
            </a:r>
            <a:r>
              <a:rPr lang="en-US" sz="1400" dirty="0"/>
              <a:t>(</a:t>
            </a:r>
            <a:r>
              <a:rPr lang="en-US" sz="1400" dirty="0" err="1"/>
              <a:t>Wanjalla</a:t>
            </a:r>
            <a:r>
              <a:rPr lang="en-US" sz="1400" dirty="0"/>
              <a:t>, Front Immunol, 2018)</a:t>
            </a:r>
          </a:p>
          <a:p>
            <a:pPr marL="457200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dirty="0"/>
              <a:t>↑Adipose tissue fibrosis in HIV </a:t>
            </a:r>
            <a:r>
              <a:rPr lang="en-US" sz="1400" dirty="0"/>
              <a:t>(Couturier, AIDS, 2015)</a:t>
            </a:r>
          </a:p>
          <a:p>
            <a:pPr marL="457200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dirty="0"/>
              <a:t>CD8 infiltration of adipose tissue and fibrosis precede NASH and insulin resistance in obesity </a:t>
            </a:r>
            <a:r>
              <a:rPr lang="en-US" sz="1400" dirty="0"/>
              <a:t>(Nishimura, Nat Med, 2009)</a:t>
            </a:r>
          </a:p>
        </p:txBody>
      </p:sp>
      <p:sp>
        <p:nvSpPr>
          <p:cNvPr id="271362" name="Rectangle 3">
            <a:extLst>
              <a:ext uri="{FF2B5EF4-FFF2-40B4-BE49-F238E27FC236}">
                <a16:creationId xmlns:a16="http://schemas.microsoft.com/office/drawing/2014/main" id="{46005BBB-9C43-824D-933C-0E7B8A2EC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264" y="490602"/>
            <a:ext cx="11777472" cy="6858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002060"/>
                </a:solidFill>
              </a:rPr>
              <a:t>Might CMV Increase T2DM Risk?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5E6625-EDAA-944F-AE15-CF17517C0FF4}"/>
              </a:ext>
            </a:extLst>
          </p:cNvPr>
          <p:cNvGrpSpPr/>
          <p:nvPr/>
        </p:nvGrpSpPr>
        <p:grpSpPr>
          <a:xfrm>
            <a:off x="429432" y="1759728"/>
            <a:ext cx="4837512" cy="3763248"/>
            <a:chOff x="429432" y="1828800"/>
            <a:chExt cx="5666568" cy="41838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763875-9AC6-6C44-AEEB-24F163EC2F9C}"/>
                </a:ext>
              </a:extLst>
            </p:cNvPr>
            <p:cNvGrpSpPr/>
            <p:nvPr/>
          </p:nvGrpSpPr>
          <p:grpSpPr>
            <a:xfrm>
              <a:off x="429432" y="1828800"/>
              <a:ext cx="5666568" cy="3964574"/>
              <a:chOff x="429432" y="1828800"/>
              <a:chExt cx="5666568" cy="396457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6BFC1D0-BDA6-4A49-8296-CFBA6D4FAA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5556" b="1078"/>
              <a:stretch/>
            </p:blipFill>
            <p:spPr>
              <a:xfrm>
                <a:off x="429432" y="2133600"/>
                <a:ext cx="5666568" cy="365977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EAFC1D-F869-194F-8BC1-05392290B39F}"/>
                  </a:ext>
                </a:extLst>
              </p:cNvPr>
              <p:cNvSpPr/>
              <p:nvPr/>
            </p:nvSpPr>
            <p:spPr>
              <a:xfrm>
                <a:off x="429432" y="1828800"/>
                <a:ext cx="5666568" cy="326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41E618-D15F-D746-9018-B312999E8375}"/>
                </a:ext>
              </a:extLst>
            </p:cNvPr>
            <p:cNvSpPr/>
            <p:nvPr/>
          </p:nvSpPr>
          <p:spPr>
            <a:xfrm>
              <a:off x="429432" y="5852432"/>
              <a:ext cx="5666568" cy="16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2B5E18A-0798-BA41-BDD6-3E6704719C95}"/>
              </a:ext>
            </a:extLst>
          </p:cNvPr>
          <p:cNvSpPr txBox="1"/>
          <p:nvPr/>
        </p:nvSpPr>
        <p:spPr>
          <a:xfrm>
            <a:off x="2212848" y="3854139"/>
            <a:ext cx="223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C6208"/>
                </a:solidFill>
              </a:rPr>
              <a:t>1%/year incidence!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50759-49F6-FA4B-993F-85EFA3C56CF8}"/>
              </a:ext>
            </a:extLst>
          </p:cNvPr>
          <p:cNvSpPr txBox="1"/>
          <p:nvPr/>
        </p:nvSpPr>
        <p:spPr>
          <a:xfrm>
            <a:off x="1182624" y="5522976"/>
            <a:ext cx="3511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/>
              <a:t>Rebeiro</a:t>
            </a:r>
            <a:r>
              <a:rPr lang="en-US" sz="1400" i="1" dirty="0"/>
              <a:t> for NA-ACCORD, CID,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136A8-7CB2-034B-B432-A3632EB215C3}"/>
              </a:ext>
            </a:extLst>
          </p:cNvPr>
          <p:cNvSpPr txBox="1"/>
          <p:nvPr/>
        </p:nvSpPr>
        <p:spPr>
          <a:xfrm>
            <a:off x="560832" y="1252728"/>
            <a:ext cx="466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T2DM common in treated HIV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9FCCA9-54C9-2E4F-BD5D-7DCEC5326DAA}"/>
              </a:ext>
            </a:extLst>
          </p:cNvPr>
          <p:cNvSpPr txBox="1"/>
          <p:nvPr/>
        </p:nvSpPr>
        <p:spPr>
          <a:xfrm>
            <a:off x="6297168" y="1251376"/>
            <a:ext cx="466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Might CMV Play a Role?</a:t>
            </a:r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56C1E247-3F62-5144-B026-8752AF01748F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4965B536-588F-E14D-90B8-AA421AD3E2B7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Text Box 6">
            <a:extLst>
              <a:ext uri="{FF2B5EF4-FFF2-40B4-BE49-F238E27FC236}">
                <a16:creationId xmlns:a16="http://schemas.microsoft.com/office/drawing/2014/main" id="{78AE9C04-7AAC-8447-B952-A3F267F80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056" y="6400801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 dirty="0">
                <a:solidFill>
                  <a:srgbClr val="19194D"/>
                </a:solidFill>
              </a:rPr>
              <a:t>Contreras, </a:t>
            </a:r>
            <a:r>
              <a:rPr lang="en-US" altLang="en-US" sz="1800" i="1" dirty="0" err="1">
                <a:solidFill>
                  <a:srgbClr val="19194D"/>
                </a:solidFill>
              </a:rPr>
              <a:t>PLoS</a:t>
            </a:r>
            <a:r>
              <a:rPr lang="en-US" altLang="en-US" sz="1800" i="1" dirty="0">
                <a:solidFill>
                  <a:srgbClr val="19194D"/>
                </a:solidFill>
              </a:rPr>
              <a:t> Path,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0CC53-4E11-CF42-B25A-0A7E03DB6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3"/>
          <a:stretch/>
        </p:blipFill>
        <p:spPr bwMode="auto">
          <a:xfrm>
            <a:off x="1121665" y="1960841"/>
            <a:ext cx="2139062" cy="404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8486D6-2E32-0D42-8AB1-18028490F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360" y="1528342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CD8 TRMs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80B0E-27D7-9448-A02C-15D988FE8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1" y="1528342"/>
            <a:ext cx="1998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u="sng"/>
              <a:t>Inflammation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93F6D2-B0C7-5C4B-8E81-7EDBA9DE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859" y="1539456"/>
            <a:ext cx="227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u="sng"/>
              <a:t>Insulin Resistance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D55D62-F17B-F64E-B93A-C3444FA155EA}"/>
              </a:ext>
            </a:extLst>
          </p:cNvPr>
          <p:cNvGrpSpPr>
            <a:grpSpLocks/>
          </p:cNvGrpSpPr>
          <p:nvPr/>
        </p:nvGrpSpPr>
        <p:grpSpPr bwMode="auto">
          <a:xfrm>
            <a:off x="3857276" y="2140482"/>
            <a:ext cx="3671284" cy="3861968"/>
            <a:chOff x="2419318" y="3415538"/>
            <a:chExt cx="2781366" cy="3068521"/>
          </a:xfrm>
        </p:grpSpPr>
        <p:pic>
          <p:nvPicPr>
            <p:cNvPr id="273419" name="Picture 3">
              <a:extLst>
                <a:ext uri="{FF2B5EF4-FFF2-40B4-BE49-F238E27FC236}">
                  <a16:creationId xmlns:a16="http://schemas.microsoft.com/office/drawing/2014/main" id="{39AA7CC5-7C28-4446-A54F-EF2493E24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6"/>
            <a:stretch>
              <a:fillRect/>
            </a:stretch>
          </p:blipFill>
          <p:spPr bwMode="auto">
            <a:xfrm>
              <a:off x="2419318" y="3415538"/>
              <a:ext cx="2781366" cy="3068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4C42A6-A40E-8341-B093-922A4EE55664}"/>
                </a:ext>
              </a:extLst>
            </p:cNvPr>
            <p:cNvSpPr/>
            <p:nvPr/>
          </p:nvSpPr>
          <p:spPr>
            <a:xfrm>
              <a:off x="3657597" y="3428244"/>
              <a:ext cx="304807" cy="3795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76647EC-D5CD-A444-8770-7BB983AFE615}"/>
              </a:ext>
            </a:extLst>
          </p:cNvPr>
          <p:cNvGrpSpPr>
            <a:grpSpLocks/>
          </p:cNvGrpSpPr>
          <p:nvPr/>
        </p:nvGrpSpPr>
        <p:grpSpPr bwMode="auto">
          <a:xfrm>
            <a:off x="7772401" y="1966492"/>
            <a:ext cx="3566159" cy="3963162"/>
            <a:chOff x="6432645" y="3345025"/>
            <a:chExt cx="2550994" cy="2761562"/>
          </a:xfrm>
        </p:grpSpPr>
        <p:pic>
          <p:nvPicPr>
            <p:cNvPr id="273417" name="Picture 4">
              <a:extLst>
                <a:ext uri="{FF2B5EF4-FFF2-40B4-BE49-F238E27FC236}">
                  <a16:creationId xmlns:a16="http://schemas.microsoft.com/office/drawing/2014/main" id="{49147B43-7A34-5A47-8DBC-17C8273A9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645" y="3415538"/>
              <a:ext cx="2550994" cy="269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502068-6EF2-8E41-B58D-3CB95C613E9A}"/>
                </a:ext>
              </a:extLst>
            </p:cNvPr>
            <p:cNvSpPr/>
            <p:nvPr/>
          </p:nvSpPr>
          <p:spPr>
            <a:xfrm>
              <a:off x="6597737" y="3345025"/>
              <a:ext cx="304786" cy="377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2B9B2C-39CF-8A40-A407-4A425ED6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30" y="418115"/>
            <a:ext cx="11846942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CMV Infection Causes Adipose Tissue Inflammation and Insulin Resistance in Mice</a:t>
            </a:r>
          </a:p>
        </p:txBody>
      </p: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4F964815-708B-8440-993B-D21BCC86822B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C5D1E679-243D-D947-B9A0-100E10D12F30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2">
            <a:extLst>
              <a:ext uri="{FF2B5EF4-FFF2-40B4-BE49-F238E27FC236}">
                <a16:creationId xmlns:a16="http://schemas.microsoft.com/office/drawing/2014/main" id="{39BE193A-5808-A042-B5CE-EE7C4A61F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9" y="1140913"/>
            <a:ext cx="5775325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6" name="Rectangle 4">
            <a:extLst>
              <a:ext uri="{FF2B5EF4-FFF2-40B4-BE49-F238E27FC236}">
                <a16:creationId xmlns:a16="http://schemas.microsoft.com/office/drawing/2014/main" id="{7BF3F7C4-58C4-434E-89A0-D76FBB18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60" y="340813"/>
            <a:ext cx="119623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+mj-lt"/>
              </a:rPr>
              <a:t>CMV IgG Titer Associated with Neurocognitive Impairment in Treated HIV Infection</a:t>
            </a:r>
          </a:p>
        </p:txBody>
      </p:sp>
      <p:sp>
        <p:nvSpPr>
          <p:cNvPr id="267267" name="Text Box 6">
            <a:extLst>
              <a:ext uri="{FF2B5EF4-FFF2-40B4-BE49-F238E27FC236}">
                <a16:creationId xmlns:a16="http://schemas.microsoft.com/office/drawing/2014/main" id="{F62B5DDF-234C-4740-A3AD-9EB7002EC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999" y="6557570"/>
            <a:ext cx="3657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i="1" dirty="0" err="1">
                <a:solidFill>
                  <a:srgbClr val="19194D"/>
                </a:solidFill>
              </a:rPr>
              <a:t>Letendre</a:t>
            </a:r>
            <a:r>
              <a:rPr lang="en-US" altLang="en-US" sz="1400" i="1" dirty="0">
                <a:solidFill>
                  <a:srgbClr val="19194D"/>
                </a:solidFill>
              </a:rPr>
              <a:t>, CID, 2018</a:t>
            </a:r>
          </a:p>
        </p:txBody>
      </p:sp>
      <p:sp>
        <p:nvSpPr>
          <p:cNvPr id="267268" name="TextBox 2">
            <a:extLst>
              <a:ext uri="{FF2B5EF4-FFF2-40B4-BE49-F238E27FC236}">
                <a16:creationId xmlns:a16="http://schemas.microsoft.com/office/drawing/2014/main" id="{029837DC-3518-564C-8274-C870D3067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480637"/>
            <a:ext cx="243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Similar relationship seen in elderly HIV- populations (Vescovini, JI, 2010)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A89934-42AD-9645-8A36-350D34E02DE2}"/>
              </a:ext>
            </a:extLst>
          </p:cNvPr>
          <p:cNvSpPr/>
          <p:nvPr/>
        </p:nvSpPr>
        <p:spPr>
          <a:xfrm>
            <a:off x="2971800" y="5791201"/>
            <a:ext cx="838200" cy="74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7270" name="Picture 7" descr="Scott Letendre, MD - Virology Education">
            <a:extLst>
              <a:ext uri="{FF2B5EF4-FFF2-40B4-BE49-F238E27FC236}">
                <a16:creationId xmlns:a16="http://schemas.microsoft.com/office/drawing/2014/main" id="{BF9C7F11-8E4F-5343-BF5B-19A03EE3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592" y="3503112"/>
            <a:ext cx="152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1" name="Text Box 6">
            <a:extLst>
              <a:ext uri="{FF2B5EF4-FFF2-40B4-BE49-F238E27FC236}">
                <a16:creationId xmlns:a16="http://schemas.microsoft.com/office/drawing/2014/main" id="{389B9235-1048-DD49-89EC-144CFFB97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592" y="5535113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19194D"/>
                </a:solidFill>
              </a:rPr>
              <a:t>Scott Letendre, MD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19194D"/>
                </a:solidFill>
              </a:rPr>
              <a:t>UCSD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FEA9EAAA-E7D7-294A-99EF-EA08A6F6E4C9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AD958BB4-41F8-524D-8983-5CDE828E17A3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4">
            <a:extLst>
              <a:ext uri="{FF2B5EF4-FFF2-40B4-BE49-F238E27FC236}">
                <a16:creationId xmlns:a16="http://schemas.microsoft.com/office/drawing/2014/main" id="{FDAB81BE-5A39-3148-BEF0-1E3E07753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53024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9194D"/>
                </a:solidFill>
                <a:latin typeface="+mj-lt"/>
              </a:rPr>
              <a:t>Seminal CMV Shedding Associated with Higher HIV Reservoirs in PBMC</a:t>
            </a:r>
          </a:p>
        </p:txBody>
      </p:sp>
      <p:sp>
        <p:nvSpPr>
          <p:cNvPr id="269314" name="Text Box 6">
            <a:extLst>
              <a:ext uri="{FF2B5EF4-FFF2-40B4-BE49-F238E27FC236}">
                <a16:creationId xmlns:a16="http://schemas.microsoft.com/office/drawing/2014/main" id="{6752BF4C-6C01-7943-92E5-5E520A025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688" y="6338887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i="1" dirty="0" err="1">
                <a:solidFill>
                  <a:srgbClr val="19194D"/>
                </a:solidFill>
              </a:rPr>
              <a:t>Gianella</a:t>
            </a:r>
            <a:r>
              <a:rPr lang="en-US" altLang="en-US" sz="1800" i="1" dirty="0">
                <a:solidFill>
                  <a:srgbClr val="19194D"/>
                </a:solidFill>
              </a:rPr>
              <a:t>, JV, 2014</a:t>
            </a:r>
          </a:p>
        </p:txBody>
      </p:sp>
      <p:pic>
        <p:nvPicPr>
          <p:cNvPr id="269315" name="Picture 2">
            <a:extLst>
              <a:ext uri="{FF2B5EF4-FFF2-40B4-BE49-F238E27FC236}">
                <a16:creationId xmlns:a16="http://schemas.microsoft.com/office/drawing/2014/main" id="{EBF006C0-8D62-9547-96D6-890854D2D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8"/>
          <a:stretch>
            <a:fillRect/>
          </a:stretch>
        </p:blipFill>
        <p:spPr bwMode="auto">
          <a:xfrm>
            <a:off x="1600200" y="1676401"/>
            <a:ext cx="899160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45D53E9-2126-B54C-85E7-D671786E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898" y="5053014"/>
            <a:ext cx="1209675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F2C7B-0A58-B74D-B2F3-532519814600}"/>
              </a:ext>
            </a:extLst>
          </p:cNvPr>
          <p:cNvSpPr txBox="1"/>
          <p:nvPr/>
        </p:nvSpPr>
        <p:spPr>
          <a:xfrm>
            <a:off x="10233764" y="6373790"/>
            <a:ext cx="1958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</a:rPr>
              <a:t>Sara </a:t>
            </a:r>
            <a:r>
              <a:rPr lang="en-US" sz="1400" dirty="0" err="1">
                <a:solidFill>
                  <a:srgbClr val="002060"/>
                </a:solidFill>
              </a:rPr>
              <a:t>Gianella</a:t>
            </a:r>
            <a:r>
              <a:rPr lang="en-US" sz="1400" dirty="0">
                <a:solidFill>
                  <a:srgbClr val="002060"/>
                </a:solidFill>
              </a:rPr>
              <a:t>, MD</a:t>
            </a:r>
          </a:p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</a:rPr>
              <a:t>UCSD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566FE96-C482-A342-B06F-DA9A670D24B9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EC5436F4-D985-A049-899B-9E7728A3FE87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2">
            <a:extLst>
              <a:ext uri="{FF2B5EF4-FFF2-40B4-BE49-F238E27FC236}">
                <a16:creationId xmlns:a16="http://schemas.microsoft.com/office/drawing/2014/main" id="{A1BA3949-2FCB-5C42-B5A6-F032DC5E3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8"/>
          <a:stretch>
            <a:fillRect/>
          </a:stretch>
        </p:blipFill>
        <p:spPr bwMode="auto">
          <a:xfrm>
            <a:off x="2595564" y="1646782"/>
            <a:ext cx="7081837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447AC11-1EEA-2C40-BD0B-CF680496838E}"/>
              </a:ext>
            </a:extLst>
          </p:cNvPr>
          <p:cNvSpPr txBox="1">
            <a:spLocks/>
          </p:cNvSpPr>
          <p:nvPr/>
        </p:nvSpPr>
        <p:spPr>
          <a:xfrm>
            <a:off x="85344" y="237994"/>
            <a:ext cx="1200912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Blocking Asymptomatic CMV Replication with </a:t>
            </a:r>
            <a:r>
              <a:rPr lang="en-US" sz="3200" b="1" kern="0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Valganciclovir</a:t>
            </a:r>
            <a:r>
              <a:rPr lang="en-US" sz="3200" b="1" kern="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↓ Immune Activation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in HIV+ Patients with CD4&lt;350 despite ART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A28768-9557-DC4C-9847-6B57B5954023}"/>
              </a:ext>
            </a:extLst>
          </p:cNvPr>
          <p:cNvCxnSpPr/>
          <p:nvPr/>
        </p:nvCxnSpPr>
        <p:spPr>
          <a:xfrm rot="5400000">
            <a:off x="8572501" y="2705101"/>
            <a:ext cx="685800" cy="3175"/>
          </a:xfrm>
          <a:prstGeom prst="straightConnector1">
            <a:avLst/>
          </a:prstGeom>
          <a:ln w="31750">
            <a:solidFill>
              <a:srgbClr val="005828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652" name="TextBox 8">
            <a:extLst>
              <a:ext uri="{FF2B5EF4-FFF2-40B4-BE49-F238E27FC236}">
                <a16:creationId xmlns:a16="http://schemas.microsoft.com/office/drawing/2014/main" id="{93C1ADD7-13C8-2140-A10B-9CC0D994F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495550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7E39"/>
                </a:solidFill>
                <a:latin typeface="Arial" panose="020B0604020202020204" pitchFamily="34" charset="0"/>
              </a:rPr>
              <a:t>-4.4%</a:t>
            </a:r>
          </a:p>
        </p:txBody>
      </p:sp>
      <p:grpSp>
        <p:nvGrpSpPr>
          <p:cNvPr id="283653" name="Group 20">
            <a:extLst>
              <a:ext uri="{FF2B5EF4-FFF2-40B4-BE49-F238E27FC236}">
                <a16:creationId xmlns:a16="http://schemas.microsoft.com/office/drawing/2014/main" id="{EF00B82B-9130-C841-BBD2-C7ED20D7AB98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732759"/>
            <a:ext cx="6248400" cy="830997"/>
            <a:chOff x="2590800" y="3657600"/>
            <a:chExt cx="6248400" cy="83127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C67206F-6336-734A-BD2E-EAAF4A462FB4}"/>
                </a:ext>
              </a:extLst>
            </p:cNvPr>
            <p:cNvCxnSpPr/>
            <p:nvPr/>
          </p:nvCxnSpPr>
          <p:spPr>
            <a:xfrm>
              <a:off x="2590800" y="3937094"/>
              <a:ext cx="4800600" cy="25409"/>
            </a:xfrm>
            <a:prstGeom prst="line">
              <a:avLst/>
            </a:prstGeom>
            <a:ln w="38100">
              <a:solidFill>
                <a:srgbClr val="67235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3656" name="TextBox 8">
              <a:extLst>
                <a:ext uri="{FF2B5EF4-FFF2-40B4-BE49-F238E27FC236}">
                  <a16:creationId xmlns:a16="http://schemas.microsoft.com/office/drawing/2014/main" id="{31DF7EBC-82FB-0748-ABFA-C56EFDD4DA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5200" y="3657600"/>
              <a:ext cx="1524000" cy="831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67235D"/>
                  </a:solidFill>
                  <a:latin typeface="Arial" panose="020B0604020202020204" pitchFamily="34" charset="0"/>
                </a:rPr>
                <a:t>HIV-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67235D"/>
                  </a:solidFill>
                  <a:latin typeface="Arial" panose="020B0604020202020204" pitchFamily="34" charset="0"/>
                </a:rPr>
                <a:t>Median</a:t>
              </a:r>
            </a:p>
          </p:txBody>
        </p:sp>
      </p:grpSp>
      <p:sp>
        <p:nvSpPr>
          <p:cNvPr id="283654" name="TextBox 21">
            <a:extLst>
              <a:ext uri="{FF2B5EF4-FFF2-40B4-BE49-F238E27FC236}">
                <a16:creationId xmlns:a16="http://schemas.microsoft.com/office/drawing/2014/main" id="{695E919E-31C4-5F44-BD58-7B863A4CD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Hunt et al, JID, 2011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04623B86-F007-094C-A7DF-F987C9623A94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87B3B2E5-9566-F94C-A5BD-3490F5345C99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102B95-CCD9-48DC-BFEC-5EC705374F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dirty="0"/>
              <a:t>Disclosures</a:t>
            </a:r>
          </a:p>
          <a:p>
            <a:pPr>
              <a:spcAft>
                <a:spcPts val="1200"/>
              </a:spcAft>
            </a:pPr>
            <a:r>
              <a:rPr lang="de-DE" sz="2800" dirty="0"/>
              <a:t>Merck: </a:t>
            </a:r>
            <a:r>
              <a:rPr lang="de-DE" sz="2800" dirty="0" err="1"/>
              <a:t>donated</a:t>
            </a:r>
            <a:r>
              <a:rPr lang="de-DE" sz="2800" dirty="0"/>
              <a:t> </a:t>
            </a:r>
            <a:r>
              <a:rPr lang="de-DE" sz="2800" dirty="0" err="1"/>
              <a:t>drug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clinical</a:t>
            </a:r>
            <a:r>
              <a:rPr lang="de-DE" sz="2800" dirty="0"/>
              <a:t> </a:t>
            </a:r>
            <a:r>
              <a:rPr lang="de-DE" sz="2800" dirty="0" err="1"/>
              <a:t>trial</a:t>
            </a:r>
            <a:endParaRPr lang="de-DE" sz="2800" dirty="0"/>
          </a:p>
          <a:p>
            <a:pPr>
              <a:spcAft>
                <a:spcPts val="1200"/>
              </a:spcAft>
            </a:pPr>
            <a:r>
              <a:rPr lang="de-DE" sz="2800" dirty="0" err="1"/>
              <a:t>Viiv</a:t>
            </a:r>
            <a:r>
              <a:rPr lang="de-DE" sz="2800" dirty="0"/>
              <a:t>: </a:t>
            </a:r>
            <a:r>
              <a:rPr lang="de-DE" sz="2800" dirty="0" err="1"/>
              <a:t>consulting</a:t>
            </a:r>
            <a:endParaRPr lang="de-DE" sz="2800" dirty="0"/>
          </a:p>
          <a:p>
            <a:pPr>
              <a:spcAft>
                <a:spcPts val="1200"/>
              </a:spcAft>
            </a:pPr>
            <a:r>
              <a:rPr lang="de-DE" sz="2800" dirty="0" err="1"/>
              <a:t>Gilead</a:t>
            </a:r>
            <a:r>
              <a:rPr lang="de-DE" sz="2800" dirty="0"/>
              <a:t>: </a:t>
            </a:r>
            <a:r>
              <a:rPr lang="de-DE" sz="2800" dirty="0" err="1"/>
              <a:t>research</a:t>
            </a:r>
            <a:r>
              <a:rPr lang="de-DE" sz="2800" dirty="0"/>
              <a:t> </a:t>
            </a:r>
            <a:r>
              <a:rPr lang="de-DE" sz="2800" dirty="0" err="1"/>
              <a:t>grant</a:t>
            </a:r>
            <a:r>
              <a:rPr lang="de-DE" sz="2800" dirty="0"/>
              <a:t>, </a:t>
            </a:r>
            <a:r>
              <a:rPr lang="de-DE" sz="2800" dirty="0" err="1"/>
              <a:t>honorarium</a:t>
            </a:r>
            <a:endParaRPr lang="de-DE" sz="2800" dirty="0"/>
          </a:p>
          <a:p>
            <a:pPr>
              <a:spcAft>
                <a:spcPts val="1200"/>
              </a:spcAft>
            </a:pPr>
            <a:r>
              <a:rPr lang="de-DE" sz="2800" dirty="0" err="1"/>
              <a:t>Biotron</a:t>
            </a:r>
            <a:r>
              <a:rPr lang="de-DE" sz="2800" dirty="0"/>
              <a:t>: </a:t>
            </a:r>
            <a:r>
              <a:rPr lang="de-DE" sz="2800" dirty="0" err="1"/>
              <a:t>consulting</a:t>
            </a:r>
            <a:endParaRPr lang="de-DE" sz="2800" dirty="0"/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703724E-67F1-D34C-BA33-8E098BD2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295433"/>
            <a:ext cx="2211387" cy="244317"/>
          </a:xfrm>
        </p:spPr>
        <p:txBody>
          <a:bodyPr/>
          <a:lstStyle/>
          <a:p>
            <a:r>
              <a:rPr lang="de-DE" dirty="0"/>
              <a:t>Peter W. </a:t>
            </a:r>
            <a:r>
              <a:rPr lang="de-DE" dirty="0" err="1"/>
              <a:t>Hunt</a:t>
            </a:r>
            <a:r>
              <a:rPr lang="de-DE" dirty="0"/>
              <a:t>, MD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5D5C34A-E2F9-5847-BA96-1BEFFD31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295433"/>
            <a:ext cx="3995737" cy="244317"/>
          </a:xfrm>
        </p:spPr>
        <p:txBody>
          <a:bodyPr/>
          <a:lstStyle/>
          <a:p>
            <a:r>
              <a:rPr lang="de-DE" dirty="0"/>
              <a:t>CMV Impact on HIV Outcomes</a:t>
            </a:r>
          </a:p>
        </p:txBody>
      </p:sp>
    </p:spTree>
    <p:extLst>
      <p:ext uri="{BB962C8B-B14F-4D97-AF65-F5344CB8AC3E}">
        <p14:creationId xmlns:p14="http://schemas.microsoft.com/office/powerpoint/2010/main" val="3940327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Title 1">
            <a:extLst>
              <a:ext uri="{FF2B5EF4-FFF2-40B4-BE49-F238E27FC236}">
                <a16:creationId xmlns:a16="http://schemas.microsoft.com/office/drawing/2014/main" id="{0FBEDC10-B92C-674E-A600-DEE768078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2942" y="335196"/>
            <a:ext cx="11783986" cy="1143000"/>
          </a:xfrm>
        </p:spPr>
        <p:txBody>
          <a:bodyPr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</a:rPr>
              <a:t>Valganciclovir Broadly Decreased Innate Immune Activation in Treated HIV</a:t>
            </a:r>
          </a:p>
        </p:txBody>
      </p:sp>
      <p:sp>
        <p:nvSpPr>
          <p:cNvPr id="348163" name="AutoShape 2" descr="Image result for banyan tree">
            <a:extLst>
              <a:ext uri="{FF2B5EF4-FFF2-40B4-BE49-F238E27FC236}">
                <a16:creationId xmlns:a16="http://schemas.microsoft.com/office/drawing/2014/main" id="{51A773EA-A9CA-FE4F-8813-8E1D070A38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48164" name="AutoShape 4" descr="Image result for banyan tree">
            <a:extLst>
              <a:ext uri="{FF2B5EF4-FFF2-40B4-BE49-F238E27FC236}">
                <a16:creationId xmlns:a16="http://schemas.microsoft.com/office/drawing/2014/main" id="{94B67CE5-00DB-7F40-8DA1-A3EE8AE037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790700"/>
            <a:ext cx="43434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48165" name="AutoShape 6">
            <a:extLst>
              <a:ext uri="{FF2B5EF4-FFF2-40B4-BE49-F238E27FC236}">
                <a16:creationId xmlns:a16="http://schemas.microsoft.com/office/drawing/2014/main" id="{FC088E52-2132-084B-8899-2155087193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889125"/>
            <a:ext cx="4572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348167" name="Picture 4">
            <a:extLst>
              <a:ext uri="{FF2B5EF4-FFF2-40B4-BE49-F238E27FC236}">
                <a16:creationId xmlns:a16="http://schemas.microsoft.com/office/drawing/2014/main" id="{B0DD717D-4822-9C42-8D9D-3634C1E35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5"/>
          <a:stretch/>
        </p:blipFill>
        <p:spPr bwMode="auto">
          <a:xfrm>
            <a:off x="76200" y="1676400"/>
            <a:ext cx="54911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960E43-E88C-B94F-BC21-D893672BF596}"/>
              </a:ext>
            </a:extLst>
          </p:cNvPr>
          <p:cNvSpPr/>
          <p:nvPr/>
        </p:nvSpPr>
        <p:spPr>
          <a:xfrm>
            <a:off x="2457610" y="5803392"/>
            <a:ext cx="2894806" cy="91981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</a:rPr>
              <a:t>Corresponds to </a:t>
            </a:r>
            <a:r>
              <a:rPr lang="en-US" b="1" u="sng" dirty="0">
                <a:solidFill>
                  <a:srgbClr val="FFFFFF"/>
                </a:solidFill>
                <a:latin typeface="Arial"/>
              </a:rPr>
              <a:t>~22% 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decrease in MI/Stroke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(Tenorio, JID, 2014)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DDA4975-D642-904C-A59E-0C00968A8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2"/>
          <a:stretch/>
        </p:blipFill>
        <p:spPr bwMode="auto">
          <a:xfrm>
            <a:off x="5791200" y="1676400"/>
            <a:ext cx="570882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CBDFF-6CF1-9D47-8DF6-ED0EE8BBD1CC}"/>
              </a:ext>
            </a:extLst>
          </p:cNvPr>
          <p:cNvSpPr txBox="1"/>
          <p:nvPr/>
        </p:nvSpPr>
        <p:spPr>
          <a:xfrm>
            <a:off x="1600200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4C6208"/>
                </a:solidFill>
              </a:rPr>
              <a:t>sTNF</a:t>
            </a:r>
            <a:r>
              <a:rPr lang="en-US" sz="2400" b="1" u="sng" dirty="0">
                <a:solidFill>
                  <a:srgbClr val="4C6208"/>
                </a:solidFill>
              </a:rPr>
              <a:t>-RII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5F14E-87F9-1446-B754-572224916F70}"/>
              </a:ext>
            </a:extLst>
          </p:cNvPr>
          <p:cNvSpPr txBox="1"/>
          <p:nvPr/>
        </p:nvSpPr>
        <p:spPr>
          <a:xfrm>
            <a:off x="7657242" y="12147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4C6208"/>
                </a:solidFill>
              </a:rPr>
              <a:t>sCD163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7A3FC278-83EE-0941-8C68-3D5FD539D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303" y="6431219"/>
            <a:ext cx="56356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Beck-</a:t>
            </a:r>
            <a:r>
              <a:rPr lang="en-US" altLang="en-US" sz="16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Engeser</a:t>
            </a:r>
            <a:r>
              <a:rPr lang="en-US" altLang="en-US" sz="16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, CROI 2019, #643; Sevilla, CROI 2020, #236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99EBDC81-F101-7C4F-A6A5-F5188C6D4C7C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54BE922-7F47-9B4C-B2F2-D76252DB0019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4">
            <a:extLst>
              <a:ext uri="{FF2B5EF4-FFF2-40B4-BE49-F238E27FC236}">
                <a16:creationId xmlns:a16="http://schemas.microsoft.com/office/drawing/2014/main" id="{3CAC63E0-8519-484C-A9D5-5E6D719E6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86" y="199372"/>
            <a:ext cx="119122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19194D"/>
                </a:solidFill>
                <a:latin typeface="+mj-lt"/>
              </a:rPr>
              <a:t>A5383: Letermovir to Reduce Immune Activation in Treated HIV </a:t>
            </a:r>
            <a:r>
              <a:rPr lang="en-US" altLang="en-US" sz="2800" b="1" dirty="0">
                <a:solidFill>
                  <a:srgbClr val="19194D"/>
                </a:solidFill>
                <a:latin typeface="+mj-lt"/>
              </a:rPr>
              <a:t>(n=180)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AF1A69-8F19-0A41-8A98-7072235986D7}"/>
              </a:ext>
            </a:extLst>
          </p:cNvPr>
          <p:cNvSpPr/>
          <p:nvPr/>
        </p:nvSpPr>
        <p:spPr>
          <a:xfrm>
            <a:off x="1809750" y="1806575"/>
            <a:ext cx="1524000" cy="1143000"/>
          </a:xfrm>
          <a:prstGeom prst="rect">
            <a:avLst/>
          </a:prstGeom>
          <a:gradFill>
            <a:gsLst>
              <a:gs pos="0">
                <a:srgbClr val="083E26"/>
              </a:gs>
              <a:gs pos="80000">
                <a:srgbClr val="0D4F2F"/>
              </a:gs>
              <a:gs pos="100000">
                <a:srgbClr val="083E26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050" b="1" dirty="0">
                <a:solidFill>
                  <a:srgbClr val="FFFFFF"/>
                </a:solidFill>
              </a:rPr>
              <a:t>CMV IgG+</a:t>
            </a:r>
          </a:p>
          <a:p>
            <a:pPr algn="ctr" eaLnBrk="1" hangingPunct="1">
              <a:defRPr/>
            </a:pPr>
            <a:r>
              <a:rPr lang="en-US" sz="1050" b="1" dirty="0">
                <a:solidFill>
                  <a:srgbClr val="FFFFFF"/>
                </a:solidFill>
              </a:rPr>
              <a:t>ART+, VL&lt;40 &gt;1y</a:t>
            </a:r>
          </a:p>
          <a:p>
            <a:pPr algn="ctr" eaLnBrk="1" hangingPunct="1">
              <a:defRPr/>
            </a:pPr>
            <a:r>
              <a:rPr lang="en-US" sz="1050" b="1" dirty="0">
                <a:solidFill>
                  <a:srgbClr val="FFFFFF"/>
                </a:solidFill>
              </a:rPr>
              <a:t>Stratify to ensure:</a:t>
            </a:r>
          </a:p>
          <a:p>
            <a:pPr algn="ctr" eaLnBrk="1" hangingPunct="1">
              <a:defRPr/>
            </a:pPr>
            <a:r>
              <a:rPr lang="en-US" sz="1050" b="1" dirty="0">
                <a:solidFill>
                  <a:srgbClr val="FFFFFF"/>
                </a:solidFill>
              </a:rPr>
              <a:t>1/2 CD4&lt;350</a:t>
            </a:r>
          </a:p>
          <a:p>
            <a:pPr algn="ctr" eaLnBrk="1" hangingPunct="1">
              <a:defRPr/>
            </a:pPr>
            <a:r>
              <a:rPr lang="en-US" sz="1050" b="1" dirty="0">
                <a:solidFill>
                  <a:srgbClr val="FFFFFF"/>
                </a:solidFill>
              </a:rPr>
              <a:t>1/3 Cis-women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85CF44-1BE0-6745-8728-A05FAB2F46D2}"/>
              </a:ext>
            </a:extLst>
          </p:cNvPr>
          <p:cNvSpPr/>
          <p:nvPr/>
        </p:nvSpPr>
        <p:spPr>
          <a:xfrm>
            <a:off x="4038600" y="1295400"/>
            <a:ext cx="4343400" cy="8382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FFFF"/>
                </a:solidFill>
              </a:rPr>
              <a:t>Letermovir</a:t>
            </a:r>
            <a:r>
              <a:rPr lang="en-US" b="1" dirty="0">
                <a:solidFill>
                  <a:srgbClr val="FFFFFF"/>
                </a:solidFill>
              </a:rPr>
              <a:t> 480mg daily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+ Continued 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AC3CD-30B7-7C45-BB1E-668C026B0CB9}"/>
              </a:ext>
            </a:extLst>
          </p:cNvPr>
          <p:cNvSpPr/>
          <p:nvPr/>
        </p:nvSpPr>
        <p:spPr>
          <a:xfrm>
            <a:off x="4038600" y="2362200"/>
            <a:ext cx="4343400" cy="838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Placebo 480mg daily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+ Continued ART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66A90-50BE-EC48-819C-35D30E60FF5A}"/>
              </a:ext>
            </a:extLst>
          </p:cNvPr>
          <p:cNvSpPr/>
          <p:nvPr/>
        </p:nvSpPr>
        <p:spPr>
          <a:xfrm>
            <a:off x="8458200" y="1295400"/>
            <a:ext cx="1447800" cy="8382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ART alone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9E54E8-5125-CB41-B4B9-85ED17A89A88}"/>
              </a:ext>
            </a:extLst>
          </p:cNvPr>
          <p:cNvSpPr/>
          <p:nvPr/>
        </p:nvSpPr>
        <p:spPr>
          <a:xfrm>
            <a:off x="8458200" y="2362200"/>
            <a:ext cx="1447800" cy="838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FF"/>
                </a:solidFill>
              </a:rPr>
              <a:t>ART alone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D829AC-41AD-5A47-9E7E-F85262D4BFA8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448050" y="1714500"/>
            <a:ext cx="590550" cy="64770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97F84C-F0AB-EC48-8375-81C4EA4310C9}"/>
              </a:ext>
            </a:extLst>
          </p:cNvPr>
          <p:cNvCxnSpPr>
            <a:cxnSpLocks/>
          </p:cNvCxnSpPr>
          <p:nvPr/>
        </p:nvCxnSpPr>
        <p:spPr>
          <a:xfrm>
            <a:off x="3429000" y="2378075"/>
            <a:ext cx="609600" cy="38100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3F68F8B-A615-794C-9A4C-0867C38A7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721780"/>
              </p:ext>
            </p:extLst>
          </p:nvPr>
        </p:nvGraphicFramePr>
        <p:xfrm>
          <a:off x="1716066" y="3276600"/>
          <a:ext cx="8418530" cy="238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9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21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2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47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47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98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94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970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97656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Week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_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-4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-2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65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B56487"/>
                          </a:solidFill>
                        </a:rPr>
                        <a:t>CMV DNA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B56487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B56487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B56487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B56487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B56487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B56487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B56487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B56487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B56487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65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D4F2F"/>
                          </a:solidFill>
                        </a:rPr>
                        <a:t>Immunology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D4F2F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D4F2F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D4F2F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D4F2F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D4F2F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D4F2F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D4F2F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D4F2F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0D4F2F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65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HIV virology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65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FDG-PET/CT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65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002060"/>
                          </a:solidFill>
                        </a:rPr>
                        <a:t>Fat Biopsy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206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2060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65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B96318"/>
                          </a:solidFill>
                        </a:rPr>
                        <a:t>LP </a:t>
                      </a:r>
                      <a:r>
                        <a:rPr lang="en-US" sz="1400" b="1" dirty="0" err="1">
                          <a:solidFill>
                            <a:srgbClr val="B96318"/>
                          </a:solidFill>
                        </a:rPr>
                        <a:t>substudy</a:t>
                      </a:r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B96318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B96318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B96318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656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4A1F6B"/>
                          </a:solidFill>
                        </a:rPr>
                        <a:t>GALT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4A1F6B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4A1F6B"/>
                          </a:solidFill>
                        </a:rPr>
                        <a:t>X</a:t>
                      </a:r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4A1F6B"/>
                        </a:solidFill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1444" name="TextBox 21">
            <a:extLst>
              <a:ext uri="{FF2B5EF4-FFF2-40B4-BE49-F238E27FC236}">
                <a16:creationId xmlns:a16="http://schemas.microsoft.com/office/drawing/2014/main" id="{853EE587-C6FE-6F44-9669-B9B256134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2111375"/>
            <a:ext cx="5905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1:1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13002C9-91EF-4A4F-84D1-5C44ED37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898" y="1423205"/>
            <a:ext cx="1209675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A92C86-A224-5F42-82E1-86B00B2739E8}"/>
              </a:ext>
            </a:extLst>
          </p:cNvPr>
          <p:cNvSpPr txBox="1"/>
          <p:nvPr/>
        </p:nvSpPr>
        <p:spPr>
          <a:xfrm>
            <a:off x="10419828" y="2743981"/>
            <a:ext cx="16677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u="sng" dirty="0">
                <a:solidFill>
                  <a:srgbClr val="002060"/>
                </a:solidFill>
              </a:rPr>
              <a:t>Co-Chair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</a:rPr>
              <a:t>Sara </a:t>
            </a:r>
            <a:r>
              <a:rPr lang="en-US" sz="1400" b="1" dirty="0" err="1">
                <a:solidFill>
                  <a:srgbClr val="002060"/>
                </a:solidFill>
              </a:rPr>
              <a:t>Gianella</a:t>
            </a:r>
            <a:endParaRPr lang="en-US" sz="14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</a:rPr>
              <a:t>UCSD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FF51647-D850-214A-9159-7B575F88D4A3}"/>
              </a:ext>
            </a:extLst>
          </p:cNvPr>
          <p:cNvSpPr/>
          <p:nvPr/>
        </p:nvSpPr>
        <p:spPr>
          <a:xfrm>
            <a:off x="4221272" y="5984873"/>
            <a:ext cx="6012492" cy="71576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u="sng" dirty="0">
                <a:solidFill>
                  <a:srgbClr val="FFFFFF"/>
                </a:solidFill>
              </a:rPr>
              <a:t>Collaborators</a:t>
            </a:r>
            <a:r>
              <a:rPr lang="en-US" dirty="0">
                <a:solidFill>
                  <a:srgbClr val="FFFFFF"/>
                </a:solidFill>
              </a:rPr>
              <a:t>: Freeman (CWRU); </a:t>
            </a:r>
            <a:r>
              <a:rPr lang="en-US" dirty="0" err="1">
                <a:solidFill>
                  <a:srgbClr val="FFFFFF"/>
                </a:solidFill>
              </a:rPr>
              <a:t>Tawakol</a:t>
            </a:r>
            <a:r>
              <a:rPr lang="en-US" dirty="0">
                <a:solidFill>
                  <a:srgbClr val="FFFFFF"/>
                </a:solidFill>
              </a:rPr>
              <a:t> (Harvard); </a:t>
            </a:r>
            <a:r>
              <a:rPr lang="en-US" dirty="0" err="1">
                <a:solidFill>
                  <a:srgbClr val="FFFFFF"/>
                </a:solidFill>
              </a:rPr>
              <a:t>Koethe</a:t>
            </a:r>
            <a:r>
              <a:rPr lang="en-US" dirty="0">
                <a:solidFill>
                  <a:srgbClr val="FFFFFF"/>
                </a:solidFill>
              </a:rPr>
              <a:t> (Vanderbilt); </a:t>
            </a:r>
            <a:r>
              <a:rPr lang="en-US" dirty="0" err="1">
                <a:solidFill>
                  <a:srgbClr val="FFFFFF"/>
                </a:solidFill>
              </a:rPr>
              <a:t>Shacklett</a:t>
            </a:r>
            <a:r>
              <a:rPr lang="en-US" dirty="0">
                <a:solidFill>
                  <a:srgbClr val="FFFFFF"/>
                </a:solidFill>
              </a:rPr>
              <a:t> (UCD)</a:t>
            </a:r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0E06F510-728A-3348-80E2-D02D2F58C65D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5AE05772-F935-AD41-8267-6642008254A0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3406EA65-BCC8-C246-9D99-588E8EC91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25048" y="1138824"/>
            <a:ext cx="10323534" cy="58674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800" dirty="0">
                <a:latin typeface="+mj-lt"/>
              </a:rPr>
              <a:t>Valganciclovir substantially reduces multiple immune activation pathways in treated HIV.</a:t>
            </a:r>
          </a:p>
          <a:p>
            <a:pPr marL="857250" lvl="1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dirty="0">
                <a:latin typeface="+mj-lt"/>
              </a:rPr>
              <a:t>Corresponds to markedly reduced risk of MI and T2DM</a:t>
            </a:r>
          </a:p>
          <a:p>
            <a:pPr marL="857250" lvl="1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dirty="0">
                <a:latin typeface="+mj-lt"/>
              </a:rPr>
              <a:t>Unclear if valganciclovir effect reflects suppression of CMV vs. other herpesviruses </a:t>
            </a:r>
            <a:r>
              <a:rPr lang="en-US" dirty="0">
                <a:latin typeface="+mj-lt"/>
              </a:rPr>
              <a:t>(EBV, HSV1-2, KSHV, HHV6)</a:t>
            </a:r>
          </a:p>
          <a:p>
            <a:pPr marL="857250" lvl="1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dirty="0">
                <a:latin typeface="+mj-lt"/>
              </a:rPr>
              <a:t>Unclear if results generalize to higher CD4 counts and women.</a:t>
            </a:r>
          </a:p>
          <a:p>
            <a:pPr marL="857250" lvl="1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dirty="0">
                <a:latin typeface="+mj-lt"/>
              </a:rPr>
              <a:t>Also unclear if treating asymptomatic CMV will improve surrogate markers of end-organ disease.</a:t>
            </a:r>
          </a:p>
          <a:p>
            <a:pPr marL="457200" indent="-457200"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800" dirty="0">
                <a:latin typeface="+mj-lt"/>
              </a:rPr>
              <a:t>Letermovir trial should begin to address these issues.</a:t>
            </a:r>
            <a:endParaRPr lang="en-US" sz="2400" dirty="0">
              <a:latin typeface="+mj-lt"/>
            </a:endParaRPr>
          </a:p>
          <a:p>
            <a:pPr marL="857250" lvl="1" indent="-457200">
              <a:spcBef>
                <a:spcPts val="1800"/>
              </a:spcBef>
              <a:buClr>
                <a:schemeClr val="tx1"/>
              </a:buClr>
              <a:defRPr/>
            </a:pPr>
            <a:endParaRPr lang="en-US" dirty="0">
              <a:latin typeface="+mj-lt"/>
            </a:endParaRPr>
          </a:p>
          <a:p>
            <a:pPr marL="457200" indent="-457200">
              <a:spcBef>
                <a:spcPts val="1800"/>
              </a:spcBef>
              <a:buClr>
                <a:schemeClr val="tx1"/>
              </a:buClr>
              <a:defRPr/>
            </a:pPr>
            <a:endParaRPr lang="en-US" sz="2800" dirty="0">
              <a:latin typeface="+mj-lt"/>
            </a:endParaRPr>
          </a:p>
        </p:txBody>
      </p:sp>
      <p:sp>
        <p:nvSpPr>
          <p:cNvPr id="313346" name="Rectangle 3">
            <a:extLst>
              <a:ext uri="{FF2B5EF4-FFF2-40B4-BE49-F238E27FC236}">
                <a16:creationId xmlns:a16="http://schemas.microsoft.com/office/drawing/2014/main" id="{D80107FD-7EF7-C64E-B059-BF14F1D580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1776" y="376824"/>
            <a:ext cx="9180513" cy="68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2060"/>
                </a:solidFill>
              </a:rPr>
              <a:t>Conclusions / Implications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12134B-B9DB-0249-B7D9-1B47EBD9D279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5E8CC2-F702-E34E-AAD2-8476DD408897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2">
            <a:extLst>
              <a:ext uri="{FF2B5EF4-FFF2-40B4-BE49-F238E27FC236}">
                <a16:creationId xmlns:a16="http://schemas.microsoft.com/office/drawing/2014/main" id="{9EE3E567-5857-C345-9F51-00AA30010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74112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</a:rPr>
              <a:t>Acknowledgements</a:t>
            </a:r>
          </a:p>
        </p:txBody>
      </p:sp>
      <p:sp>
        <p:nvSpPr>
          <p:cNvPr id="315394" name="Text Box 3">
            <a:extLst>
              <a:ext uri="{FF2B5EF4-FFF2-40B4-BE49-F238E27FC236}">
                <a16:creationId xmlns:a16="http://schemas.microsoft.com/office/drawing/2014/main" id="{D2BA4D37-C6B6-474D-8D7C-8A41EA26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560" y="764676"/>
            <a:ext cx="4267200" cy="62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" u="sng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UCSF CFAR Core Immunology Lab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Elizabeth Sinclair, Lorrie </a:t>
            </a:r>
            <a:r>
              <a:rPr lang="en-US" altLang="en-US" sz="1800" dirty="0" err="1">
                <a:solidFill>
                  <a:srgbClr val="002060"/>
                </a:solidFill>
              </a:rPr>
              <a:t>Epling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SFGH Cardiology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Priscilla </a:t>
            </a:r>
            <a:r>
              <a:rPr lang="en-US" altLang="en-US" sz="1800" b="1" dirty="0" err="1">
                <a:solidFill>
                  <a:srgbClr val="002060"/>
                </a:solidFill>
              </a:rPr>
              <a:t>Hsue</a:t>
            </a:r>
            <a:endParaRPr lang="en-US" altLang="en-US" sz="600" b="1" u="sng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00" u="sng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U Vermont Burlington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Russel Tracy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CWRU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Michael Lederman</a:t>
            </a:r>
          </a:p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Mike Freeman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U Washington</a:t>
            </a:r>
          </a:p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Larry Corey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U Vanderbilt</a:t>
            </a:r>
          </a:p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John </a:t>
            </a:r>
            <a:r>
              <a:rPr lang="en-US" altLang="en-US" sz="1800" b="1" dirty="0" err="1">
                <a:solidFill>
                  <a:srgbClr val="002060"/>
                </a:solidFill>
              </a:rPr>
              <a:t>Koethe</a:t>
            </a:r>
            <a:endParaRPr lang="en-US" altLang="en-US" sz="1800" b="1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MGH/Harvard</a:t>
            </a:r>
          </a:p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Ahmed </a:t>
            </a:r>
            <a:r>
              <a:rPr lang="en-US" altLang="en-US" sz="1800" b="1" dirty="0" err="1">
                <a:solidFill>
                  <a:srgbClr val="002060"/>
                </a:solidFill>
              </a:rPr>
              <a:t>Tawokol</a:t>
            </a:r>
            <a:endParaRPr lang="en-US" altLang="en-US" sz="18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UCSD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Sara </a:t>
            </a:r>
            <a:r>
              <a:rPr lang="en-US" altLang="en-US" sz="1800" b="1" dirty="0" err="1">
                <a:solidFill>
                  <a:srgbClr val="002060"/>
                </a:solidFill>
              </a:rPr>
              <a:t>Gianella</a:t>
            </a:r>
            <a:endParaRPr lang="en-US" altLang="en-US" sz="18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Davey Smith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USC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Michael Dube</a:t>
            </a:r>
          </a:p>
        </p:txBody>
      </p:sp>
      <p:pic>
        <p:nvPicPr>
          <p:cNvPr id="315395" name="Picture 4" descr="final cfar logo">
            <a:extLst>
              <a:ext uri="{FF2B5EF4-FFF2-40B4-BE49-F238E27FC236}">
                <a16:creationId xmlns:a16="http://schemas.microsoft.com/office/drawing/2014/main" id="{A9E737D7-EA51-9242-98E8-B2BF30CE4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67" y="3096409"/>
            <a:ext cx="2309813" cy="820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6" name="Text Box 5">
            <a:extLst>
              <a:ext uri="{FF2B5EF4-FFF2-40B4-BE49-F238E27FC236}">
                <a16:creationId xmlns:a16="http://schemas.microsoft.com/office/drawing/2014/main" id="{2F9D44EF-B0F8-7243-88D6-C5FC662CB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40876"/>
            <a:ext cx="3733800" cy="512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Hunt Lab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Gabriele Beck-</a:t>
            </a:r>
            <a:r>
              <a:rPr lang="en-US" altLang="en-US" sz="1800" b="1" dirty="0" err="1">
                <a:solidFill>
                  <a:srgbClr val="002060"/>
                </a:solidFill>
              </a:rPr>
              <a:t>Engeser</a:t>
            </a:r>
            <a:endParaRPr lang="en-US" altLang="en-US" sz="18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Sabrina Ann Sevilla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2060"/>
                </a:solidFill>
              </a:rPr>
              <a:t>HaeLee</a:t>
            </a:r>
            <a:r>
              <a:rPr lang="en-US" altLang="en-US" sz="1800" dirty="0">
                <a:solidFill>
                  <a:srgbClr val="002060"/>
                </a:solidFill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</a:rPr>
              <a:t>Ahn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Vanessa York</a:t>
            </a:r>
          </a:p>
          <a:p>
            <a:pPr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Katya </a:t>
            </a:r>
            <a:r>
              <a:rPr lang="en-US" altLang="en-US" sz="1800" b="1" dirty="0" err="1">
                <a:solidFill>
                  <a:srgbClr val="002060"/>
                </a:solidFill>
              </a:rPr>
              <a:t>Maidji</a:t>
            </a:r>
            <a:endParaRPr lang="en-US" altLang="en-US" sz="18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SCOPE/OPTIONS/UCSF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Steve </a:t>
            </a:r>
            <a:r>
              <a:rPr lang="en-US" altLang="en-US" sz="1800" dirty="0" err="1">
                <a:solidFill>
                  <a:srgbClr val="002060"/>
                </a:solidFill>
              </a:rPr>
              <a:t>Deeks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Jeff Martin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Rebecca Hoh</a:t>
            </a:r>
          </a:p>
          <a:p>
            <a:pPr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SCOPE team</a:t>
            </a:r>
          </a:p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Drug Research Unit</a:t>
            </a:r>
          </a:p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Fran </a:t>
            </a:r>
            <a:r>
              <a:rPr lang="en-US" altLang="en-US" sz="1800" dirty="0" err="1">
                <a:solidFill>
                  <a:srgbClr val="002060"/>
                </a:solidFill>
              </a:rPr>
              <a:t>Aweeka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Amelia </a:t>
            </a:r>
            <a:r>
              <a:rPr lang="en-US" altLang="en-US" sz="1800" dirty="0" err="1">
                <a:solidFill>
                  <a:srgbClr val="002060"/>
                </a:solidFill>
              </a:rPr>
              <a:t>Deitchman</a:t>
            </a:r>
            <a:endParaRPr lang="en-US" altLang="en-US" sz="1800" u="sng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800" u="sng" dirty="0">
                <a:solidFill>
                  <a:srgbClr val="002060"/>
                </a:solidFill>
              </a:rPr>
              <a:t>NCI Frederick</a:t>
            </a:r>
          </a:p>
          <a:p>
            <a:pPr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Frank </a:t>
            </a:r>
            <a:r>
              <a:rPr lang="en-US" altLang="en-US" sz="1800" b="1" dirty="0" err="1">
                <a:solidFill>
                  <a:srgbClr val="002060"/>
                </a:solidFill>
              </a:rPr>
              <a:t>Maldarelli</a:t>
            </a:r>
            <a:endParaRPr lang="en-US" altLang="en-US" sz="1000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  <a:spcAft>
                <a:spcPts val="300"/>
              </a:spcAft>
              <a:buNone/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315397" name="TextBox 5">
            <a:extLst>
              <a:ext uri="{FF2B5EF4-FFF2-40B4-BE49-F238E27FC236}">
                <a16:creationId xmlns:a16="http://schemas.microsoft.com/office/drawing/2014/main" id="{08159A9C-13E1-8A4C-A06F-C3B3FDB29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3267" y="4036210"/>
            <a:ext cx="23098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</a:rPr>
              <a:t>R01AI110271, R01DK112304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</a:rPr>
              <a:t> R56AI100765, 1R21AI087035, 1R21AI07877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</a:rPr>
              <a:t>DDCF CSDA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</a:rPr>
              <a:t>Roche, Inc.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15398" name="Picture 8">
            <a:extLst>
              <a:ext uri="{FF2B5EF4-FFF2-40B4-BE49-F238E27FC236}">
                <a16:creationId xmlns:a16="http://schemas.microsoft.com/office/drawing/2014/main" id="{78E65E2A-404A-CE4A-91B9-9A308ACAB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267" y="1953410"/>
            <a:ext cx="2309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A2652A92-3BAD-5543-B8AD-20CF004B61AD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05E3C6C4-401B-DC4F-8CF3-5296BF100A16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B0300D-8912-8244-B203-31E493D3A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629350"/>
            <a:ext cx="9340977" cy="611187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</a:rPr>
              <a:t>Life expectancy gap in HIV is narrowing </a:t>
            </a:r>
            <a:r>
              <a:rPr lang="en-US" sz="24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</a:rPr>
              <a:t>Particularly those with high CD4 nadir</a:t>
            </a:r>
            <a:endParaRPr lang="en-US" sz="3200" b="1" dirty="0">
              <a:solidFill>
                <a:schemeClr val="bg2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239619" name="Content Placeholder 5">
            <a:extLst>
              <a:ext uri="{FF2B5EF4-FFF2-40B4-BE49-F238E27FC236}">
                <a16:creationId xmlns:a16="http://schemas.microsoft.com/office/drawing/2014/main" id="{70677511-AA02-154C-8F4E-D17A0B81F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238" y="6432550"/>
            <a:ext cx="310356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39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7850" indent="-282575" defTabSz="639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04863" indent="-225425" defTabSz="639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27113" indent="-220663" defTabSz="639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11275" indent="-225425" defTabSz="639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68475" indent="-225425" defTabSz="639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5675" indent="-225425" defTabSz="639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82875" indent="-225425" defTabSz="639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40075" indent="-225425" defTabSz="639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ts val="600"/>
              </a:spcAft>
              <a:buClr>
                <a:srgbClr val="BBE0E3"/>
              </a:buClr>
              <a:buSzPct val="80000"/>
              <a:buNone/>
            </a:pPr>
            <a:r>
              <a:rPr lang="en-US" altLang="en-US" sz="1200" i="1">
                <a:solidFill>
                  <a:srgbClr val="00007B"/>
                </a:solidFill>
              </a:rPr>
              <a:t>Marcus et al, JAMA Network Open 2020</a:t>
            </a:r>
          </a:p>
        </p:txBody>
      </p:sp>
      <p:pic>
        <p:nvPicPr>
          <p:cNvPr id="239620" name="Picture 8">
            <a:extLst>
              <a:ext uri="{FF2B5EF4-FFF2-40B4-BE49-F238E27FC236}">
                <a16:creationId xmlns:a16="http://schemas.microsoft.com/office/drawing/2014/main" id="{DFF9834B-4618-F440-A9FA-68774840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/>
          <a:stretch>
            <a:fillRect/>
          </a:stretch>
        </p:blipFill>
        <p:spPr bwMode="auto">
          <a:xfrm>
            <a:off x="1633538" y="1539876"/>
            <a:ext cx="89154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1" name="Rectangle 5">
            <a:extLst>
              <a:ext uri="{FF2B5EF4-FFF2-40B4-BE49-F238E27FC236}">
                <a16:creationId xmlns:a16="http://schemas.microsoft.com/office/drawing/2014/main" id="{3E67DBBA-BB17-154A-A1E9-B37E700EB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9838" y="1724026"/>
            <a:ext cx="1689100" cy="3209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altLang="en-US" sz="1600" b="1">
              <a:solidFill>
                <a:srgbClr val="808080"/>
              </a:solidFill>
            </a:endParaRPr>
          </a:p>
        </p:txBody>
      </p:sp>
      <p:sp>
        <p:nvSpPr>
          <p:cNvPr id="239622" name="TextBox 10">
            <a:extLst>
              <a:ext uri="{FF2B5EF4-FFF2-40B4-BE49-F238E27FC236}">
                <a16:creationId xmlns:a16="http://schemas.microsoft.com/office/drawing/2014/main" id="{A8EB0018-75BD-A642-8130-818FE882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151" y="2311401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HIV+</a:t>
            </a:r>
          </a:p>
        </p:txBody>
      </p:sp>
      <p:sp>
        <p:nvSpPr>
          <p:cNvPr id="239623" name="TextBox 13">
            <a:extLst>
              <a:ext uri="{FF2B5EF4-FFF2-40B4-BE49-F238E27FC236}">
                <a16:creationId xmlns:a16="http://schemas.microsoft.com/office/drawing/2014/main" id="{05E32A45-62E9-224B-B690-A18E10207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151" y="1903414"/>
            <a:ext cx="49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HIV-</a:t>
            </a:r>
          </a:p>
        </p:txBody>
      </p:sp>
      <p:sp>
        <p:nvSpPr>
          <p:cNvPr id="239624" name="TextBox 14">
            <a:extLst>
              <a:ext uri="{FF2B5EF4-FFF2-40B4-BE49-F238E27FC236}">
                <a16:creationId xmlns:a16="http://schemas.microsoft.com/office/drawing/2014/main" id="{AD010B25-7E99-BA46-A50B-090086568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313" y="1584326"/>
            <a:ext cx="1200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2E5662"/>
                </a:solidFill>
              </a:rPr>
              <a:t>Total years</a:t>
            </a:r>
          </a:p>
        </p:txBody>
      </p:sp>
      <p:sp>
        <p:nvSpPr>
          <p:cNvPr id="239625" name="Rectangle 20">
            <a:extLst>
              <a:ext uri="{FF2B5EF4-FFF2-40B4-BE49-F238E27FC236}">
                <a16:creationId xmlns:a16="http://schemas.microsoft.com/office/drawing/2014/main" id="{A05A67A0-AF7D-7540-BCB3-D08750CE4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3617914"/>
            <a:ext cx="6572250" cy="15525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altLang="en-US" sz="1600" b="1">
              <a:solidFill>
                <a:srgbClr val="808080"/>
              </a:solidFill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75B39525-3B1D-1745-9B6E-79ABB0656D72}"/>
              </a:ext>
            </a:extLst>
          </p:cNvPr>
          <p:cNvSpPr/>
          <p:nvPr/>
        </p:nvSpPr>
        <p:spPr>
          <a:xfrm>
            <a:off x="8839200" y="2030413"/>
            <a:ext cx="196850" cy="444500"/>
          </a:xfrm>
          <a:prstGeom prst="rightBrace">
            <a:avLst/>
          </a:prstGeom>
          <a:noFill/>
          <a:ln w="28575">
            <a:solidFill>
              <a:srgbClr val="2E5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9627" name="TextBox 22">
            <a:extLst>
              <a:ext uri="{FF2B5EF4-FFF2-40B4-BE49-F238E27FC236}">
                <a16:creationId xmlns:a16="http://schemas.microsoft.com/office/drawing/2014/main" id="{EDB1C11B-52B8-B141-A3D9-D5DFA9C2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3306764"/>
            <a:ext cx="1154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</a:rPr>
              <a:t>9-year gap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99FF58E9-11DB-FB43-9572-F72A5419E0B6}"/>
              </a:ext>
            </a:extLst>
          </p:cNvPr>
          <p:cNvSpPr/>
          <p:nvPr/>
        </p:nvSpPr>
        <p:spPr>
          <a:xfrm rot="8014219">
            <a:off x="7142957" y="1740695"/>
            <a:ext cx="1997075" cy="1725612"/>
          </a:xfrm>
          <a:prstGeom prst="arc">
            <a:avLst>
              <a:gd name="adj1" fmla="val 12648891"/>
              <a:gd name="adj2" fmla="val 20932568"/>
            </a:avLst>
          </a:prstGeom>
          <a:ln w="28575">
            <a:solidFill>
              <a:srgbClr val="2E56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94B753-7039-A74F-A31A-76C9A540F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950" y="3840164"/>
            <a:ext cx="18049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F431B"/>
                </a:solidFill>
              </a:rPr>
              <a:t>CD4 nadir &gt;500: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F431B"/>
                </a:solidFill>
              </a:rPr>
              <a:t>6-year gap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AD11CCBB-23F0-404E-B460-8FC18FC4633A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395C1410-DED1-9945-9710-B8D58E0FCCAB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19667B-27D9-BD4A-87EE-D1CD300E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545308"/>
            <a:ext cx="11740895" cy="611188"/>
          </a:xfrm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</a:rPr>
              <a:t>The comorbidity-free life expectancy gap still lags</a:t>
            </a:r>
            <a:br>
              <a:rPr lang="en-US" sz="32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</a:rPr>
            </a:br>
            <a:r>
              <a:rPr lang="en-US" sz="24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</a:rPr>
              <a:t>Even in those with high CD4 nadirs</a:t>
            </a:r>
            <a:endParaRPr lang="en-US" sz="3200" b="1" dirty="0">
              <a:solidFill>
                <a:schemeClr val="bg2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240643" name="Content Placeholder 5">
            <a:extLst>
              <a:ext uri="{FF2B5EF4-FFF2-40B4-BE49-F238E27FC236}">
                <a16:creationId xmlns:a16="http://schemas.microsoft.com/office/drawing/2014/main" id="{6886EFB6-072A-A649-B342-C9A8A583D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1" y="6400800"/>
            <a:ext cx="29829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39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7850" indent="-282575" defTabSz="639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04863" indent="-225425" defTabSz="639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27113" indent="-220663" defTabSz="639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11275" indent="-225425" defTabSz="639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68475" indent="-225425" defTabSz="639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5675" indent="-225425" defTabSz="639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682875" indent="-225425" defTabSz="639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140075" indent="-225425" defTabSz="639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ts val="600"/>
              </a:spcAft>
              <a:buClr>
                <a:srgbClr val="BBE0E3"/>
              </a:buClr>
              <a:buSzPct val="80000"/>
              <a:buNone/>
            </a:pPr>
            <a:r>
              <a:rPr lang="en-US" altLang="en-US" sz="1200" i="1">
                <a:solidFill>
                  <a:srgbClr val="00007B"/>
                </a:solidFill>
              </a:rPr>
              <a:t>Marcus et al, JAMA Network Open 2020</a:t>
            </a:r>
          </a:p>
        </p:txBody>
      </p:sp>
      <p:pic>
        <p:nvPicPr>
          <p:cNvPr id="240644" name="Picture 8">
            <a:extLst>
              <a:ext uri="{FF2B5EF4-FFF2-40B4-BE49-F238E27FC236}">
                <a16:creationId xmlns:a16="http://schemas.microsoft.com/office/drawing/2014/main" id="{CA9A418B-FA9A-6C4D-ADA4-ED5FF8B3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/>
          <a:stretch>
            <a:fillRect/>
          </a:stretch>
        </p:blipFill>
        <p:spPr bwMode="auto">
          <a:xfrm>
            <a:off x="1633538" y="1539876"/>
            <a:ext cx="89154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5" name="Rectangle 5">
            <a:extLst>
              <a:ext uri="{FF2B5EF4-FFF2-40B4-BE49-F238E27FC236}">
                <a16:creationId xmlns:a16="http://schemas.microsoft.com/office/drawing/2014/main" id="{FBB3CF69-3D27-0E48-9545-8A8318DF4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9838" y="1724026"/>
            <a:ext cx="1689100" cy="3209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altLang="en-US" sz="1600" b="1">
              <a:solidFill>
                <a:srgbClr val="808080"/>
              </a:solidFill>
            </a:endParaRPr>
          </a:p>
        </p:txBody>
      </p:sp>
      <p:sp>
        <p:nvSpPr>
          <p:cNvPr id="240646" name="TextBox 10">
            <a:extLst>
              <a:ext uri="{FF2B5EF4-FFF2-40B4-BE49-F238E27FC236}">
                <a16:creationId xmlns:a16="http://schemas.microsoft.com/office/drawing/2014/main" id="{B518C26A-2075-2648-BDB6-5E33D2419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151" y="2311401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HIV+</a:t>
            </a:r>
          </a:p>
        </p:txBody>
      </p:sp>
      <p:sp>
        <p:nvSpPr>
          <p:cNvPr id="240647" name="TextBox 11">
            <a:extLst>
              <a:ext uri="{FF2B5EF4-FFF2-40B4-BE49-F238E27FC236}">
                <a16:creationId xmlns:a16="http://schemas.microsoft.com/office/drawing/2014/main" id="{90D081C4-442E-C944-A995-F829A24A6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151" y="4349751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HIV+</a:t>
            </a:r>
          </a:p>
        </p:txBody>
      </p:sp>
      <p:sp>
        <p:nvSpPr>
          <p:cNvPr id="240648" name="TextBox 12">
            <a:extLst>
              <a:ext uri="{FF2B5EF4-FFF2-40B4-BE49-F238E27FC236}">
                <a16:creationId xmlns:a16="http://schemas.microsoft.com/office/drawing/2014/main" id="{E0A1B945-CF47-6348-A5E5-AAB57399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151" y="3538539"/>
            <a:ext cx="49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HIV-</a:t>
            </a:r>
          </a:p>
        </p:txBody>
      </p:sp>
      <p:sp>
        <p:nvSpPr>
          <p:cNvPr id="240649" name="TextBox 13">
            <a:extLst>
              <a:ext uri="{FF2B5EF4-FFF2-40B4-BE49-F238E27FC236}">
                <a16:creationId xmlns:a16="http://schemas.microsoft.com/office/drawing/2014/main" id="{045A01C6-FA3D-4E47-8BDB-993E273AF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151" y="1903414"/>
            <a:ext cx="49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70C0"/>
                </a:solidFill>
              </a:rPr>
              <a:t>HIV-</a:t>
            </a:r>
          </a:p>
        </p:txBody>
      </p:sp>
      <p:sp>
        <p:nvSpPr>
          <p:cNvPr id="240650" name="TextBox 14">
            <a:extLst>
              <a:ext uri="{FF2B5EF4-FFF2-40B4-BE49-F238E27FC236}">
                <a16:creationId xmlns:a16="http://schemas.microsoft.com/office/drawing/2014/main" id="{35B52A92-0737-014D-B6D2-37F3B421F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313" y="1584326"/>
            <a:ext cx="1200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2E5662"/>
                </a:solidFill>
              </a:rPr>
              <a:t>Total years</a:t>
            </a:r>
          </a:p>
        </p:txBody>
      </p:sp>
      <p:sp>
        <p:nvSpPr>
          <p:cNvPr id="240651" name="TextBox 15">
            <a:extLst>
              <a:ext uri="{FF2B5EF4-FFF2-40B4-BE49-F238E27FC236}">
                <a16:creationId xmlns:a16="http://schemas.microsoft.com/office/drawing/2014/main" id="{DBB0D87B-D0B3-9B4F-A289-8812F5C96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801" y="2919414"/>
            <a:ext cx="1527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E5C3C"/>
                </a:solidFill>
              </a:rPr>
              <a:t>Comorbidity*-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E5C3C"/>
                </a:solidFill>
              </a:rPr>
              <a:t>free years</a:t>
            </a:r>
          </a:p>
        </p:txBody>
      </p:sp>
      <p:sp>
        <p:nvSpPr>
          <p:cNvPr id="240652" name="Content Placeholder 5">
            <a:extLst>
              <a:ext uri="{FF2B5EF4-FFF2-40B4-BE49-F238E27FC236}">
                <a16:creationId xmlns:a16="http://schemas.microsoft.com/office/drawing/2014/main" id="{03CAD8E2-CB21-694C-8EF4-46136DF15FC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496376" y="5867400"/>
            <a:ext cx="7457250" cy="42545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600" b="1" dirty="0">
                <a:solidFill>
                  <a:srgbClr val="9E5C3C"/>
                </a:solidFill>
              </a:rPr>
              <a:t>*Chronic liver, kidney, or lung disease; diabetes; cancer; CVD</a:t>
            </a:r>
            <a:endParaRPr lang="en-US" altLang="en-US" sz="1600" b="1" i="1" dirty="0">
              <a:solidFill>
                <a:srgbClr val="9E5C3C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A306A702-E335-EC42-97A1-C25694FD97AE}"/>
              </a:ext>
            </a:extLst>
          </p:cNvPr>
          <p:cNvSpPr/>
          <p:nvPr/>
        </p:nvSpPr>
        <p:spPr>
          <a:xfrm>
            <a:off x="8859838" y="3670301"/>
            <a:ext cx="176212" cy="822325"/>
          </a:xfrm>
          <a:prstGeom prst="rightBrace">
            <a:avLst/>
          </a:prstGeom>
          <a:noFill/>
          <a:ln w="28575">
            <a:solidFill>
              <a:srgbClr val="9E5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0654" name="TextBox 17">
            <a:extLst>
              <a:ext uri="{FF2B5EF4-FFF2-40B4-BE49-F238E27FC236}">
                <a16:creationId xmlns:a16="http://schemas.microsoft.com/office/drawing/2014/main" id="{40F5B5E5-92C6-2149-BAE3-5E3096D09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2787651"/>
            <a:ext cx="128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E5C3C"/>
                </a:solidFill>
              </a:rPr>
              <a:t>15-year gap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4705884D-5715-5D41-A64E-11EC7ECEC196}"/>
              </a:ext>
            </a:extLst>
          </p:cNvPr>
          <p:cNvSpPr/>
          <p:nvPr/>
        </p:nvSpPr>
        <p:spPr>
          <a:xfrm rot="2219853">
            <a:off x="7083425" y="2762251"/>
            <a:ext cx="2122488" cy="1725613"/>
          </a:xfrm>
          <a:prstGeom prst="arc">
            <a:avLst>
              <a:gd name="adj1" fmla="val 10851322"/>
              <a:gd name="adj2" fmla="val 20932568"/>
            </a:avLst>
          </a:prstGeom>
          <a:ln w="28575">
            <a:solidFill>
              <a:srgbClr val="9E5C3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9E5C3C"/>
              </a:solidFill>
            </a:endParaRPr>
          </a:p>
        </p:txBody>
      </p:sp>
      <p:sp>
        <p:nvSpPr>
          <p:cNvPr id="240656" name="TextBox 21">
            <a:extLst>
              <a:ext uri="{FF2B5EF4-FFF2-40B4-BE49-F238E27FC236}">
                <a16:creationId xmlns:a16="http://schemas.microsoft.com/office/drawing/2014/main" id="{1DB0BC3C-C2DE-1246-B967-70D58F9E2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838" y="3141664"/>
            <a:ext cx="17510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E5C3C"/>
                </a:solidFill>
              </a:rPr>
              <a:t>CD4 nadir &gt;500: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9E5C3C"/>
                </a:solidFill>
              </a:rPr>
              <a:t>10-year gap</a:t>
            </a:r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E7462340-639D-BA40-B57F-F6C5E035E5D9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79C3F170-DC10-524E-AE9F-BC0842230D56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1">
            <a:extLst>
              <a:ext uri="{FF2B5EF4-FFF2-40B4-BE49-F238E27FC236}">
                <a16:creationId xmlns:a16="http://schemas.microsoft.com/office/drawing/2014/main" id="{DA0183E3-F223-0D4F-9F0D-C007F3A32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371601"/>
            <a:ext cx="6359525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3E7B3B0B-128A-9142-B8F4-796FB4684F0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1752"/>
            <a:ext cx="12106656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2060"/>
                </a:solidFill>
              </a:rPr>
              <a:t>Mortality Even Higher in Those with 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Poor CD4 Recovery during ART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1800" b="1" dirty="0">
                <a:solidFill>
                  <a:srgbClr val="002060"/>
                </a:solidFill>
              </a:rPr>
              <a:t>ART-CC and COHERE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7460" name="TextBox 1">
            <a:extLst>
              <a:ext uri="{FF2B5EF4-FFF2-40B4-BE49-F238E27FC236}">
                <a16:creationId xmlns:a16="http://schemas.microsoft.com/office/drawing/2014/main" id="{F7399461-A013-0B47-A786-CA47B921A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753" y="6410325"/>
            <a:ext cx="4803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Bef>
                <a:spcPct val="35000"/>
              </a:spcBef>
              <a:buClr>
                <a:srgbClr val="C9FFEE"/>
              </a:buClr>
              <a:buSzPct val="95000"/>
              <a:buChar char="•"/>
              <a:defRPr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–"/>
              <a:defRPr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•"/>
              <a:defRPr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–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i="1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Engsig</a:t>
            </a:r>
            <a:r>
              <a:rPr lang="en-US" altLang="en-US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CID, 2014</a:t>
            </a:r>
          </a:p>
        </p:txBody>
      </p:sp>
      <p:sp>
        <p:nvSpPr>
          <p:cNvPr id="147461" name="TextBox 2">
            <a:extLst>
              <a:ext uri="{FF2B5EF4-FFF2-40B4-BE49-F238E27FC236}">
                <a16:creationId xmlns:a16="http://schemas.microsoft.com/office/drawing/2014/main" id="{6716CC16-2B47-A342-9525-DC60FB1D6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954" y="4278314"/>
            <a:ext cx="1298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Bef>
                <a:spcPct val="35000"/>
              </a:spcBef>
              <a:buClr>
                <a:srgbClr val="C9FFEE"/>
              </a:buClr>
              <a:buSzPct val="95000"/>
              <a:buChar char="•"/>
              <a:defRPr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–"/>
              <a:defRPr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•"/>
              <a:defRPr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–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 u="sng" dirty="0">
                <a:solidFill>
                  <a:srgbClr val="C00000"/>
                </a:solidFill>
                <a:latin typeface="Arial" panose="020B0604020202020204" pitchFamily="34" charset="0"/>
              </a:rPr>
              <a:t>&lt;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200</a:t>
            </a:r>
          </a:p>
        </p:txBody>
      </p:sp>
      <p:sp>
        <p:nvSpPr>
          <p:cNvPr id="147462" name="TextBox 14">
            <a:extLst>
              <a:ext uri="{FF2B5EF4-FFF2-40B4-BE49-F238E27FC236}">
                <a16:creationId xmlns:a16="http://schemas.microsoft.com/office/drawing/2014/main" id="{3D3B9165-7251-6A4D-85D2-447A30722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954" y="2601914"/>
            <a:ext cx="1298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Bef>
                <a:spcPct val="35000"/>
              </a:spcBef>
              <a:buClr>
                <a:srgbClr val="C9FFEE"/>
              </a:buClr>
              <a:buSzPct val="95000"/>
              <a:buChar char="•"/>
              <a:defRPr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–"/>
              <a:defRPr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•"/>
              <a:defRPr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–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b="1">
                <a:solidFill>
                  <a:srgbClr val="FF7000"/>
                </a:solidFill>
                <a:latin typeface="Arial" panose="020B0604020202020204" pitchFamily="34" charset="0"/>
              </a:rPr>
              <a:t>200-350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5C29D-FAF8-B349-8BEF-656BEADB9BC6}"/>
              </a:ext>
            </a:extLst>
          </p:cNvPr>
          <p:cNvSpPr txBox="1"/>
          <p:nvPr/>
        </p:nvSpPr>
        <p:spPr>
          <a:xfrm>
            <a:off x="9025129" y="2144714"/>
            <a:ext cx="12985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9900">
                    <a:lumMod val="50000"/>
                  </a:srgbClr>
                </a:solidFill>
                <a:latin typeface="Arial" panose="020B0604020202020204" pitchFamily="34" charset="0"/>
              </a:rPr>
              <a:t>351-500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8EB27-71C0-AE47-AEF9-E4B3E7514828}"/>
              </a:ext>
            </a:extLst>
          </p:cNvPr>
          <p:cNvSpPr txBox="1"/>
          <p:nvPr/>
        </p:nvSpPr>
        <p:spPr>
          <a:xfrm>
            <a:off x="9025129" y="1828800"/>
            <a:ext cx="12985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2D2DB9">
                    <a:lumMod val="50000"/>
                  </a:srgbClr>
                </a:solidFill>
                <a:latin typeface="Arial" panose="020B0604020202020204" pitchFamily="34" charset="0"/>
              </a:rPr>
              <a:t>&gt;500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D06BA2-4A36-0946-B830-6E531F2C5A7F}"/>
              </a:ext>
            </a:extLst>
          </p:cNvPr>
          <p:cNvSpPr txBox="1"/>
          <p:nvPr/>
        </p:nvSpPr>
        <p:spPr>
          <a:xfrm>
            <a:off x="9144000" y="1143001"/>
            <a:ext cx="1447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CD4 after </a:t>
            </a:r>
            <a:r>
              <a:rPr lang="en-US" sz="2000" b="1" u="sng" dirty="0">
                <a:solidFill>
                  <a:schemeClr val="bg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3y ART</a:t>
            </a:r>
          </a:p>
        </p:txBody>
      </p:sp>
      <p:sp>
        <p:nvSpPr>
          <p:cNvPr id="147466" name="TextBox 6">
            <a:extLst>
              <a:ext uri="{FF2B5EF4-FFF2-40B4-BE49-F238E27FC236}">
                <a16:creationId xmlns:a16="http://schemas.microsoft.com/office/drawing/2014/main" id="{0B43640D-6133-F74E-8E7C-D6C4E1D14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5128" y="4648201"/>
            <a:ext cx="144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85000"/>
              </a:lnSpc>
              <a:spcBef>
                <a:spcPct val="35000"/>
              </a:spcBef>
              <a:buClr>
                <a:srgbClr val="C9FFEE"/>
              </a:buClr>
              <a:buSzPct val="95000"/>
              <a:buChar char="•"/>
              <a:defRPr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–"/>
              <a:defRPr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•"/>
              <a:defRPr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–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5000"/>
              </a:spcBef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»"/>
              <a:defRPr sz="2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400">
                <a:solidFill>
                  <a:srgbClr val="C00000"/>
                </a:solidFill>
                <a:latin typeface="Arial" panose="020B0604020202020204" pitchFamily="34" charset="0"/>
              </a:rPr>
              <a:t>(15% of cohort)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C714E8F-9580-E84D-82C6-78C11E156667}"/>
              </a:ext>
            </a:extLst>
          </p:cNvPr>
          <p:cNvSpPr/>
          <p:nvPr/>
        </p:nvSpPr>
        <p:spPr>
          <a:xfrm>
            <a:off x="5410200" y="3949701"/>
            <a:ext cx="2286000" cy="84931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Arial"/>
              </a:rPr>
              <a:t>63% Non-AIDS Causes of Death</a:t>
            </a:r>
          </a:p>
        </p:txBody>
      </p:sp>
      <p:sp>
        <p:nvSpPr>
          <p:cNvPr id="147468" name="TextBox 1">
            <a:extLst>
              <a:ext uri="{FF2B5EF4-FFF2-40B4-BE49-F238E27FC236}">
                <a16:creationId xmlns:a16="http://schemas.microsoft.com/office/drawing/2014/main" id="{7BBA4C7E-2B8B-F645-B8A5-E5ED23C3C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4440238"/>
            <a:ext cx="10906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</a:rPr>
              <a:t>~2.5%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</a:rPr>
              <a:t>per year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712620A-D2E1-244C-A2F7-B503178A1577}"/>
              </a:ext>
            </a:extLst>
          </p:cNvPr>
          <p:cNvSpPr/>
          <p:nvPr/>
        </p:nvSpPr>
        <p:spPr>
          <a:xfrm>
            <a:off x="5262564" y="5086351"/>
            <a:ext cx="2662237" cy="84931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latin typeface="Arial"/>
              </a:rPr>
              <a:t>10-year mortality for CD4&lt;200: ~25%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7CFFE5FE-F4F6-8248-A62F-3D3A43565379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2B8A52F2-3E2C-4342-9BB4-6A098677201B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5533C73A-650B-4FE5-B47E-238E7718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3" y="212997"/>
            <a:ext cx="12192000" cy="690932"/>
          </a:xfrm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Inflammation Persists during ART and Predicts Morbidity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0D06422-2496-AA45-BB50-9BD2AAF93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9446" y="1339389"/>
            <a:ext cx="6022036" cy="4802574"/>
          </a:xfrm>
          <a:prstGeom prst="rect">
            <a:avLst/>
          </a:prstGeom>
          <a:noFill/>
        </p:spPr>
      </p:pic>
      <p:sp>
        <p:nvSpPr>
          <p:cNvPr id="4" name="Datumsplatzhalter 3" hidden="1">
            <a:extLst>
              <a:ext uri="{FF2B5EF4-FFF2-40B4-BE49-F238E27FC236}">
                <a16:creationId xmlns:a16="http://schemas.microsoft.com/office/drawing/2014/main" id="{A1739F93-7708-49B0-B7B9-03B5459FD7A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34963" y="295433"/>
            <a:ext cx="2211387" cy="2443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/>
              <a:t>Peter W. Hunt, MD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8441D66-FDC9-E544-A47B-86323B60C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473825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 err="1">
                <a:solidFill>
                  <a:srgbClr val="000000"/>
                </a:solidFill>
              </a:rPr>
              <a:t>Grund</a:t>
            </a:r>
            <a:r>
              <a:rPr lang="en-US" altLang="en-US" sz="1400" b="1" dirty="0">
                <a:solidFill>
                  <a:srgbClr val="000000"/>
                </a:solidFill>
              </a:rPr>
              <a:t>, </a:t>
            </a:r>
            <a:r>
              <a:rPr lang="en-US" altLang="en-US" sz="1400" b="1" dirty="0" err="1">
                <a:solidFill>
                  <a:srgbClr val="000000"/>
                </a:solidFill>
              </a:rPr>
              <a:t>PLoS</a:t>
            </a:r>
            <a:r>
              <a:rPr lang="en-US" altLang="en-US" sz="1400" b="1" dirty="0">
                <a:solidFill>
                  <a:srgbClr val="000000"/>
                </a:solidFill>
              </a:rPr>
              <a:t> One, 2016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55B81C78-C990-664E-9CCE-B590BD9AA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5"/>
          <a:stretch/>
        </p:blipFill>
        <p:spPr bwMode="auto">
          <a:xfrm>
            <a:off x="838200" y="2292154"/>
            <a:ext cx="4724400" cy="33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7F223-B1AE-8245-B7E8-6E60B3A788C7}"/>
              </a:ext>
            </a:extLst>
          </p:cNvPr>
          <p:cNvSpPr txBox="1"/>
          <p:nvPr/>
        </p:nvSpPr>
        <p:spPr>
          <a:xfrm>
            <a:off x="1295400" y="1598523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</a:rPr>
              <a:t>SMART / ESPRIT / SILCAAT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400" b="1" u="sng" dirty="0">
                <a:solidFill>
                  <a:srgbClr val="000000"/>
                </a:solidFill>
                <a:latin typeface="Arial"/>
              </a:rPr>
              <a:t>(Median Current CD4: 500;  Nadir: 181)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85FD0-294C-9D48-B90E-B0CD777B5899}"/>
              </a:ext>
            </a:extLst>
          </p:cNvPr>
          <p:cNvSpPr txBox="1"/>
          <p:nvPr/>
        </p:nvSpPr>
        <p:spPr>
          <a:xfrm>
            <a:off x="2438400" y="5502343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/>
              </a:rPr>
              <a:t>Years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4030DD21-8B57-A14D-9B98-E26DCFFE7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230" y="6484469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000000"/>
                </a:solidFill>
              </a:rPr>
              <a:t>Justice, JID, 2018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EEA5FBA-4D3D-414F-8B1C-CFC73A546928}"/>
              </a:ext>
            </a:extLst>
          </p:cNvPr>
          <p:cNvSpPr txBox="1">
            <a:spLocks/>
          </p:cNvSpPr>
          <p:nvPr/>
        </p:nvSpPr>
        <p:spPr bwMode="gray">
          <a:xfrm>
            <a:off x="28368" y="673508"/>
            <a:ext cx="12192000" cy="6909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4C6208"/>
                </a:solidFill>
              </a:rPr>
              <a:t>…but the optimal interventional targets remain unclear.</a:t>
            </a:r>
            <a:endParaRPr lang="en-US" sz="3200" b="1" dirty="0">
              <a:solidFill>
                <a:srgbClr val="4C620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0D8E66-2B1E-574C-9B6F-AECCDA51C45E}"/>
              </a:ext>
            </a:extLst>
          </p:cNvPr>
          <p:cNvSpPr/>
          <p:nvPr/>
        </p:nvSpPr>
        <p:spPr>
          <a:xfrm>
            <a:off x="5948820" y="5098093"/>
            <a:ext cx="614819" cy="18789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564696FF-D7DC-A540-8AF9-0202BDEA8122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22" name="Fußzeilenplatzhalter 4">
            <a:extLst>
              <a:ext uri="{FF2B5EF4-FFF2-40B4-BE49-F238E27FC236}">
                <a16:creationId xmlns:a16="http://schemas.microsoft.com/office/drawing/2014/main" id="{7DB9FA01-42FD-664B-AF75-3D229A74375A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34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Text Box 4">
            <a:extLst>
              <a:ext uri="{FF2B5EF4-FFF2-40B4-BE49-F238E27FC236}">
                <a16:creationId xmlns:a16="http://schemas.microsoft.com/office/drawing/2014/main" id="{31718C57-4E6B-8E4D-B550-95FC08DA2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839" y="6186922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000000"/>
                </a:solidFill>
              </a:rPr>
              <a:t>Sylwester</a:t>
            </a:r>
            <a:r>
              <a:rPr lang="en-US" altLang="en-US" sz="1800" b="1" i="1" dirty="0">
                <a:solidFill>
                  <a:srgbClr val="000000"/>
                </a:solidFill>
              </a:rPr>
              <a:t>/Picker, JEM, 2005</a:t>
            </a:r>
          </a:p>
        </p:txBody>
      </p:sp>
      <p:pic>
        <p:nvPicPr>
          <p:cNvPr id="251906" name="Picture 6">
            <a:extLst>
              <a:ext uri="{FF2B5EF4-FFF2-40B4-BE49-F238E27FC236}">
                <a16:creationId xmlns:a16="http://schemas.microsoft.com/office/drawing/2014/main" id="{0B2A281D-89D4-C348-A5D8-575A9A4C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1"/>
            <a:ext cx="911225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7" name="Text Box 7">
            <a:extLst>
              <a:ext uri="{FF2B5EF4-FFF2-40B4-BE49-F238E27FC236}">
                <a16:creationId xmlns:a16="http://schemas.microsoft.com/office/drawing/2014/main" id="{8042C27F-2662-BD42-8055-B27DD4B98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95" y="302713"/>
            <a:ext cx="118120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CMV Elicits Massive Immune Responses Even in Asymptomatic People without HIV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0FB37A-196C-C845-B3C9-4FDC000D65AA}"/>
              </a:ext>
            </a:extLst>
          </p:cNvPr>
          <p:cNvGrpSpPr/>
          <p:nvPr/>
        </p:nvGrpSpPr>
        <p:grpSpPr>
          <a:xfrm>
            <a:off x="1676400" y="1371601"/>
            <a:ext cx="9112250" cy="4354513"/>
            <a:chOff x="1676400" y="1371601"/>
            <a:chExt cx="9112250" cy="4354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E35848-EB1F-614C-9EDB-4D4A2E9DA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524001"/>
              <a:ext cx="9112250" cy="4202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ED6A91-5AA5-DF43-A7E2-3A2ED81743A2}"/>
                </a:ext>
              </a:extLst>
            </p:cNvPr>
            <p:cNvSpPr txBox="1"/>
            <p:nvPr/>
          </p:nvSpPr>
          <p:spPr>
            <a:xfrm>
              <a:off x="1676400" y="1371601"/>
              <a:ext cx="578285" cy="7452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753FCD84-42AD-2742-B90E-E5E405DB057E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E9156FA-D697-CA47-BF66-144127C26FD0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2">
            <a:extLst>
              <a:ext uri="{FF2B5EF4-FFF2-40B4-BE49-F238E27FC236}">
                <a16:creationId xmlns:a16="http://schemas.microsoft.com/office/drawing/2014/main" id="{DA4133E4-B57C-1448-B137-88C95136C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05008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CMV Causes CD8 Expansion and Inflammation in HIV Infection</a:t>
            </a:r>
          </a:p>
        </p:txBody>
      </p:sp>
      <p:sp>
        <p:nvSpPr>
          <p:cNvPr id="253954" name="Text Box 3">
            <a:extLst>
              <a:ext uri="{FF2B5EF4-FFF2-40B4-BE49-F238E27FC236}">
                <a16:creationId xmlns:a16="http://schemas.microsoft.com/office/drawing/2014/main" id="{B8051148-B7FA-104D-A5DD-67C0722D5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4578" y="6061741"/>
            <a:ext cx="632564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Freeman, JID, 2014 (see also: Sacre, AIDS, 2011;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Mudd, JID, 2016; Musselwhite, AIDS 2011; Chen J Immunol, 2020) </a:t>
            </a:r>
          </a:p>
        </p:txBody>
      </p:sp>
      <p:pic>
        <p:nvPicPr>
          <p:cNvPr id="253955" name="Picture 6">
            <a:extLst>
              <a:ext uri="{FF2B5EF4-FFF2-40B4-BE49-F238E27FC236}">
                <a16:creationId xmlns:a16="http://schemas.microsoft.com/office/drawing/2014/main" id="{61FD8D66-091D-F241-A4C6-8870C5118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24" y="2276476"/>
            <a:ext cx="28702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6" name="Picture 7">
            <a:extLst>
              <a:ext uri="{FF2B5EF4-FFF2-40B4-BE49-F238E27FC236}">
                <a16:creationId xmlns:a16="http://schemas.microsoft.com/office/drawing/2014/main" id="{5A1C9A8D-7EE8-044D-B23A-BAFD6A84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0"/>
          <a:stretch>
            <a:fillRect/>
          </a:stretch>
        </p:blipFill>
        <p:spPr bwMode="auto">
          <a:xfrm>
            <a:off x="4495801" y="2438400"/>
            <a:ext cx="5997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7" name="TextBox 1">
            <a:extLst>
              <a:ext uri="{FF2B5EF4-FFF2-40B4-BE49-F238E27FC236}">
                <a16:creationId xmlns:a16="http://schemas.microsoft.com/office/drawing/2014/main" id="{66B9C945-3AC6-8544-9EC8-05437562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124" y="1763714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rgbClr val="000000"/>
                </a:solidFill>
              </a:rPr>
              <a:t>CD8+ T Cell Counts</a:t>
            </a:r>
          </a:p>
        </p:txBody>
      </p:sp>
      <p:sp>
        <p:nvSpPr>
          <p:cNvPr id="253958" name="TextBox 7">
            <a:extLst>
              <a:ext uri="{FF2B5EF4-FFF2-40B4-BE49-F238E27FC236}">
                <a16:creationId xmlns:a16="http://schemas.microsoft.com/office/drawing/2014/main" id="{15F885AA-DBD7-BA41-9B31-CC11D9041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526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rgbClr val="000000"/>
                </a:solidFill>
              </a:rPr>
              <a:t>IP-10</a:t>
            </a:r>
          </a:p>
        </p:txBody>
      </p:sp>
      <p:sp>
        <p:nvSpPr>
          <p:cNvPr id="253959" name="TextBox 8">
            <a:extLst>
              <a:ext uri="{FF2B5EF4-FFF2-40B4-BE49-F238E27FC236}">
                <a16:creationId xmlns:a16="http://schemas.microsoft.com/office/drawing/2014/main" id="{C9300BC9-47C0-D140-A78C-6889E5CDE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7526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rgbClr val="000000"/>
                </a:solidFill>
              </a:rPr>
              <a:t>sTNF-RII</a:t>
            </a:r>
          </a:p>
        </p:txBody>
      </p:sp>
      <p:sp>
        <p:nvSpPr>
          <p:cNvPr id="253960" name="TextBox 9">
            <a:extLst>
              <a:ext uri="{FF2B5EF4-FFF2-40B4-BE49-F238E27FC236}">
                <a16:creationId xmlns:a16="http://schemas.microsoft.com/office/drawing/2014/main" id="{BEC9CB06-A75C-BD45-888B-78030733B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17526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rgbClr val="000000"/>
                </a:solidFill>
              </a:rPr>
              <a:t>D-Dimer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E337D-F6C7-4148-91DC-0DBFEC253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84" y="4736926"/>
            <a:ext cx="8468633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CMV causes ↑CX3CR1 expression on T cells/</a:t>
            </a:r>
            <a:r>
              <a:rPr lang="en-US" altLang="en-US" sz="1800" dirty="0" err="1">
                <a:solidFill>
                  <a:srgbClr val="000000"/>
                </a:solidFill>
              </a:rPr>
              <a:t>monos</a:t>
            </a:r>
            <a:r>
              <a:rPr lang="en-US" altLang="en-US" sz="1800" dirty="0">
                <a:solidFill>
                  <a:srgbClr val="000000"/>
                </a:solidFill>
              </a:rPr>
              <a:t> to vascular tissue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CX3CR1+ CD8s also express PAR-1, which can activate coagulation cascade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CMV viremia (or prior end organ </a:t>
            </a:r>
            <a:r>
              <a:rPr lang="en-US" altLang="en-US" sz="1800" dirty="0" err="1">
                <a:solidFill>
                  <a:srgbClr val="000000"/>
                </a:solidFill>
              </a:rPr>
              <a:t>dz</a:t>
            </a:r>
            <a:r>
              <a:rPr lang="en-US" altLang="en-US" sz="1800" dirty="0">
                <a:solidFill>
                  <a:srgbClr val="000000"/>
                </a:solidFill>
              </a:rPr>
              <a:t>) predicts venous thromboembolism in HIV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253962" name="Picture 11" descr="Michael L. Freeman, Ph.D. – Laboratory of Interesting Immunology">
            <a:extLst>
              <a:ext uri="{FF2B5EF4-FFF2-40B4-BE49-F238E27FC236}">
                <a16:creationId xmlns:a16="http://schemas.microsoft.com/office/drawing/2014/main" id="{C9337704-9996-8A46-B115-62664656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15909" b="5682"/>
          <a:stretch>
            <a:fillRect/>
          </a:stretch>
        </p:blipFill>
        <p:spPr bwMode="auto">
          <a:xfrm>
            <a:off x="10623113" y="4625584"/>
            <a:ext cx="1312863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A0DFB8-C863-474D-AC6E-75063441A431}"/>
              </a:ext>
            </a:extLst>
          </p:cNvPr>
          <p:cNvSpPr txBox="1"/>
          <p:nvPr/>
        </p:nvSpPr>
        <p:spPr>
          <a:xfrm>
            <a:off x="8794312" y="5563775"/>
            <a:ext cx="18288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Mike Freeman, PhD</a:t>
            </a:r>
          </a:p>
          <a:p>
            <a:pPr algn="r">
              <a:defRPr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CWRU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56088F39-13BB-6242-9109-1D4A2B3A6472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B15523FB-BAB1-464E-8F39-B159C8ACE261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6DBF90A-0F52-524E-8F5B-3240A5C6A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2733" y="1948840"/>
            <a:ext cx="7340251" cy="4063652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en-US" dirty="0">
                <a:latin typeface="+mj-lt"/>
              </a:rPr>
              <a:t>CMV replicates in vascular endothelium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en-US" dirty="0"/>
              <a:t>82% of carotid plaques from endarterectomy CMV DNA+</a:t>
            </a:r>
            <a:r>
              <a:rPr lang="en-US" sz="1600" dirty="0"/>
              <a:t>(</a:t>
            </a:r>
            <a:r>
              <a:rPr lang="en-US" sz="1600" dirty="0" err="1"/>
              <a:t>Nikitskaya</a:t>
            </a:r>
            <a:r>
              <a:rPr lang="en-US" sz="1600" dirty="0"/>
              <a:t>, JAHA, 2016)</a:t>
            </a:r>
            <a:r>
              <a:rPr lang="en-US" dirty="0"/>
              <a:t>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en-US" dirty="0">
                <a:latin typeface="+mj-lt"/>
              </a:rPr>
              <a:t>In MI patients without HIV, 78% had CMV DNA detectable in plasma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latin typeface="+mj-lt"/>
              </a:rPr>
              <a:t>Nikitskaya</a:t>
            </a:r>
            <a:r>
              <a:rPr lang="en-US" sz="1600" dirty="0">
                <a:latin typeface="+mj-lt"/>
              </a:rPr>
              <a:t>, JAHA, 2017)</a:t>
            </a:r>
            <a:r>
              <a:rPr lang="en-US" dirty="0">
                <a:latin typeface="+mj-lt"/>
              </a:rPr>
              <a:t>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en-US" dirty="0">
                <a:latin typeface="+mj-lt"/>
              </a:rPr>
              <a:t>CMV IgG+ predicts ↑ mortality in ACS patients with 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elevated IL-6 </a:t>
            </a:r>
            <a:r>
              <a:rPr lang="en-US" dirty="0">
                <a:latin typeface="+mj-lt"/>
              </a:rPr>
              <a:t>during MI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latin typeface="+mj-lt"/>
              </a:rPr>
              <a:t>Blankenburg</a:t>
            </a:r>
            <a:r>
              <a:rPr lang="en-US" sz="1600" dirty="0">
                <a:latin typeface="+mj-lt"/>
              </a:rPr>
              <a:t>, Circulation, 2001).</a:t>
            </a:r>
            <a:endParaRPr lang="en-US" dirty="0">
              <a:latin typeface="+mj-lt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en-US" dirty="0">
                <a:latin typeface="+mj-lt"/>
              </a:rPr>
              <a:t>CMV prophylaxis with ganciclovir appears to decrease 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transplant vasculopathy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latin typeface="+mj-lt"/>
              </a:rPr>
              <a:t>Valantine</a:t>
            </a:r>
            <a:r>
              <a:rPr lang="en-US" sz="1600" dirty="0">
                <a:latin typeface="+mj-lt"/>
              </a:rPr>
              <a:t>, Circ, 1999)</a:t>
            </a:r>
            <a:endParaRPr lang="en-US" dirty="0">
              <a:latin typeface="+mj-lt"/>
            </a:endParaRPr>
          </a:p>
        </p:txBody>
      </p:sp>
      <p:sp>
        <p:nvSpPr>
          <p:cNvPr id="256002" name="Rectangle 3">
            <a:extLst>
              <a:ext uri="{FF2B5EF4-FFF2-40B4-BE49-F238E27FC236}">
                <a16:creationId xmlns:a16="http://schemas.microsoft.com/office/drawing/2014/main" id="{A67D35F1-195C-8840-BDA9-D301C181E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3360" y="431104"/>
            <a:ext cx="11561522" cy="685800"/>
          </a:xfrm>
        </p:spPr>
        <p:txBody>
          <a:bodyPr/>
          <a:lstStyle/>
          <a:p>
            <a:pPr algn="ctr" eaLnBrk="1" hangingPunct="1"/>
            <a:r>
              <a:rPr lang="en-US" altLang="en-US" sz="4000" b="1" dirty="0">
                <a:solidFill>
                  <a:srgbClr val="002060"/>
                </a:solidFill>
              </a:rPr>
              <a:t>Cardiovascular Effects of CMV in </a:t>
            </a:r>
            <a:br>
              <a:rPr lang="en-US" altLang="en-US" sz="4000" b="1" dirty="0">
                <a:solidFill>
                  <a:srgbClr val="002060"/>
                </a:solidFill>
              </a:rPr>
            </a:br>
            <a:r>
              <a:rPr lang="en-US" altLang="en-US" sz="4000" b="1" dirty="0">
                <a:solidFill>
                  <a:srgbClr val="002060"/>
                </a:solidFill>
              </a:rPr>
              <a:t>People without HIV</a:t>
            </a:r>
            <a:br>
              <a:rPr lang="en-US" altLang="en-US" sz="4000" b="1" dirty="0">
                <a:solidFill>
                  <a:srgbClr val="002060"/>
                </a:solidFill>
              </a:rPr>
            </a:br>
            <a:r>
              <a:rPr lang="en-US" altLang="en-US" sz="2800" b="1" dirty="0">
                <a:solidFill>
                  <a:srgbClr val="C00000"/>
                </a:solidFill>
              </a:rPr>
              <a:t>Inflammation and Immunosuppression Likely Key</a:t>
            </a:r>
            <a:endParaRPr lang="en-US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61DD075E-416B-594F-8C57-1912B28D4B34}"/>
              </a:ext>
            </a:extLst>
          </p:cNvPr>
          <p:cNvPicPr/>
          <p:nvPr/>
        </p:nvPicPr>
        <p:blipFill rotWithShape="1">
          <a:blip r:embed="rId2"/>
          <a:srcRect l="62943" b="69512"/>
          <a:stretch/>
        </p:blipFill>
        <p:spPr>
          <a:xfrm>
            <a:off x="8129391" y="2455957"/>
            <a:ext cx="3732757" cy="2692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B7434D-A219-004A-AD43-22D3D10426AA}"/>
              </a:ext>
            </a:extLst>
          </p:cNvPr>
          <p:cNvSpPr txBox="1"/>
          <p:nvPr/>
        </p:nvSpPr>
        <p:spPr>
          <a:xfrm>
            <a:off x="8079288" y="2023996"/>
            <a:ext cx="384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CVD Mortality Meta-Analysis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40BAE-3688-2B4D-A005-506CA125BBB4}"/>
              </a:ext>
            </a:extLst>
          </p:cNvPr>
          <p:cNvSpPr txBox="1"/>
          <p:nvPr/>
        </p:nvSpPr>
        <p:spPr>
          <a:xfrm>
            <a:off x="8605381" y="5148196"/>
            <a:ext cx="2580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Chen, JID, 2021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EF7EAEC-4838-3B42-A73C-F467145520AF}"/>
              </a:ext>
            </a:extLst>
          </p:cNvPr>
          <p:cNvSpPr txBox="1">
            <a:spLocks/>
          </p:cNvSpPr>
          <p:nvPr/>
        </p:nvSpPr>
        <p:spPr>
          <a:xfrm>
            <a:off x="334963" y="88169"/>
            <a:ext cx="221138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02060"/>
                </a:solidFill>
              </a:rPr>
              <a:t>Peter W. </a:t>
            </a:r>
            <a:r>
              <a:rPr lang="de-DE" sz="1100" dirty="0" err="1">
                <a:solidFill>
                  <a:srgbClr val="002060"/>
                </a:solidFill>
              </a:rPr>
              <a:t>Hunt</a:t>
            </a:r>
            <a:r>
              <a:rPr lang="de-DE" sz="1100" dirty="0">
                <a:solidFill>
                  <a:srgbClr val="002060"/>
                </a:solidFill>
              </a:rPr>
              <a:t>, MD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2ED489DD-FE85-8948-824E-55DD6963F920}"/>
              </a:ext>
            </a:extLst>
          </p:cNvPr>
          <p:cNvSpPr txBox="1">
            <a:spLocks/>
          </p:cNvSpPr>
          <p:nvPr/>
        </p:nvSpPr>
        <p:spPr>
          <a:xfrm>
            <a:off x="7861300" y="88169"/>
            <a:ext cx="3995737" cy="24431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2060"/>
                </a:solidFill>
              </a:rPr>
              <a:t>CMV Impact on HIV Outcomes</a:t>
            </a:r>
            <a:endParaRPr lang="de-DE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build="p"/>
    </p:bldLst>
  </p:timing>
</p:sld>
</file>

<file path=ppt/theme/theme1.xml><?xml version="1.0" encoding="utf-8"?>
<a:theme xmlns:a="http://schemas.openxmlformats.org/drawingml/2006/main" name="International AIDS Society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4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AS_PowerPoint_Verdana.potx" id="{9B64EA63-39BD-4D93-B0F6-E5A86E9A3715}" vid="{37AD95BC-3908-44AE-9760-EF63FA4D06CE}"/>
    </a:ext>
  </a:extLst>
</a:theme>
</file>

<file path=ppt/theme/theme2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4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4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3">
    <a:dk1>
      <a:srgbClr val="808080"/>
    </a:dk1>
    <a:lt1>
      <a:srgbClr val="FFFFFF"/>
    </a:lt1>
    <a:dk2>
      <a:srgbClr val="000050"/>
    </a:dk2>
    <a:lt2>
      <a:srgbClr val="FFFF00"/>
    </a:lt2>
    <a:accent1>
      <a:srgbClr val="BBE0E3"/>
    </a:accent1>
    <a:accent2>
      <a:srgbClr val="333399"/>
    </a:accent2>
    <a:accent3>
      <a:srgbClr val="AAAAB3"/>
    </a:accent3>
    <a:accent4>
      <a:srgbClr val="DADADA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F911BD2518E47AC082DA3DE8BFBE5" ma:contentTypeVersion="12" ma:contentTypeDescription="Create a new document." ma:contentTypeScope="" ma:versionID="6df0e807cc2a481c343c77943433fb1a">
  <xsd:schema xmlns:xsd="http://www.w3.org/2001/XMLSchema" xmlns:xs="http://www.w3.org/2001/XMLSchema" xmlns:p="http://schemas.microsoft.com/office/2006/metadata/properties" xmlns:ns2="8f9d799d-7b27-4542-a589-fc3f0c3bda80" xmlns:ns3="250929fa-9806-4449-af20-7947085fa170" targetNamespace="http://schemas.microsoft.com/office/2006/metadata/properties" ma:root="true" ma:fieldsID="41ef4ab17f076dea1695df6d715864ed" ns2:_="" ns3:_="">
    <xsd:import namespace="8f9d799d-7b27-4542-a589-fc3f0c3bda80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d799d-7b27-4542-a589-fc3f0c3bda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877C5C-3D1C-493C-8231-33EF6A58E8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9d799d-7b27-4542-a589-fc3f0c3bda80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C54352-97EB-4108-97F4-E4AB32105B0C}">
  <ds:schemaRefs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8f9d799d-7b27-4542-a589-fc3f0c3bda80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250929fa-9806-4449-af20-7947085fa17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57F7B49-90B4-4793-A0DB-9EDCBBBE73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IAS_2021_PowerPoint_Verdana</Template>
  <TotalTime>2713</TotalTime>
  <Words>1438</Words>
  <Application>Microsoft Macintosh PowerPoint</Application>
  <PresentationFormat>Widescreen</PresentationFormat>
  <Paragraphs>305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Verdana</vt:lpstr>
      <vt:lpstr>International AIDS Society</vt:lpstr>
      <vt:lpstr>Impact of CMV on HIV Outcomes   Peter W. Hunt, MD Division of Experimental Medicine University of California San Francisco USA</vt:lpstr>
      <vt:lpstr>PowerPoint Presentation</vt:lpstr>
      <vt:lpstr>Life expectancy gap in HIV is narrowing Particularly those with high CD4 nadir</vt:lpstr>
      <vt:lpstr>The comorbidity-free life expectancy gap still lags Even in those with high CD4 nadirs</vt:lpstr>
      <vt:lpstr>Mortality Even Higher in Those with  Poor CD4 Recovery during ART ART-CC and COHERE</vt:lpstr>
      <vt:lpstr>Inflammation Persists during ART and Predicts Morbidity</vt:lpstr>
      <vt:lpstr>PowerPoint Presentation</vt:lpstr>
      <vt:lpstr>PowerPoint Presentation</vt:lpstr>
      <vt:lpstr>Cardiovascular Effects of CMV in  People without HIV Inflammation and Immunosuppression Likely Key</vt:lpstr>
      <vt:lpstr>PowerPoint Presentation</vt:lpstr>
      <vt:lpstr>PowerPoint Presentation</vt:lpstr>
      <vt:lpstr>PowerPoint Presentation</vt:lpstr>
      <vt:lpstr>PowerPoint Presentation</vt:lpstr>
      <vt:lpstr>A role of CMV in Other Non-AIDS Complications?</vt:lpstr>
      <vt:lpstr>Might CMV Increase T2DM Risk?</vt:lpstr>
      <vt:lpstr>CMV Infection Causes Adipose Tissue Inflammation and Insulin Resistance in Mice</vt:lpstr>
      <vt:lpstr>PowerPoint Presentation</vt:lpstr>
      <vt:lpstr>PowerPoint Presentation</vt:lpstr>
      <vt:lpstr>PowerPoint Presentation</vt:lpstr>
      <vt:lpstr>Valganciclovir Broadly Decreased Innate Immune Activation in Treated HIV</vt:lpstr>
      <vt:lpstr>PowerPoint Presentation</vt:lpstr>
      <vt:lpstr>Conclusions / Implications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Alejandra Garcia</dc:creator>
  <cp:lastModifiedBy>Hunt, Peter</cp:lastModifiedBy>
  <cp:revision>21</cp:revision>
  <dcterms:created xsi:type="dcterms:W3CDTF">2021-05-03T10:20:35Z</dcterms:created>
  <dcterms:modified xsi:type="dcterms:W3CDTF">2021-06-17T15:04:54Z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0x010100193F911BD2518E47AC082DA3DE8BFBE5</vt:lpwstr>
  </property>
</Properties>
</file>