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77" r:id="rId5"/>
    <p:sldId id="278" r:id="rId6"/>
    <p:sldId id="268" r:id="rId7"/>
    <p:sldId id="290" r:id="rId8"/>
    <p:sldId id="286" r:id="rId9"/>
    <p:sldId id="287" r:id="rId10"/>
    <p:sldId id="285" r:id="rId11"/>
    <p:sldId id="258" r:id="rId12"/>
    <p:sldId id="289" r:id="rId13"/>
    <p:sldId id="376" r:id="rId14"/>
    <p:sldId id="288" r:id="rId15"/>
    <p:sldId id="275"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dine Ferris France" initials="NFF" lastIdx="4" clrIdx="0">
    <p:extLst>
      <p:ext uri="{19B8F6BF-5375-455C-9EA6-DF929625EA0E}">
        <p15:presenceInfo xmlns:p15="http://schemas.microsoft.com/office/powerpoint/2012/main" userId="Nadine Ferris Fran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E6B2B2-BE15-4723-A90C-A50D22B7B11D}" v="1" dt="2021-06-17T08:24:36.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0576" autoAdjust="0"/>
  </p:normalViewPr>
  <p:slideViewPr>
    <p:cSldViewPr snapToGrid="0" showGuides="1">
      <p:cViewPr varScale="1">
        <p:scale>
          <a:sx n="47" d="100"/>
          <a:sy n="47" d="100"/>
        </p:scale>
        <p:origin x="1416" y="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121" d="100"/>
          <a:sy n="121" d="100"/>
        </p:scale>
        <p:origin x="4938"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un Mellors" userId="6710ee4a-5567-40c6-aafe-09da1440ae81" providerId="ADAL" clId="{50E6B2B2-BE15-4723-A90C-A50D22B7B11D}"/>
    <pc:docChg chg="modSld sldOrd">
      <pc:chgData name="Shaun Mellors" userId="6710ee4a-5567-40c6-aafe-09da1440ae81" providerId="ADAL" clId="{50E6B2B2-BE15-4723-A90C-A50D22B7B11D}" dt="2021-06-17T08:25:23.444" v="34" actId="20577"/>
      <pc:docMkLst>
        <pc:docMk/>
      </pc:docMkLst>
      <pc:sldChg chg="modNotesTx">
        <pc:chgData name="Shaun Mellors" userId="6710ee4a-5567-40c6-aafe-09da1440ae81" providerId="ADAL" clId="{50E6B2B2-BE15-4723-A90C-A50D22B7B11D}" dt="2021-06-17T08:22:29.978" v="16" actId="20577"/>
        <pc:sldMkLst>
          <pc:docMk/>
          <pc:sldMk cId="3587534729" sldId="268"/>
        </pc:sldMkLst>
      </pc:sldChg>
      <pc:sldChg chg="modSp">
        <pc:chgData name="Shaun Mellors" userId="6710ee4a-5567-40c6-aafe-09da1440ae81" providerId="ADAL" clId="{50E6B2B2-BE15-4723-A90C-A50D22B7B11D}" dt="2021-06-17T08:25:23.444" v="34" actId="20577"/>
        <pc:sldMkLst>
          <pc:docMk/>
          <pc:sldMk cId="3074797704" sldId="285"/>
        </pc:sldMkLst>
        <pc:spChg chg="mod">
          <ac:chgData name="Shaun Mellors" userId="6710ee4a-5567-40c6-aafe-09da1440ae81" providerId="ADAL" clId="{50E6B2B2-BE15-4723-A90C-A50D22B7B11D}" dt="2021-06-17T08:25:23.444" v="34" actId="20577"/>
          <ac:spMkLst>
            <pc:docMk/>
            <pc:sldMk cId="3074797704" sldId="285"/>
            <ac:spMk id="9" creationId="{991137B5-958C-4ED0-9E56-8C7896DC23BD}"/>
          </ac:spMkLst>
        </pc:spChg>
      </pc:sldChg>
      <pc:sldChg chg="modNotesTx">
        <pc:chgData name="Shaun Mellors" userId="6710ee4a-5567-40c6-aafe-09da1440ae81" providerId="ADAL" clId="{50E6B2B2-BE15-4723-A90C-A50D22B7B11D}" dt="2021-06-17T08:24:26.976" v="30" actId="6549"/>
        <pc:sldMkLst>
          <pc:docMk/>
          <pc:sldMk cId="4074590904" sldId="286"/>
        </pc:sldMkLst>
      </pc:sldChg>
      <pc:sldChg chg="ord">
        <pc:chgData name="Shaun Mellors" userId="6710ee4a-5567-40c6-aafe-09da1440ae81" providerId="ADAL" clId="{50E6B2B2-BE15-4723-A90C-A50D22B7B11D}" dt="2021-06-17T08:24:36.657" v="31"/>
        <pc:sldMkLst>
          <pc:docMk/>
          <pc:sldMk cId="124379720" sldId="287"/>
        </pc:sldMkLst>
      </pc:sldChg>
      <pc:sldChg chg="modNotesTx">
        <pc:chgData name="Shaun Mellors" userId="6710ee4a-5567-40c6-aafe-09da1440ae81" providerId="ADAL" clId="{50E6B2B2-BE15-4723-A90C-A50D22B7B11D}" dt="2021-06-17T08:23:13.414" v="17" actId="6549"/>
        <pc:sldMkLst>
          <pc:docMk/>
          <pc:sldMk cId="3370195824" sldId="29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51333C-FE1D-45CE-A25E-6828DB68AA9D}" type="doc">
      <dgm:prSet loTypeId="urn:microsoft.com/office/officeart/2005/8/layout/pyramid4" loCatId="pyramid" qsTypeId="urn:microsoft.com/office/officeart/2005/8/quickstyle/simple1" qsCatId="simple" csTypeId="urn:microsoft.com/office/officeart/2005/8/colors/colorful1" csCatId="colorful" phldr="1"/>
      <dgm:spPr/>
      <dgm:t>
        <a:bodyPr/>
        <a:lstStyle/>
        <a:p>
          <a:endParaRPr lang="en-GB"/>
        </a:p>
      </dgm:t>
    </dgm:pt>
    <dgm:pt modelId="{0CCB6BC8-44E6-404C-9700-91CBF1B91AB9}">
      <dgm:prSet phldrT="[Text]"/>
      <dgm:spPr/>
      <dgm:t>
        <a:bodyPr/>
        <a:lstStyle/>
        <a:p>
          <a:r>
            <a:rPr lang="en-GB" dirty="0">
              <a:solidFill>
                <a:schemeClr val="tx1"/>
              </a:solidFill>
            </a:rPr>
            <a:t>The Self </a:t>
          </a:r>
        </a:p>
      </dgm:t>
    </dgm:pt>
    <dgm:pt modelId="{1684A92C-E67B-41C3-88D5-F8E083A5AB0E}" type="parTrans" cxnId="{1B63998E-41FA-40B4-BF69-EBA29823E906}">
      <dgm:prSet/>
      <dgm:spPr/>
      <dgm:t>
        <a:bodyPr/>
        <a:lstStyle/>
        <a:p>
          <a:endParaRPr lang="en-GB"/>
        </a:p>
      </dgm:t>
    </dgm:pt>
    <dgm:pt modelId="{E924F547-C9CF-4273-A73D-AA390B32A9EB}" type="sibTrans" cxnId="{1B63998E-41FA-40B4-BF69-EBA29823E906}">
      <dgm:prSet/>
      <dgm:spPr/>
      <dgm:t>
        <a:bodyPr/>
        <a:lstStyle/>
        <a:p>
          <a:endParaRPr lang="en-GB"/>
        </a:p>
      </dgm:t>
    </dgm:pt>
    <dgm:pt modelId="{AD0EDFAF-4E29-4A16-AE3F-422BCE878F48}">
      <dgm:prSet phldrT="[Text]"/>
      <dgm:spPr/>
      <dgm:t>
        <a:bodyPr/>
        <a:lstStyle/>
        <a:p>
          <a:r>
            <a:rPr lang="en-GB" dirty="0">
              <a:solidFill>
                <a:schemeClr val="bg1"/>
              </a:solidFill>
            </a:rPr>
            <a:t>Society </a:t>
          </a:r>
        </a:p>
      </dgm:t>
    </dgm:pt>
    <dgm:pt modelId="{9654A924-A19F-452E-A072-65DB7E910FC2}" type="parTrans" cxnId="{A8BA5F4B-EADE-4DAF-B69B-BD6AFB2C294A}">
      <dgm:prSet/>
      <dgm:spPr/>
      <dgm:t>
        <a:bodyPr/>
        <a:lstStyle/>
        <a:p>
          <a:endParaRPr lang="en-GB"/>
        </a:p>
      </dgm:t>
    </dgm:pt>
    <dgm:pt modelId="{B7AD8921-AF0E-45E8-92F7-C9B0D00A6BB8}" type="sibTrans" cxnId="{A8BA5F4B-EADE-4DAF-B69B-BD6AFB2C294A}">
      <dgm:prSet/>
      <dgm:spPr/>
      <dgm:t>
        <a:bodyPr/>
        <a:lstStyle/>
        <a:p>
          <a:endParaRPr lang="en-GB"/>
        </a:p>
      </dgm:t>
    </dgm:pt>
    <dgm:pt modelId="{BE9A295D-1CEB-4DF0-B64D-8F017F82B5C7}">
      <dgm:prSet phldrT="[Text]"/>
      <dgm:spPr/>
      <dgm:t>
        <a:bodyPr/>
        <a:lstStyle/>
        <a:p>
          <a:r>
            <a:rPr lang="en-GB" dirty="0">
              <a:solidFill>
                <a:schemeClr val="bg1"/>
              </a:solidFill>
            </a:rPr>
            <a:t>Self-Stigma</a:t>
          </a:r>
          <a:r>
            <a:rPr lang="en-GB" dirty="0">
              <a:solidFill>
                <a:schemeClr val="tx1"/>
              </a:solidFill>
            </a:rPr>
            <a:t> </a:t>
          </a:r>
        </a:p>
      </dgm:t>
    </dgm:pt>
    <dgm:pt modelId="{2FB3E2FA-DBF9-49E9-AF30-50536C9E959E}" type="parTrans" cxnId="{D22FD92B-2A83-43E9-90CA-1DE1D745A483}">
      <dgm:prSet/>
      <dgm:spPr/>
      <dgm:t>
        <a:bodyPr/>
        <a:lstStyle/>
        <a:p>
          <a:endParaRPr lang="en-GB"/>
        </a:p>
      </dgm:t>
    </dgm:pt>
    <dgm:pt modelId="{507F4E5C-C25A-44F5-89DA-AFB6A99642EB}" type="sibTrans" cxnId="{D22FD92B-2A83-43E9-90CA-1DE1D745A483}">
      <dgm:prSet/>
      <dgm:spPr/>
      <dgm:t>
        <a:bodyPr/>
        <a:lstStyle/>
        <a:p>
          <a:endParaRPr lang="en-GB"/>
        </a:p>
      </dgm:t>
    </dgm:pt>
    <dgm:pt modelId="{605BDD38-3B8D-43C3-962E-780CD441AA83}">
      <dgm:prSet phldrT="[Text]"/>
      <dgm:spPr/>
      <dgm:t>
        <a:bodyPr/>
        <a:lstStyle/>
        <a:p>
          <a:r>
            <a:rPr lang="en-GB" dirty="0">
              <a:solidFill>
                <a:schemeClr val="bg1"/>
              </a:solidFill>
            </a:rPr>
            <a:t>Context</a:t>
          </a:r>
        </a:p>
      </dgm:t>
    </dgm:pt>
    <dgm:pt modelId="{A0E4794A-5CF9-422F-9179-1262E314677F}" type="parTrans" cxnId="{25FB09F0-40B4-4F26-8A61-8404CA52E907}">
      <dgm:prSet/>
      <dgm:spPr/>
      <dgm:t>
        <a:bodyPr/>
        <a:lstStyle/>
        <a:p>
          <a:endParaRPr lang="en-GB"/>
        </a:p>
      </dgm:t>
    </dgm:pt>
    <dgm:pt modelId="{0C4A3CF5-4574-49DB-92ED-E3E9C3F8338B}" type="sibTrans" cxnId="{25FB09F0-40B4-4F26-8A61-8404CA52E907}">
      <dgm:prSet/>
      <dgm:spPr/>
      <dgm:t>
        <a:bodyPr/>
        <a:lstStyle/>
        <a:p>
          <a:endParaRPr lang="en-GB"/>
        </a:p>
      </dgm:t>
    </dgm:pt>
    <dgm:pt modelId="{06A79911-CA23-402A-99CB-B2AF37F9386B}" type="pres">
      <dgm:prSet presAssocID="{9F51333C-FE1D-45CE-A25E-6828DB68AA9D}" presName="compositeShape" presStyleCnt="0">
        <dgm:presLayoutVars>
          <dgm:chMax val="9"/>
          <dgm:dir/>
          <dgm:resizeHandles val="exact"/>
        </dgm:presLayoutVars>
      </dgm:prSet>
      <dgm:spPr/>
    </dgm:pt>
    <dgm:pt modelId="{4A1347BD-F69B-49CF-AE1B-C52D52448D69}" type="pres">
      <dgm:prSet presAssocID="{9F51333C-FE1D-45CE-A25E-6828DB68AA9D}" presName="triangle1" presStyleLbl="node1" presStyleIdx="0" presStyleCnt="4">
        <dgm:presLayoutVars>
          <dgm:bulletEnabled val="1"/>
        </dgm:presLayoutVars>
      </dgm:prSet>
      <dgm:spPr/>
    </dgm:pt>
    <dgm:pt modelId="{D2002522-BE92-416F-9E84-80FFC744D0AA}" type="pres">
      <dgm:prSet presAssocID="{9F51333C-FE1D-45CE-A25E-6828DB68AA9D}" presName="triangle2" presStyleLbl="node1" presStyleIdx="1" presStyleCnt="4">
        <dgm:presLayoutVars>
          <dgm:bulletEnabled val="1"/>
        </dgm:presLayoutVars>
      </dgm:prSet>
      <dgm:spPr/>
    </dgm:pt>
    <dgm:pt modelId="{C2530A78-D750-4A14-8F7D-BC850C886512}" type="pres">
      <dgm:prSet presAssocID="{9F51333C-FE1D-45CE-A25E-6828DB68AA9D}" presName="triangle3" presStyleLbl="node1" presStyleIdx="2" presStyleCnt="4">
        <dgm:presLayoutVars>
          <dgm:bulletEnabled val="1"/>
        </dgm:presLayoutVars>
      </dgm:prSet>
      <dgm:spPr/>
    </dgm:pt>
    <dgm:pt modelId="{E42729CC-A17B-4AD4-A332-4B349B62ED1C}" type="pres">
      <dgm:prSet presAssocID="{9F51333C-FE1D-45CE-A25E-6828DB68AA9D}" presName="triangle4" presStyleLbl="node1" presStyleIdx="3" presStyleCnt="4">
        <dgm:presLayoutVars>
          <dgm:bulletEnabled val="1"/>
        </dgm:presLayoutVars>
      </dgm:prSet>
      <dgm:spPr/>
    </dgm:pt>
  </dgm:ptLst>
  <dgm:cxnLst>
    <dgm:cxn modelId="{D22FD92B-2A83-43E9-90CA-1DE1D745A483}" srcId="{9F51333C-FE1D-45CE-A25E-6828DB68AA9D}" destId="{BE9A295D-1CEB-4DF0-B64D-8F017F82B5C7}" srcOrd="2" destOrd="0" parTransId="{2FB3E2FA-DBF9-49E9-AF30-50536C9E959E}" sibTransId="{507F4E5C-C25A-44F5-89DA-AFB6A99642EB}"/>
    <dgm:cxn modelId="{FA72AD3B-3DFF-483A-8310-4F790C9C2618}" type="presOf" srcId="{AD0EDFAF-4E29-4A16-AE3F-422BCE878F48}" destId="{D2002522-BE92-416F-9E84-80FFC744D0AA}" srcOrd="0" destOrd="0" presId="urn:microsoft.com/office/officeart/2005/8/layout/pyramid4"/>
    <dgm:cxn modelId="{1570A13E-D968-49A7-829B-EB2F41FEF19B}" type="presOf" srcId="{BE9A295D-1CEB-4DF0-B64D-8F017F82B5C7}" destId="{C2530A78-D750-4A14-8F7D-BC850C886512}" srcOrd="0" destOrd="0" presId="urn:microsoft.com/office/officeart/2005/8/layout/pyramid4"/>
    <dgm:cxn modelId="{B669B25E-EF94-4092-BC9D-BD76050BB6F2}" type="presOf" srcId="{605BDD38-3B8D-43C3-962E-780CD441AA83}" destId="{E42729CC-A17B-4AD4-A332-4B349B62ED1C}" srcOrd="0" destOrd="0" presId="urn:microsoft.com/office/officeart/2005/8/layout/pyramid4"/>
    <dgm:cxn modelId="{D127D466-7EAE-4633-87A3-2737097918B0}" type="presOf" srcId="{9F51333C-FE1D-45CE-A25E-6828DB68AA9D}" destId="{06A79911-CA23-402A-99CB-B2AF37F9386B}" srcOrd="0" destOrd="0" presId="urn:microsoft.com/office/officeart/2005/8/layout/pyramid4"/>
    <dgm:cxn modelId="{A8BA5F4B-EADE-4DAF-B69B-BD6AFB2C294A}" srcId="{9F51333C-FE1D-45CE-A25E-6828DB68AA9D}" destId="{AD0EDFAF-4E29-4A16-AE3F-422BCE878F48}" srcOrd="1" destOrd="0" parTransId="{9654A924-A19F-452E-A072-65DB7E910FC2}" sibTransId="{B7AD8921-AF0E-45E8-92F7-C9B0D00A6BB8}"/>
    <dgm:cxn modelId="{70E5E557-CCAB-461F-AD44-E2C90F59862C}" type="presOf" srcId="{0CCB6BC8-44E6-404C-9700-91CBF1B91AB9}" destId="{4A1347BD-F69B-49CF-AE1B-C52D52448D69}" srcOrd="0" destOrd="0" presId="urn:microsoft.com/office/officeart/2005/8/layout/pyramid4"/>
    <dgm:cxn modelId="{1B63998E-41FA-40B4-BF69-EBA29823E906}" srcId="{9F51333C-FE1D-45CE-A25E-6828DB68AA9D}" destId="{0CCB6BC8-44E6-404C-9700-91CBF1B91AB9}" srcOrd="0" destOrd="0" parTransId="{1684A92C-E67B-41C3-88D5-F8E083A5AB0E}" sibTransId="{E924F547-C9CF-4273-A73D-AA390B32A9EB}"/>
    <dgm:cxn modelId="{25FB09F0-40B4-4F26-8A61-8404CA52E907}" srcId="{9F51333C-FE1D-45CE-A25E-6828DB68AA9D}" destId="{605BDD38-3B8D-43C3-962E-780CD441AA83}" srcOrd="3" destOrd="0" parTransId="{A0E4794A-5CF9-422F-9179-1262E314677F}" sibTransId="{0C4A3CF5-4574-49DB-92ED-E3E9C3F8338B}"/>
    <dgm:cxn modelId="{4CCD3243-AD31-4AD3-93E7-EA71224F5D48}" type="presParOf" srcId="{06A79911-CA23-402A-99CB-B2AF37F9386B}" destId="{4A1347BD-F69B-49CF-AE1B-C52D52448D69}" srcOrd="0" destOrd="0" presId="urn:microsoft.com/office/officeart/2005/8/layout/pyramid4"/>
    <dgm:cxn modelId="{CBAD44D5-7D5C-443A-88A8-C7F252092D1C}" type="presParOf" srcId="{06A79911-CA23-402A-99CB-B2AF37F9386B}" destId="{D2002522-BE92-416F-9E84-80FFC744D0AA}" srcOrd="1" destOrd="0" presId="urn:microsoft.com/office/officeart/2005/8/layout/pyramid4"/>
    <dgm:cxn modelId="{C5CB9374-CB6A-4AB1-9306-A26FC02247E9}" type="presParOf" srcId="{06A79911-CA23-402A-99CB-B2AF37F9386B}" destId="{C2530A78-D750-4A14-8F7D-BC850C886512}" srcOrd="2" destOrd="0" presId="urn:microsoft.com/office/officeart/2005/8/layout/pyramid4"/>
    <dgm:cxn modelId="{FEC9BE73-6CE4-48F1-BBA7-2B1E37AF406D}" type="presParOf" srcId="{06A79911-CA23-402A-99CB-B2AF37F9386B}" destId="{E42729CC-A17B-4AD4-A332-4B349B62ED1C}" srcOrd="3" destOrd="0" presId="urn:microsoft.com/office/officeart/2005/8/layout/pyramid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51333C-FE1D-45CE-A25E-6828DB68AA9D}" type="doc">
      <dgm:prSet loTypeId="urn:microsoft.com/office/officeart/2005/8/layout/pyramid4" loCatId="pyramid" qsTypeId="urn:microsoft.com/office/officeart/2005/8/quickstyle/simple1" qsCatId="simple" csTypeId="urn:microsoft.com/office/officeart/2005/8/colors/colorful1" csCatId="colorful" phldr="1"/>
      <dgm:spPr/>
      <dgm:t>
        <a:bodyPr/>
        <a:lstStyle/>
        <a:p>
          <a:endParaRPr lang="en-GB"/>
        </a:p>
      </dgm:t>
    </dgm:pt>
    <dgm:pt modelId="{0CCB6BC8-44E6-404C-9700-91CBF1B91AB9}">
      <dgm:prSet phldrT="[Text]" custT="1"/>
      <dgm:spPr/>
      <dgm:t>
        <a:bodyPr/>
        <a:lstStyle/>
        <a:p>
          <a:r>
            <a:rPr lang="en-GB" sz="1600" dirty="0">
              <a:solidFill>
                <a:schemeClr val="tx1"/>
              </a:solidFill>
            </a:rPr>
            <a:t>The Self </a:t>
          </a:r>
        </a:p>
      </dgm:t>
    </dgm:pt>
    <dgm:pt modelId="{1684A92C-E67B-41C3-88D5-F8E083A5AB0E}" type="parTrans" cxnId="{1B63998E-41FA-40B4-BF69-EBA29823E906}">
      <dgm:prSet/>
      <dgm:spPr/>
      <dgm:t>
        <a:bodyPr/>
        <a:lstStyle/>
        <a:p>
          <a:endParaRPr lang="en-GB"/>
        </a:p>
      </dgm:t>
    </dgm:pt>
    <dgm:pt modelId="{E924F547-C9CF-4273-A73D-AA390B32A9EB}" type="sibTrans" cxnId="{1B63998E-41FA-40B4-BF69-EBA29823E906}">
      <dgm:prSet/>
      <dgm:spPr/>
      <dgm:t>
        <a:bodyPr/>
        <a:lstStyle/>
        <a:p>
          <a:endParaRPr lang="en-GB"/>
        </a:p>
      </dgm:t>
    </dgm:pt>
    <dgm:pt modelId="{AD0EDFAF-4E29-4A16-AE3F-422BCE878F48}">
      <dgm:prSet phldrT="[Text]" custT="1"/>
      <dgm:spPr/>
      <dgm:t>
        <a:bodyPr/>
        <a:lstStyle/>
        <a:p>
          <a:r>
            <a:rPr lang="en-GB" sz="1600" dirty="0">
              <a:solidFill>
                <a:schemeClr val="bg1"/>
              </a:solidFill>
            </a:rPr>
            <a:t>Society </a:t>
          </a:r>
        </a:p>
      </dgm:t>
    </dgm:pt>
    <dgm:pt modelId="{9654A924-A19F-452E-A072-65DB7E910FC2}" type="parTrans" cxnId="{A8BA5F4B-EADE-4DAF-B69B-BD6AFB2C294A}">
      <dgm:prSet/>
      <dgm:spPr/>
      <dgm:t>
        <a:bodyPr/>
        <a:lstStyle/>
        <a:p>
          <a:endParaRPr lang="en-GB"/>
        </a:p>
      </dgm:t>
    </dgm:pt>
    <dgm:pt modelId="{B7AD8921-AF0E-45E8-92F7-C9B0D00A6BB8}" type="sibTrans" cxnId="{A8BA5F4B-EADE-4DAF-B69B-BD6AFB2C294A}">
      <dgm:prSet/>
      <dgm:spPr/>
      <dgm:t>
        <a:bodyPr/>
        <a:lstStyle/>
        <a:p>
          <a:endParaRPr lang="en-GB"/>
        </a:p>
      </dgm:t>
    </dgm:pt>
    <dgm:pt modelId="{AD6A097B-8B0E-4020-B162-6A2BD19EC950}">
      <dgm:prSet/>
      <dgm:spPr>
        <a:noFill/>
      </dgm:spPr>
      <dgm:t>
        <a:bodyPr/>
        <a:lstStyle/>
        <a:p>
          <a:endParaRPr lang="en-GB"/>
        </a:p>
      </dgm:t>
    </dgm:pt>
    <dgm:pt modelId="{B61458B2-5E6A-4ECE-9DB3-4F4C24CFFD60}" type="parTrans" cxnId="{BA7A0A58-5763-46E5-ADDE-D34FD2424256}">
      <dgm:prSet/>
      <dgm:spPr/>
      <dgm:t>
        <a:bodyPr/>
        <a:lstStyle/>
        <a:p>
          <a:endParaRPr lang="en-GB"/>
        </a:p>
      </dgm:t>
    </dgm:pt>
    <dgm:pt modelId="{85C16896-0FAE-4096-A850-8E47A0D5361D}" type="sibTrans" cxnId="{BA7A0A58-5763-46E5-ADDE-D34FD2424256}">
      <dgm:prSet/>
      <dgm:spPr/>
      <dgm:t>
        <a:bodyPr/>
        <a:lstStyle/>
        <a:p>
          <a:endParaRPr lang="en-GB"/>
        </a:p>
      </dgm:t>
    </dgm:pt>
    <dgm:pt modelId="{97289E55-129D-4AC1-99A5-F2A3677ACC92}">
      <dgm:prSet custT="1"/>
      <dgm:spPr/>
      <dgm:t>
        <a:bodyPr/>
        <a:lstStyle/>
        <a:p>
          <a:r>
            <a:rPr lang="en-GB" sz="1600" dirty="0"/>
            <a:t>Context</a:t>
          </a:r>
        </a:p>
      </dgm:t>
    </dgm:pt>
    <dgm:pt modelId="{89B0164C-0FB0-4BEE-9E79-4D2EB5629596}" type="parTrans" cxnId="{E1160B19-5B8B-4DD1-AFBD-90EA544FAC21}">
      <dgm:prSet/>
      <dgm:spPr/>
      <dgm:t>
        <a:bodyPr/>
        <a:lstStyle/>
        <a:p>
          <a:endParaRPr lang="en-GB"/>
        </a:p>
      </dgm:t>
    </dgm:pt>
    <dgm:pt modelId="{DB1C09B5-1F35-47F6-85AF-181272999437}" type="sibTrans" cxnId="{E1160B19-5B8B-4DD1-AFBD-90EA544FAC21}">
      <dgm:prSet/>
      <dgm:spPr/>
      <dgm:t>
        <a:bodyPr/>
        <a:lstStyle/>
        <a:p>
          <a:endParaRPr lang="en-GB"/>
        </a:p>
      </dgm:t>
    </dgm:pt>
    <dgm:pt modelId="{06A79911-CA23-402A-99CB-B2AF37F9386B}" type="pres">
      <dgm:prSet presAssocID="{9F51333C-FE1D-45CE-A25E-6828DB68AA9D}" presName="compositeShape" presStyleCnt="0">
        <dgm:presLayoutVars>
          <dgm:chMax val="9"/>
          <dgm:dir/>
          <dgm:resizeHandles val="exact"/>
        </dgm:presLayoutVars>
      </dgm:prSet>
      <dgm:spPr/>
    </dgm:pt>
    <dgm:pt modelId="{4A1347BD-F69B-49CF-AE1B-C52D52448D69}" type="pres">
      <dgm:prSet presAssocID="{9F51333C-FE1D-45CE-A25E-6828DB68AA9D}" presName="triangle1" presStyleLbl="node1" presStyleIdx="0" presStyleCnt="4" custScaleX="82045" custScaleY="59900" custLinFactX="-100000" custLinFactNeighborX="-102331" custLinFactNeighborY="-9503">
        <dgm:presLayoutVars>
          <dgm:bulletEnabled val="1"/>
        </dgm:presLayoutVars>
      </dgm:prSet>
      <dgm:spPr/>
    </dgm:pt>
    <dgm:pt modelId="{D2002522-BE92-416F-9E84-80FFC744D0AA}" type="pres">
      <dgm:prSet presAssocID="{9F51333C-FE1D-45CE-A25E-6828DB68AA9D}" presName="triangle2" presStyleLbl="node1" presStyleIdx="1" presStyleCnt="4" custScaleX="88315" custScaleY="55572" custLinFactX="-47515" custLinFactNeighborX="-100000" custLinFactNeighborY="-47588">
        <dgm:presLayoutVars>
          <dgm:bulletEnabled val="1"/>
        </dgm:presLayoutVars>
      </dgm:prSet>
      <dgm:spPr/>
    </dgm:pt>
    <dgm:pt modelId="{C2530A78-D750-4A14-8F7D-BC850C886512}" type="pres">
      <dgm:prSet presAssocID="{9F51333C-FE1D-45CE-A25E-6828DB68AA9D}" presName="triangle3" presStyleLbl="node1" presStyleIdx="2" presStyleCnt="4" custLinFactNeighborX="-7180" custLinFactNeighborY="11033">
        <dgm:presLayoutVars>
          <dgm:bulletEnabled val="1"/>
        </dgm:presLayoutVars>
      </dgm:prSet>
      <dgm:spPr/>
    </dgm:pt>
    <dgm:pt modelId="{E42729CC-A17B-4AD4-A332-4B349B62ED1C}" type="pres">
      <dgm:prSet presAssocID="{9F51333C-FE1D-45CE-A25E-6828DB68AA9D}" presName="triangle4" presStyleLbl="node1" presStyleIdx="3" presStyleCnt="4" custScaleX="86167" custScaleY="61926" custLinFactX="-100000" custLinFactNeighborX="-145528" custLinFactNeighborY="17844">
        <dgm:presLayoutVars>
          <dgm:bulletEnabled val="1"/>
        </dgm:presLayoutVars>
      </dgm:prSet>
      <dgm:spPr/>
    </dgm:pt>
  </dgm:ptLst>
  <dgm:cxnLst>
    <dgm:cxn modelId="{C2A3E601-7C75-4E6C-8CB9-76C6AA54B632}" type="presOf" srcId="{AD6A097B-8B0E-4020-B162-6A2BD19EC950}" destId="{C2530A78-D750-4A14-8F7D-BC850C886512}" srcOrd="0" destOrd="0" presId="urn:microsoft.com/office/officeart/2005/8/layout/pyramid4"/>
    <dgm:cxn modelId="{E1160B19-5B8B-4DD1-AFBD-90EA544FAC21}" srcId="{9F51333C-FE1D-45CE-A25E-6828DB68AA9D}" destId="{97289E55-129D-4AC1-99A5-F2A3677ACC92}" srcOrd="3" destOrd="0" parTransId="{89B0164C-0FB0-4BEE-9E79-4D2EB5629596}" sibTransId="{DB1C09B5-1F35-47F6-85AF-181272999437}"/>
    <dgm:cxn modelId="{FA72AD3B-3DFF-483A-8310-4F790C9C2618}" type="presOf" srcId="{AD0EDFAF-4E29-4A16-AE3F-422BCE878F48}" destId="{D2002522-BE92-416F-9E84-80FFC744D0AA}" srcOrd="0" destOrd="0" presId="urn:microsoft.com/office/officeart/2005/8/layout/pyramid4"/>
    <dgm:cxn modelId="{D127D466-7EAE-4633-87A3-2737097918B0}" type="presOf" srcId="{9F51333C-FE1D-45CE-A25E-6828DB68AA9D}" destId="{06A79911-CA23-402A-99CB-B2AF37F9386B}" srcOrd="0" destOrd="0" presId="urn:microsoft.com/office/officeart/2005/8/layout/pyramid4"/>
    <dgm:cxn modelId="{A8BA5F4B-EADE-4DAF-B69B-BD6AFB2C294A}" srcId="{9F51333C-FE1D-45CE-A25E-6828DB68AA9D}" destId="{AD0EDFAF-4E29-4A16-AE3F-422BCE878F48}" srcOrd="1" destOrd="0" parTransId="{9654A924-A19F-452E-A072-65DB7E910FC2}" sibTransId="{B7AD8921-AF0E-45E8-92F7-C9B0D00A6BB8}"/>
    <dgm:cxn modelId="{C7FC9671-C5BE-434B-BBDC-CF45C11135F7}" type="presOf" srcId="{97289E55-129D-4AC1-99A5-F2A3677ACC92}" destId="{E42729CC-A17B-4AD4-A332-4B349B62ED1C}" srcOrd="0" destOrd="0" presId="urn:microsoft.com/office/officeart/2005/8/layout/pyramid4"/>
    <dgm:cxn modelId="{70E5E557-CCAB-461F-AD44-E2C90F59862C}" type="presOf" srcId="{0CCB6BC8-44E6-404C-9700-91CBF1B91AB9}" destId="{4A1347BD-F69B-49CF-AE1B-C52D52448D69}" srcOrd="0" destOrd="0" presId="urn:microsoft.com/office/officeart/2005/8/layout/pyramid4"/>
    <dgm:cxn modelId="{BA7A0A58-5763-46E5-ADDE-D34FD2424256}" srcId="{9F51333C-FE1D-45CE-A25E-6828DB68AA9D}" destId="{AD6A097B-8B0E-4020-B162-6A2BD19EC950}" srcOrd="2" destOrd="0" parTransId="{B61458B2-5E6A-4ECE-9DB3-4F4C24CFFD60}" sibTransId="{85C16896-0FAE-4096-A850-8E47A0D5361D}"/>
    <dgm:cxn modelId="{1B63998E-41FA-40B4-BF69-EBA29823E906}" srcId="{9F51333C-FE1D-45CE-A25E-6828DB68AA9D}" destId="{0CCB6BC8-44E6-404C-9700-91CBF1B91AB9}" srcOrd="0" destOrd="0" parTransId="{1684A92C-E67B-41C3-88D5-F8E083A5AB0E}" sibTransId="{E924F547-C9CF-4273-A73D-AA390B32A9EB}"/>
    <dgm:cxn modelId="{4CCD3243-AD31-4AD3-93E7-EA71224F5D48}" type="presParOf" srcId="{06A79911-CA23-402A-99CB-B2AF37F9386B}" destId="{4A1347BD-F69B-49CF-AE1B-C52D52448D69}" srcOrd="0" destOrd="0" presId="urn:microsoft.com/office/officeart/2005/8/layout/pyramid4"/>
    <dgm:cxn modelId="{CBAD44D5-7D5C-443A-88A8-C7F252092D1C}" type="presParOf" srcId="{06A79911-CA23-402A-99CB-B2AF37F9386B}" destId="{D2002522-BE92-416F-9E84-80FFC744D0AA}" srcOrd="1" destOrd="0" presId="urn:microsoft.com/office/officeart/2005/8/layout/pyramid4"/>
    <dgm:cxn modelId="{C5CB9374-CB6A-4AB1-9306-A26FC02247E9}" type="presParOf" srcId="{06A79911-CA23-402A-99CB-B2AF37F9386B}" destId="{C2530A78-D750-4A14-8F7D-BC850C886512}" srcOrd="2" destOrd="0" presId="urn:microsoft.com/office/officeart/2005/8/layout/pyramid4"/>
    <dgm:cxn modelId="{FEC9BE73-6CE4-48F1-BBA7-2B1E37AF406D}" type="presParOf" srcId="{06A79911-CA23-402A-99CB-B2AF37F9386B}" destId="{E42729CC-A17B-4AD4-A332-4B349B62ED1C}" srcOrd="3" destOrd="0" presId="urn:microsoft.com/office/officeart/2005/8/layout/pyramid4"/>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347BD-F69B-49CF-AE1B-C52D52448D69}">
      <dsp:nvSpPr>
        <dsp:cNvPr id="0" name=""/>
        <dsp:cNvSpPr/>
      </dsp:nvSpPr>
      <dsp:spPr>
        <a:xfrm>
          <a:off x="2485698" y="0"/>
          <a:ext cx="2207154" cy="2207154"/>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tx1"/>
              </a:solidFill>
            </a:rPr>
            <a:t>The Self </a:t>
          </a:r>
        </a:p>
      </dsp:txBody>
      <dsp:txXfrm>
        <a:off x="3037487" y="1103577"/>
        <a:ext cx="1103577" cy="1103577"/>
      </dsp:txXfrm>
    </dsp:sp>
    <dsp:sp modelId="{D2002522-BE92-416F-9E84-80FFC744D0AA}">
      <dsp:nvSpPr>
        <dsp:cNvPr id="0" name=""/>
        <dsp:cNvSpPr/>
      </dsp:nvSpPr>
      <dsp:spPr>
        <a:xfrm>
          <a:off x="1382121" y="2207154"/>
          <a:ext cx="2207154" cy="2207154"/>
        </a:xfrm>
        <a:prstGeom prst="triangl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bg1"/>
              </a:solidFill>
            </a:rPr>
            <a:t>Society </a:t>
          </a:r>
        </a:p>
      </dsp:txBody>
      <dsp:txXfrm>
        <a:off x="1933910" y="3310731"/>
        <a:ext cx="1103577" cy="1103577"/>
      </dsp:txXfrm>
    </dsp:sp>
    <dsp:sp modelId="{C2530A78-D750-4A14-8F7D-BC850C886512}">
      <dsp:nvSpPr>
        <dsp:cNvPr id="0" name=""/>
        <dsp:cNvSpPr/>
      </dsp:nvSpPr>
      <dsp:spPr>
        <a:xfrm rot="10800000">
          <a:off x="2485698" y="2207154"/>
          <a:ext cx="2207154" cy="2207154"/>
        </a:xfrm>
        <a:prstGeom prst="triangl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bg1"/>
              </a:solidFill>
            </a:rPr>
            <a:t>Self-Stigma</a:t>
          </a:r>
          <a:r>
            <a:rPr lang="en-GB" sz="1900" kern="1200" dirty="0">
              <a:solidFill>
                <a:schemeClr val="tx1"/>
              </a:solidFill>
            </a:rPr>
            <a:t> </a:t>
          </a:r>
        </a:p>
      </dsp:txBody>
      <dsp:txXfrm rot="10800000">
        <a:off x="3037486" y="2207154"/>
        <a:ext cx="1103577" cy="1103577"/>
      </dsp:txXfrm>
    </dsp:sp>
    <dsp:sp modelId="{E42729CC-A17B-4AD4-A332-4B349B62ED1C}">
      <dsp:nvSpPr>
        <dsp:cNvPr id="0" name=""/>
        <dsp:cNvSpPr/>
      </dsp:nvSpPr>
      <dsp:spPr>
        <a:xfrm>
          <a:off x="3589276" y="2207154"/>
          <a:ext cx="2207154" cy="2207154"/>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bg1"/>
              </a:solidFill>
            </a:rPr>
            <a:t>Context</a:t>
          </a:r>
        </a:p>
      </dsp:txBody>
      <dsp:txXfrm>
        <a:off x="4141065" y="3310731"/>
        <a:ext cx="1103577" cy="1103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347BD-F69B-49CF-AE1B-C52D52448D69}">
      <dsp:nvSpPr>
        <dsp:cNvPr id="0" name=""/>
        <dsp:cNvSpPr/>
      </dsp:nvSpPr>
      <dsp:spPr>
        <a:xfrm>
          <a:off x="0" y="12167"/>
          <a:ext cx="1912452" cy="1396256"/>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rPr>
            <a:t>The Self </a:t>
          </a:r>
        </a:p>
      </dsp:txBody>
      <dsp:txXfrm>
        <a:off x="478113" y="710295"/>
        <a:ext cx="956226" cy="698128"/>
      </dsp:txXfrm>
    </dsp:sp>
    <dsp:sp modelId="{D2002522-BE92-416F-9E84-80FFC744D0AA}">
      <dsp:nvSpPr>
        <dsp:cNvPr id="0" name=""/>
        <dsp:cNvSpPr/>
      </dsp:nvSpPr>
      <dsp:spPr>
        <a:xfrm>
          <a:off x="0" y="1505836"/>
          <a:ext cx="2058604" cy="1295371"/>
        </a:xfrm>
        <a:prstGeom prst="triangl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bg1"/>
              </a:solidFill>
            </a:rPr>
            <a:t>Society </a:t>
          </a:r>
        </a:p>
      </dsp:txBody>
      <dsp:txXfrm>
        <a:off x="514651" y="2153522"/>
        <a:ext cx="1029302" cy="647685"/>
      </dsp:txXfrm>
    </dsp:sp>
    <dsp:sp modelId="{C2530A78-D750-4A14-8F7D-BC850C886512}">
      <dsp:nvSpPr>
        <dsp:cNvPr id="0" name=""/>
        <dsp:cNvSpPr/>
      </dsp:nvSpPr>
      <dsp:spPr>
        <a:xfrm rot="10800000">
          <a:off x="4285125" y="2330979"/>
          <a:ext cx="2330979" cy="2330979"/>
        </a:xfrm>
        <a:prstGeom prst="triangle">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endParaRPr lang="en-GB" sz="5400" kern="1200"/>
        </a:p>
      </dsp:txBody>
      <dsp:txXfrm rot="10800000">
        <a:off x="4867870" y="2330979"/>
        <a:ext cx="1165489" cy="1165489"/>
      </dsp:txXfrm>
    </dsp:sp>
    <dsp:sp modelId="{E42729CC-A17B-4AD4-A332-4B349B62ED1C}">
      <dsp:nvSpPr>
        <dsp:cNvPr id="0" name=""/>
        <dsp:cNvSpPr/>
      </dsp:nvSpPr>
      <dsp:spPr>
        <a:xfrm>
          <a:off x="55994" y="2956987"/>
          <a:ext cx="2008535" cy="1443482"/>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Context</a:t>
          </a:r>
        </a:p>
      </dsp:txBody>
      <dsp:txXfrm>
        <a:off x="558128" y="3678728"/>
        <a:ext cx="1004267" cy="721741"/>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6AAA520-F2F5-4EDD-89FF-112F506DBD8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16D02F3C-8EFD-4B07-80ED-B2429D54C3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2BD4C-6D77-4375-88B2-8F24E3740D1D}" type="datetimeFigureOut">
              <a:rPr lang="de-DE" smtClean="0"/>
              <a:t>17.06.2021</a:t>
            </a:fld>
            <a:endParaRPr lang="de-DE"/>
          </a:p>
        </p:txBody>
      </p:sp>
      <p:sp>
        <p:nvSpPr>
          <p:cNvPr id="4" name="Fußzeilenplatzhalter 3">
            <a:extLst>
              <a:ext uri="{FF2B5EF4-FFF2-40B4-BE49-F238E27FC236}">
                <a16:creationId xmlns:a16="http://schemas.microsoft.com/office/drawing/2014/main" id="{D51B987F-84C1-40E0-A9D7-A8F4901E46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05432F72-438D-4B28-B0F3-2E4B8F6078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C5FE3-128E-4546-A5A8-7038C4C3160C}" type="slidenum">
              <a:rPr lang="de-DE" smtClean="0"/>
              <a:t>‹#›</a:t>
            </a:fld>
            <a:endParaRPr lang="de-DE"/>
          </a:p>
        </p:txBody>
      </p:sp>
    </p:spTree>
    <p:extLst>
      <p:ext uri="{BB962C8B-B14F-4D97-AF65-F5344CB8AC3E}">
        <p14:creationId xmlns:p14="http://schemas.microsoft.com/office/powerpoint/2010/main" val="1338465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F585C-AB1D-41F5-8A22-EE236ED1EB54}" type="datetimeFigureOut">
              <a:rPr lang="de-DE" smtClean="0"/>
              <a:t>17.06.2021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DADB82-A706-4784-AE8E-3965AD040C7C}" type="slidenum">
              <a:rPr lang="de-DE" smtClean="0"/>
              <a:t>‹#›</a:t>
            </a:fld>
            <a:endParaRPr lang="de-DE"/>
          </a:p>
        </p:txBody>
      </p:sp>
    </p:spTree>
    <p:extLst>
      <p:ext uri="{BB962C8B-B14F-4D97-AF65-F5344CB8AC3E}">
        <p14:creationId xmlns:p14="http://schemas.microsoft.com/office/powerpoint/2010/main" val="860537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DADB82-A706-4784-AE8E-3965AD040C7C}" type="slidenum">
              <a:rPr lang="de-DE" smtClean="0"/>
              <a:t>2</a:t>
            </a:fld>
            <a:endParaRPr lang="de-DE"/>
          </a:p>
        </p:txBody>
      </p:sp>
    </p:spTree>
    <p:extLst>
      <p:ext uri="{BB962C8B-B14F-4D97-AF65-F5344CB8AC3E}">
        <p14:creationId xmlns:p14="http://schemas.microsoft.com/office/powerpoint/2010/main" val="3971290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We often see stigma and discrimination written together. The interventions to address them are very different and it is often “stigma” that suffers, as these interventions are harder to measure. Remember stigma is a thought, discrimination is an action. </a:t>
            </a:r>
          </a:p>
          <a:p>
            <a:pPr marL="171450" indent="-171450">
              <a:buFont typeface="Arial" panose="020B0604020202020204" pitchFamily="34" charset="0"/>
              <a:buChar char="•"/>
            </a:pPr>
            <a:r>
              <a:rPr lang="en-GB" dirty="0"/>
              <a:t>Many colleagues, and I agree, have indicated that the term “self-stigma” is stigmatising itself and some have described the journey as a journey towards self-worth, and I can definitely testify to that – the interventions, leadership training, resilience development, confidence building all contribute to a sense of self worth. </a:t>
            </a:r>
          </a:p>
          <a:p>
            <a:pPr marL="171450" indent="-171450">
              <a:buFont typeface="Arial" panose="020B0604020202020204" pitchFamily="34" charset="0"/>
              <a:buChar char="•"/>
            </a:pPr>
            <a:r>
              <a:rPr lang="en-GB" dirty="0"/>
              <a:t>Critically important when planning or funding interventions to address “self-worth” that we focus on the intersectionality between structural and individual level (self, context and society)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6DADB82-A706-4784-AE8E-3965AD040C7C}" type="slidenum">
              <a:rPr lang="de-DE" smtClean="0"/>
              <a:t>11</a:t>
            </a:fld>
            <a:endParaRPr lang="de-DE"/>
          </a:p>
        </p:txBody>
      </p:sp>
    </p:spTree>
    <p:extLst>
      <p:ext uri="{BB962C8B-B14F-4D97-AF65-F5344CB8AC3E}">
        <p14:creationId xmlns:p14="http://schemas.microsoft.com/office/powerpoint/2010/main" val="1156870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was a time that I looked at myself in the mirror and was uncertain of the person who was looking back at me. I was ashamed. I felt shameful. I felt guilty. This person who looked back had been ostracised from his community and his church for being gay. This person who contracted HIV because he was gay. This person was a sinner and this person had no right to the support and love from his faith or his community. I was that person. First confronted with the shame of my homosexuality. That sense of being wrong, being a sin. And of course, an HIV diagnosis was “a punishment from God”, I deserved to “get infected” with HIV as I was seen as a “promiscuous homosexual”, living a “sinful” life.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F6DADB82-A706-4784-AE8E-3965AD040C7C}" type="slidenum">
              <a:rPr lang="de-DE" smtClean="0"/>
              <a:t>3</a:t>
            </a:fld>
            <a:endParaRPr lang="de-DE"/>
          </a:p>
        </p:txBody>
      </p:sp>
    </p:spTree>
    <p:extLst>
      <p:ext uri="{BB962C8B-B14F-4D97-AF65-F5344CB8AC3E}">
        <p14:creationId xmlns:p14="http://schemas.microsoft.com/office/powerpoint/2010/main" val="97672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Mark s. King of my fabulous disease talks about the “silence of stigma”. That silence can be deafening, but it is also insidious. It cuts deeps, it leaves festering wounds, and it takes a long time to heal. But healing it does. Some of those earlier sentiments of shame and self blame have thankfully changed, but they have not completely gone away. I still have that voice inside my head sometimes that whispers “you are bad, homosexuality is a sin” and that fear or anticipation of shame when I meet people, strangers for the first time, or go to an event can be as overpowering and debilitating as shame itself. </a:t>
            </a:r>
          </a:p>
          <a:p>
            <a:endParaRPr lang="en-GB" dirty="0"/>
          </a:p>
        </p:txBody>
      </p:sp>
      <p:sp>
        <p:nvSpPr>
          <p:cNvPr id="4" name="Slide Number Placeholder 3"/>
          <p:cNvSpPr>
            <a:spLocks noGrp="1"/>
          </p:cNvSpPr>
          <p:nvPr>
            <p:ph type="sldNum" sz="quarter" idx="5"/>
          </p:nvPr>
        </p:nvSpPr>
        <p:spPr/>
        <p:txBody>
          <a:bodyPr/>
          <a:lstStyle/>
          <a:p>
            <a:fld id="{F6DADB82-A706-4784-AE8E-3965AD040C7C}" type="slidenum">
              <a:rPr lang="de-DE" smtClean="0"/>
              <a:t>4</a:t>
            </a:fld>
            <a:endParaRPr lang="de-DE"/>
          </a:p>
        </p:txBody>
      </p:sp>
    </p:spTree>
    <p:extLst>
      <p:ext uri="{BB962C8B-B14F-4D97-AF65-F5344CB8AC3E}">
        <p14:creationId xmlns:p14="http://schemas.microsoft.com/office/powerpoint/2010/main" val="2193055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But what exactly is self-stigma or internalised stigma and how is it different to enacted stigma or discrimination. </a:t>
            </a:r>
          </a:p>
          <a:p>
            <a:r>
              <a:rPr lang="en-GB" sz="1200" kern="1200" dirty="0">
                <a:solidFill>
                  <a:schemeClr val="tx1"/>
                </a:solidFill>
                <a:effectLst/>
                <a:latin typeface="+mn-lt"/>
                <a:ea typeface="+mn-ea"/>
                <a:cs typeface="+mn-cs"/>
              </a:rPr>
              <a:t>Self-stigma is a mindset of negative beliefs, thoughts and behaviours and can manifest as shame, guilt, self-loathing and self-rejection and in the context of HIV these negative beliefs, feelings and actions can manifest different ways. </a:t>
            </a:r>
          </a:p>
          <a:p>
            <a:endParaRPr lang="en-GB" dirty="0"/>
          </a:p>
        </p:txBody>
      </p:sp>
      <p:sp>
        <p:nvSpPr>
          <p:cNvPr id="4" name="Slide Number Placeholder 3"/>
          <p:cNvSpPr>
            <a:spLocks noGrp="1"/>
          </p:cNvSpPr>
          <p:nvPr>
            <p:ph type="sldNum" sz="quarter" idx="5"/>
          </p:nvPr>
        </p:nvSpPr>
        <p:spPr/>
        <p:txBody>
          <a:bodyPr/>
          <a:lstStyle/>
          <a:p>
            <a:fld id="{F6DADB82-A706-4784-AE8E-3965AD040C7C}" type="slidenum">
              <a:rPr lang="de-DE" smtClean="0"/>
              <a:t>5</a:t>
            </a:fld>
            <a:endParaRPr lang="de-DE"/>
          </a:p>
        </p:txBody>
      </p:sp>
    </p:spTree>
    <p:extLst>
      <p:ext uri="{BB962C8B-B14F-4D97-AF65-F5344CB8AC3E}">
        <p14:creationId xmlns:p14="http://schemas.microsoft.com/office/powerpoint/2010/main" val="2221382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Beliefs – I believe negative stereotypes about myself that I am to blame for my HIV and believing that I cannot change or improve my situation</a:t>
            </a:r>
          </a:p>
          <a:p>
            <a:r>
              <a:rPr lang="en-GB" sz="1200" kern="1200" dirty="0">
                <a:solidFill>
                  <a:schemeClr val="tx1"/>
                </a:solidFill>
                <a:effectLst/>
                <a:latin typeface="+mn-lt"/>
                <a:ea typeface="+mn-ea"/>
                <a:cs typeface="+mn-cs"/>
              </a:rPr>
              <a:t>This leads to feelings of shame. Feeling ashamed, feeling guilty and feeling afraid of judgement of what others do, do not do or think and the impact of these beliefs and feelings means that I withdraw socially, my ambitions and future plans become less or unimportant and I limit self-care. </a:t>
            </a:r>
          </a:p>
          <a:p>
            <a:endParaRPr lang="en-GB" dirty="0"/>
          </a:p>
        </p:txBody>
      </p:sp>
      <p:sp>
        <p:nvSpPr>
          <p:cNvPr id="4" name="Slide Number Placeholder 3"/>
          <p:cNvSpPr>
            <a:spLocks noGrp="1"/>
          </p:cNvSpPr>
          <p:nvPr>
            <p:ph type="sldNum" sz="quarter" idx="5"/>
          </p:nvPr>
        </p:nvSpPr>
        <p:spPr/>
        <p:txBody>
          <a:bodyPr/>
          <a:lstStyle/>
          <a:p>
            <a:fld id="{F6DADB82-A706-4784-AE8E-3965AD040C7C}" type="slidenum">
              <a:rPr lang="de-DE" smtClean="0"/>
              <a:t>6</a:t>
            </a:fld>
            <a:endParaRPr lang="de-DE"/>
          </a:p>
        </p:txBody>
      </p:sp>
    </p:spTree>
    <p:extLst>
      <p:ext uri="{BB962C8B-B14F-4D97-AF65-F5344CB8AC3E}">
        <p14:creationId xmlns:p14="http://schemas.microsoft.com/office/powerpoint/2010/main" val="291811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essence stigma (enacted/external and internal/self) is a thought whilst discrimination is an action. </a:t>
            </a:r>
          </a:p>
          <a:p>
            <a:endParaRPr lang="en-GB" dirty="0"/>
          </a:p>
        </p:txBody>
      </p:sp>
      <p:sp>
        <p:nvSpPr>
          <p:cNvPr id="4" name="Slide Number Placeholder 3"/>
          <p:cNvSpPr>
            <a:spLocks noGrp="1"/>
          </p:cNvSpPr>
          <p:nvPr>
            <p:ph type="sldNum" sz="quarter" idx="5"/>
          </p:nvPr>
        </p:nvSpPr>
        <p:spPr/>
        <p:txBody>
          <a:bodyPr/>
          <a:lstStyle/>
          <a:p>
            <a:fld id="{F6DADB82-A706-4784-AE8E-3965AD040C7C}" type="slidenum">
              <a:rPr lang="de-DE" smtClean="0"/>
              <a:t>7</a:t>
            </a:fld>
            <a:endParaRPr lang="de-DE"/>
          </a:p>
        </p:txBody>
      </p:sp>
    </p:spTree>
    <p:extLst>
      <p:ext uri="{BB962C8B-B14F-4D97-AF65-F5344CB8AC3E}">
        <p14:creationId xmlns:p14="http://schemas.microsoft.com/office/powerpoint/2010/main" val="2042131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Self-stigma arises  due to interplay of many factors – it is not a simple construct, but very complex and is part of the reason why it is so difficult to address. Instead of being a simple one-dimensional phenomenon, it is dynamic and it is experienced differently by everyone.</a:t>
            </a:r>
          </a:p>
        </p:txBody>
      </p:sp>
      <p:sp>
        <p:nvSpPr>
          <p:cNvPr id="4" name="Slide Number Placeholder 3"/>
          <p:cNvSpPr>
            <a:spLocks noGrp="1"/>
          </p:cNvSpPr>
          <p:nvPr>
            <p:ph type="sldNum" sz="quarter" idx="10"/>
          </p:nvPr>
        </p:nvSpPr>
        <p:spPr/>
        <p:txBody>
          <a:bodyPr/>
          <a:lstStyle/>
          <a:p>
            <a:fld id="{D48B94FC-CCD6-4118-92DC-3B25F148AC68}" type="slidenum">
              <a:rPr lang="en-IE" smtClean="0"/>
              <a:t>8</a:t>
            </a:fld>
            <a:endParaRPr lang="en-IE"/>
          </a:p>
        </p:txBody>
      </p:sp>
    </p:spTree>
    <p:extLst>
      <p:ext uri="{BB962C8B-B14F-4D97-AF65-F5344CB8AC3E}">
        <p14:creationId xmlns:p14="http://schemas.microsoft.com/office/powerpoint/2010/main" val="336451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Our programming and our efforts to truly understand and address self stigma need to take into account the interrelated issues of “the self”, “society” and importantly the “context”</a:t>
            </a:r>
          </a:p>
          <a:p>
            <a:r>
              <a:rPr lang="en-IE" dirty="0"/>
              <a:t>the self – what are the individuals belief system, are they living with depression or anxiety, what is their level of self esteem, have they disclosed their HIV status or their sexual orientation </a:t>
            </a:r>
          </a:p>
          <a:p>
            <a:r>
              <a:rPr lang="en-IE" dirty="0"/>
              <a:t>Society – does the individual live in a hostile environment. Is their SOGI criminalised, what is the economic status of the </a:t>
            </a:r>
            <a:r>
              <a:rPr lang="en-IE" dirty="0" err="1"/>
              <a:t>invidual</a:t>
            </a:r>
            <a:r>
              <a:rPr lang="en-IE" dirty="0"/>
              <a:t> and the overall response to HIV</a:t>
            </a:r>
          </a:p>
          <a:p>
            <a:r>
              <a:rPr lang="en-IE" dirty="0"/>
              <a:t>Context – when was the individual diagnosed, how  were they diagnosed, where are they living, do they use drugs or alcohol? </a:t>
            </a:r>
          </a:p>
        </p:txBody>
      </p:sp>
      <p:sp>
        <p:nvSpPr>
          <p:cNvPr id="4" name="Slide Number Placeholder 3"/>
          <p:cNvSpPr>
            <a:spLocks noGrp="1"/>
          </p:cNvSpPr>
          <p:nvPr>
            <p:ph type="sldNum" sz="quarter" idx="10"/>
          </p:nvPr>
        </p:nvSpPr>
        <p:spPr/>
        <p:txBody>
          <a:bodyPr/>
          <a:lstStyle/>
          <a:p>
            <a:fld id="{D48B94FC-CCD6-4118-92DC-3B25F148AC68}" type="slidenum">
              <a:rPr lang="en-IE" smtClean="0"/>
              <a:t>9</a:t>
            </a:fld>
            <a:endParaRPr lang="en-IE"/>
          </a:p>
        </p:txBody>
      </p:sp>
    </p:spTree>
    <p:extLst>
      <p:ext uri="{BB962C8B-B14F-4D97-AF65-F5344CB8AC3E}">
        <p14:creationId xmlns:p14="http://schemas.microsoft.com/office/powerpoint/2010/main" val="1035161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did a systematic review in 2019 with the lovely Dr Marija </a:t>
            </a:r>
            <a:r>
              <a:rPr lang="en-GB" dirty="0" err="1"/>
              <a:t>Pantellic</a:t>
            </a:r>
            <a:r>
              <a:rPr lang="en-GB" dirty="0"/>
              <a:t> as part of my work at my previous organisation, in order to understand what the literature was telling us about what worked in addressing self-stigma. We found the following interventions resulted in self-stigma reduction; </a:t>
            </a:r>
          </a:p>
          <a:p>
            <a:pPr marL="171450" indent="-171450">
              <a:buFont typeface="Arial" panose="020B0604020202020204" pitchFamily="34" charset="0"/>
              <a:buChar char="•"/>
            </a:pPr>
            <a:r>
              <a:rPr lang="en-GB" dirty="0"/>
              <a:t>Provision of  ART but importantly also support for treatment literacy, including adherence clubs; </a:t>
            </a:r>
          </a:p>
          <a:p>
            <a:pPr marL="171450" indent="-171450">
              <a:buFont typeface="Arial" panose="020B0604020202020204" pitchFamily="34" charset="0"/>
              <a:buChar char="•"/>
            </a:pPr>
            <a:r>
              <a:rPr lang="en-GB" dirty="0"/>
              <a:t>Social empowerment including supported leadership roles of PLHIV; </a:t>
            </a:r>
          </a:p>
          <a:p>
            <a:pPr marL="171450" indent="-171450">
              <a:buFont typeface="Arial" panose="020B0604020202020204" pitchFamily="34" charset="0"/>
              <a:buChar char="•"/>
            </a:pPr>
            <a:r>
              <a:rPr lang="en-GB" dirty="0"/>
              <a:t>Economic empowerment and strengthening – when a person is able to earn an income, put food on their table and feel that they are contributing through employment or income generation and finally CBT – intervention often used in counselling. The key to these interventions is that they are cost effective and can be provided through trained and resourced community structures.  </a:t>
            </a:r>
          </a:p>
        </p:txBody>
      </p:sp>
      <p:sp>
        <p:nvSpPr>
          <p:cNvPr id="4" name="Slide Number Placeholder 3"/>
          <p:cNvSpPr>
            <a:spLocks noGrp="1"/>
          </p:cNvSpPr>
          <p:nvPr>
            <p:ph type="sldNum" sz="quarter" idx="5"/>
          </p:nvPr>
        </p:nvSpPr>
        <p:spPr/>
        <p:txBody>
          <a:bodyPr/>
          <a:lstStyle/>
          <a:p>
            <a:fld id="{F6DADB82-A706-4784-AE8E-3965AD040C7C}" type="slidenum">
              <a:rPr lang="de-DE" smtClean="0"/>
              <a:t>10</a:t>
            </a:fld>
            <a:endParaRPr lang="de-DE"/>
          </a:p>
        </p:txBody>
      </p:sp>
    </p:spTree>
    <p:extLst>
      <p:ext uri="{BB962C8B-B14F-4D97-AF65-F5344CB8AC3E}">
        <p14:creationId xmlns:p14="http://schemas.microsoft.com/office/powerpoint/2010/main" val="578768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71E152-40FE-4879-A587-C808D35650A2}"/>
              </a:ext>
            </a:extLst>
          </p:cNvPr>
          <p:cNvSpPr>
            <a:spLocks noGrp="1"/>
          </p:cNvSpPr>
          <p:nvPr>
            <p:ph type="ctrTitle"/>
          </p:nvPr>
        </p:nvSpPr>
        <p:spPr bwMode="gray">
          <a:xfrm>
            <a:off x="510540" y="2288222"/>
            <a:ext cx="4411980" cy="4272597"/>
          </a:xfrm>
        </p:spPr>
        <p:txBody>
          <a:bodyPr anchor="t"/>
          <a:lstStyle>
            <a:lvl1pPr algn="l">
              <a:lnSpc>
                <a:spcPts val="3250"/>
              </a:lnSpc>
              <a:defRPr sz="3000"/>
            </a:lvl1pPr>
          </a:lstStyle>
          <a:p>
            <a:r>
              <a:rPr lang="en-US"/>
              <a:t>Click to edit Master title style</a:t>
            </a:r>
            <a:endParaRPr lang="de-DE" dirty="0"/>
          </a:p>
        </p:txBody>
      </p:sp>
      <p:grpSp>
        <p:nvGrpSpPr>
          <p:cNvPr id="32" name="Gruppieren 31">
            <a:extLst>
              <a:ext uri="{FF2B5EF4-FFF2-40B4-BE49-F238E27FC236}">
                <a16:creationId xmlns:a16="http://schemas.microsoft.com/office/drawing/2014/main" id="{14AE7EBA-21F3-4FE6-AA6A-3CB8E53A4BD3}"/>
              </a:ext>
            </a:extLst>
          </p:cNvPr>
          <p:cNvGrpSpPr/>
          <p:nvPr userDrawn="1"/>
        </p:nvGrpSpPr>
        <p:grpSpPr>
          <a:xfrm>
            <a:off x="5340338" y="0"/>
            <a:ext cx="6852929" cy="6855464"/>
            <a:chOff x="5340338" y="0"/>
            <a:chExt cx="6852929" cy="6855464"/>
          </a:xfrm>
        </p:grpSpPr>
        <p:sp>
          <p:nvSpPr>
            <p:cNvPr id="5" name="Freihandform: Form 4">
              <a:extLst>
                <a:ext uri="{FF2B5EF4-FFF2-40B4-BE49-F238E27FC236}">
                  <a16:creationId xmlns:a16="http://schemas.microsoft.com/office/drawing/2014/main" id="{A4CECC16-CF51-4B81-B381-2DAB79EC9FBE}"/>
                </a:ext>
              </a:extLst>
            </p:cNvPr>
            <p:cNvSpPr/>
            <p:nvPr/>
          </p:nvSpPr>
          <p:spPr>
            <a:xfrm>
              <a:off x="5340338" y="0"/>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C8F04B"/>
            </a:solidFill>
            <a:ln w="6335" cap="flat">
              <a:noFill/>
              <a:prstDash val="solid"/>
              <a:miter/>
            </a:ln>
          </p:spPr>
          <p:txBody>
            <a:bodyPr rtlCol="0" anchor="ctr"/>
            <a:lstStyle/>
            <a:p>
              <a:endParaRPr lang="de-DE"/>
            </a:p>
          </p:txBody>
        </p:sp>
        <p:sp>
          <p:nvSpPr>
            <p:cNvPr id="6" name="Freihandform: Form 5">
              <a:extLst>
                <a:ext uri="{FF2B5EF4-FFF2-40B4-BE49-F238E27FC236}">
                  <a16:creationId xmlns:a16="http://schemas.microsoft.com/office/drawing/2014/main" id="{93F29901-B42A-4476-9F5A-8D51A68EEC14}"/>
                </a:ext>
              </a:extLst>
            </p:cNvPr>
            <p:cNvSpPr/>
            <p:nvPr/>
          </p:nvSpPr>
          <p:spPr>
            <a:xfrm>
              <a:off x="5340338" y="633"/>
              <a:ext cx="2274802" cy="2274168"/>
            </a:xfrm>
            <a:custGeom>
              <a:avLst/>
              <a:gdLst>
                <a:gd name="connsiteX0" fmla="*/ 1422306 w 2274802"/>
                <a:gd name="connsiteY0" fmla="*/ 0 h 2274168"/>
                <a:gd name="connsiteX1" fmla="*/ 1422306 w 2274802"/>
                <a:gd name="connsiteY1" fmla="*/ 844890 h 2274168"/>
                <a:gd name="connsiteX2" fmla="*/ 568542 w 2274802"/>
                <a:gd name="connsiteY2" fmla="*/ 568542 h 2274168"/>
                <a:gd name="connsiteX3" fmla="*/ 0 w 2274802"/>
                <a:gd name="connsiteY3" fmla="*/ 1137084 h 2274168"/>
                <a:gd name="connsiteX4" fmla="*/ 568542 w 2274802"/>
                <a:gd name="connsiteY4" fmla="*/ 1705627 h 2274168"/>
                <a:gd name="connsiteX5" fmla="*/ 1422306 w 2274802"/>
                <a:gd name="connsiteY5" fmla="*/ 1429278 h 2274168"/>
                <a:gd name="connsiteX6" fmla="*/ 1422306 w 2274802"/>
                <a:gd name="connsiteY6" fmla="*/ 2274169 h 2274168"/>
                <a:gd name="connsiteX7" fmla="*/ 2274803 w 2274802"/>
                <a:gd name="connsiteY7" fmla="*/ 1137084 h 2274168"/>
                <a:gd name="connsiteX8" fmla="*/ 1422306 w 2274802"/>
                <a:gd name="connsiteY8" fmla="*/ 0 h 227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4802" h="2274168">
                  <a:moveTo>
                    <a:pt x="1422306" y="0"/>
                  </a:moveTo>
                  <a:lnTo>
                    <a:pt x="1422306" y="844890"/>
                  </a:lnTo>
                  <a:cubicBezTo>
                    <a:pt x="1123774" y="705449"/>
                    <a:pt x="777705" y="568542"/>
                    <a:pt x="568542" y="568542"/>
                  </a:cubicBezTo>
                  <a:cubicBezTo>
                    <a:pt x="254164" y="568542"/>
                    <a:pt x="0" y="822706"/>
                    <a:pt x="0" y="1137084"/>
                  </a:cubicBezTo>
                  <a:cubicBezTo>
                    <a:pt x="0" y="1450828"/>
                    <a:pt x="254164" y="1705627"/>
                    <a:pt x="568542" y="1705627"/>
                  </a:cubicBezTo>
                  <a:cubicBezTo>
                    <a:pt x="777705" y="1705627"/>
                    <a:pt x="1123774" y="1568720"/>
                    <a:pt x="1422306" y="1429278"/>
                  </a:cubicBezTo>
                  <a:lnTo>
                    <a:pt x="1422306" y="2274169"/>
                  </a:lnTo>
                  <a:lnTo>
                    <a:pt x="2274803" y="1137084"/>
                  </a:lnTo>
                  <a:lnTo>
                    <a:pt x="1422306" y="0"/>
                  </a:lnTo>
                  <a:close/>
                </a:path>
              </a:pathLst>
            </a:custGeom>
            <a:solidFill>
              <a:srgbClr val="FFFFFF"/>
            </a:solidFill>
            <a:ln w="6335" cap="flat">
              <a:noFill/>
              <a:prstDash val="solid"/>
              <a:miter/>
            </a:ln>
          </p:spPr>
          <p:txBody>
            <a:bodyPr rtlCol="0" anchor="ctr"/>
            <a:lstStyle/>
            <a:p>
              <a:endParaRPr lang="de-DE"/>
            </a:p>
          </p:txBody>
        </p:sp>
        <p:sp>
          <p:nvSpPr>
            <p:cNvPr id="7" name="Freihandform: Form 6">
              <a:extLst>
                <a:ext uri="{FF2B5EF4-FFF2-40B4-BE49-F238E27FC236}">
                  <a16:creationId xmlns:a16="http://schemas.microsoft.com/office/drawing/2014/main" id="{6ABB9074-686A-4080-81D9-595E72012084}"/>
                </a:ext>
              </a:extLst>
            </p:cNvPr>
            <p:cNvSpPr/>
            <p:nvPr/>
          </p:nvSpPr>
          <p:spPr>
            <a:xfrm>
              <a:off x="7624647" y="2535"/>
              <a:ext cx="2284943" cy="2282408"/>
            </a:xfrm>
            <a:custGeom>
              <a:avLst/>
              <a:gdLst>
                <a:gd name="connsiteX0" fmla="*/ 0 w 2284943"/>
                <a:gd name="connsiteY0" fmla="*/ 0 h 2282408"/>
                <a:gd name="connsiteX1" fmla="*/ 2284944 w 2284943"/>
                <a:gd name="connsiteY1" fmla="*/ 0 h 2282408"/>
                <a:gd name="connsiteX2" fmla="*/ 2284944 w 2284943"/>
                <a:gd name="connsiteY2" fmla="*/ 2282408 h 2282408"/>
                <a:gd name="connsiteX3" fmla="*/ 0 w 2284943"/>
                <a:gd name="connsiteY3" fmla="*/ 2282408 h 2282408"/>
              </a:gdLst>
              <a:ahLst/>
              <a:cxnLst>
                <a:cxn ang="0">
                  <a:pos x="connsiteX0" y="connsiteY0"/>
                </a:cxn>
                <a:cxn ang="0">
                  <a:pos x="connsiteX1" y="connsiteY1"/>
                </a:cxn>
                <a:cxn ang="0">
                  <a:pos x="connsiteX2" y="connsiteY2"/>
                </a:cxn>
                <a:cxn ang="0">
                  <a:pos x="connsiteX3" y="connsiteY3"/>
                </a:cxn>
              </a:cxnLst>
              <a:rect l="l" t="t" r="r" b="b"/>
              <a:pathLst>
                <a:path w="2284943" h="2282408">
                  <a:moveTo>
                    <a:pt x="0" y="0"/>
                  </a:moveTo>
                  <a:lnTo>
                    <a:pt x="2284944" y="0"/>
                  </a:lnTo>
                  <a:lnTo>
                    <a:pt x="2284944" y="2282408"/>
                  </a:lnTo>
                  <a:lnTo>
                    <a:pt x="0" y="2282408"/>
                  </a:lnTo>
                  <a:close/>
                </a:path>
              </a:pathLst>
            </a:custGeom>
            <a:solidFill>
              <a:srgbClr val="8CCDCD"/>
            </a:solidFill>
            <a:ln w="6335" cap="flat">
              <a:noFill/>
              <a:prstDash val="solid"/>
              <a:miter/>
            </a:ln>
          </p:spPr>
          <p:txBody>
            <a:bodyPr rtlCol="0" anchor="ctr"/>
            <a:lstStyle/>
            <a:p>
              <a:endParaRPr lang="de-DE"/>
            </a:p>
          </p:txBody>
        </p:sp>
        <p:sp>
          <p:nvSpPr>
            <p:cNvPr id="8" name="Freihandform: Form 7">
              <a:extLst>
                <a:ext uri="{FF2B5EF4-FFF2-40B4-BE49-F238E27FC236}">
                  <a16:creationId xmlns:a16="http://schemas.microsoft.com/office/drawing/2014/main" id="{4E8103C6-20BF-4392-8C8E-BF035083F150}"/>
                </a:ext>
              </a:extLst>
            </p:cNvPr>
            <p:cNvSpPr/>
            <p:nvPr/>
          </p:nvSpPr>
          <p:spPr>
            <a:xfrm>
              <a:off x="8455594" y="820804"/>
              <a:ext cx="377760" cy="337829"/>
            </a:xfrm>
            <a:custGeom>
              <a:avLst/>
              <a:gdLst>
                <a:gd name="connsiteX0" fmla="*/ 377760 w 377760"/>
                <a:gd name="connsiteY0" fmla="*/ 199021 h 337829"/>
                <a:gd name="connsiteX1" fmla="*/ 96342 w 377760"/>
                <a:gd name="connsiteY1" fmla="*/ 0 h 337829"/>
                <a:gd name="connsiteX2" fmla="*/ 0 w 377760"/>
                <a:gd name="connsiteY2" fmla="*/ 138808 h 337829"/>
                <a:gd name="connsiteX3" fmla="*/ 281419 w 377760"/>
                <a:gd name="connsiteY3" fmla="*/ 337829 h 337829"/>
              </a:gdLst>
              <a:ahLst/>
              <a:cxnLst>
                <a:cxn ang="0">
                  <a:pos x="connsiteX0" y="connsiteY0"/>
                </a:cxn>
                <a:cxn ang="0">
                  <a:pos x="connsiteX1" y="connsiteY1"/>
                </a:cxn>
                <a:cxn ang="0">
                  <a:pos x="connsiteX2" y="connsiteY2"/>
                </a:cxn>
                <a:cxn ang="0">
                  <a:pos x="connsiteX3" y="connsiteY3"/>
                </a:cxn>
              </a:cxnLst>
              <a:rect l="l" t="t" r="r" b="b"/>
              <a:pathLst>
                <a:path w="377760" h="337829">
                  <a:moveTo>
                    <a:pt x="377760" y="199021"/>
                  </a:moveTo>
                  <a:lnTo>
                    <a:pt x="96342" y="0"/>
                  </a:lnTo>
                  <a:lnTo>
                    <a:pt x="0" y="138808"/>
                  </a:lnTo>
                  <a:lnTo>
                    <a:pt x="281419" y="337829"/>
                  </a:lnTo>
                  <a:close/>
                </a:path>
              </a:pathLst>
            </a:custGeom>
            <a:solidFill>
              <a:srgbClr val="FFFFFF"/>
            </a:solidFill>
            <a:ln w="6335" cap="flat">
              <a:noFill/>
              <a:prstDash val="solid"/>
              <a:miter/>
            </a:ln>
          </p:spPr>
          <p:txBody>
            <a:bodyPr rtlCol="0" anchor="ctr"/>
            <a:lstStyle/>
            <a:p>
              <a:endParaRPr lang="de-DE"/>
            </a:p>
          </p:txBody>
        </p:sp>
        <p:sp>
          <p:nvSpPr>
            <p:cNvPr id="10" name="Freihandform: Form 9">
              <a:extLst>
                <a:ext uri="{FF2B5EF4-FFF2-40B4-BE49-F238E27FC236}">
                  <a16:creationId xmlns:a16="http://schemas.microsoft.com/office/drawing/2014/main" id="{57DAF0EF-1F2B-4002-BED8-A2B64F3F8B4B}"/>
                </a:ext>
              </a:extLst>
            </p:cNvPr>
            <p:cNvSpPr/>
            <p:nvPr/>
          </p:nvSpPr>
          <p:spPr>
            <a:xfrm>
              <a:off x="8061354" y="171133"/>
              <a:ext cx="1410263" cy="1942677"/>
            </a:xfrm>
            <a:custGeom>
              <a:avLst/>
              <a:gdLst>
                <a:gd name="connsiteX0" fmla="*/ 1131380 w 1410263"/>
                <a:gd name="connsiteY0" fmla="*/ 1707528 h 1942677"/>
                <a:gd name="connsiteX1" fmla="*/ 1410264 w 1410263"/>
                <a:gd name="connsiteY1" fmla="*/ 1144056 h 1942677"/>
                <a:gd name="connsiteX2" fmla="*/ 919048 w 1410263"/>
                <a:gd name="connsiteY2" fmla="*/ 470299 h 1942677"/>
                <a:gd name="connsiteX3" fmla="*/ 1107928 w 1410263"/>
                <a:gd name="connsiteY3" fmla="*/ 198388 h 1942677"/>
                <a:gd name="connsiteX4" fmla="*/ 1028066 w 1410263"/>
                <a:gd name="connsiteY4" fmla="*/ 141977 h 1942677"/>
                <a:gd name="connsiteX5" fmla="*/ 1060391 w 1410263"/>
                <a:gd name="connsiteY5" fmla="*/ 95074 h 1942677"/>
                <a:gd name="connsiteX6" fmla="*/ 938697 w 1410263"/>
                <a:gd name="connsiteY6" fmla="*/ 8874 h 1942677"/>
                <a:gd name="connsiteX7" fmla="*/ 906372 w 1410263"/>
                <a:gd name="connsiteY7" fmla="*/ 55777 h 1942677"/>
                <a:gd name="connsiteX8" fmla="*/ 826510 w 1410263"/>
                <a:gd name="connsiteY8" fmla="*/ 0 h 1942677"/>
                <a:gd name="connsiteX9" fmla="*/ 470299 w 1410263"/>
                <a:gd name="connsiteY9" fmla="*/ 512765 h 1942677"/>
                <a:gd name="connsiteX10" fmla="*/ 751718 w 1410263"/>
                <a:gd name="connsiteY10" fmla="*/ 711153 h 1942677"/>
                <a:gd name="connsiteX11" fmla="*/ 817636 w 1410263"/>
                <a:gd name="connsiteY11" fmla="*/ 616079 h 1942677"/>
                <a:gd name="connsiteX12" fmla="*/ 1244201 w 1410263"/>
                <a:gd name="connsiteY12" fmla="*/ 1143423 h 1942677"/>
                <a:gd name="connsiteX13" fmla="*/ 709885 w 1410263"/>
                <a:gd name="connsiteY13" fmla="*/ 1682175 h 1942677"/>
                <a:gd name="connsiteX14" fmla="*/ 242122 w 1410263"/>
                <a:gd name="connsiteY14" fmla="*/ 1402658 h 1942677"/>
                <a:gd name="connsiteX15" fmla="*/ 536851 w 1410263"/>
                <a:gd name="connsiteY15" fmla="*/ 1402658 h 1942677"/>
                <a:gd name="connsiteX16" fmla="*/ 536851 w 1410263"/>
                <a:gd name="connsiteY16" fmla="*/ 1235961 h 1942677"/>
                <a:gd name="connsiteX17" fmla="*/ 0 w 1410263"/>
                <a:gd name="connsiteY17" fmla="*/ 1235961 h 1942677"/>
                <a:gd name="connsiteX18" fmla="*/ 0 w 1410263"/>
                <a:gd name="connsiteY18" fmla="*/ 1403291 h 1942677"/>
                <a:gd name="connsiteX19" fmla="*/ 58946 w 1410263"/>
                <a:gd name="connsiteY19" fmla="*/ 1403291 h 1942677"/>
                <a:gd name="connsiteX20" fmla="*/ 275714 w 1410263"/>
                <a:gd name="connsiteY20" fmla="*/ 1696753 h 1942677"/>
                <a:gd name="connsiteX21" fmla="*/ 116624 w 1410263"/>
                <a:gd name="connsiteY21" fmla="*/ 1904648 h 1942677"/>
                <a:gd name="connsiteX22" fmla="*/ 116624 w 1410263"/>
                <a:gd name="connsiteY22" fmla="*/ 1942678 h 1942677"/>
                <a:gd name="connsiteX23" fmla="*/ 1258779 w 1410263"/>
                <a:gd name="connsiteY23" fmla="*/ 1942678 h 1942677"/>
                <a:gd name="connsiteX24" fmla="*/ 1258779 w 1410263"/>
                <a:gd name="connsiteY24" fmla="*/ 1904648 h 1942677"/>
                <a:gd name="connsiteX25" fmla="*/ 1131380 w 1410263"/>
                <a:gd name="connsiteY25" fmla="*/ 1707528 h 194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10263" h="1942677">
                  <a:moveTo>
                    <a:pt x="1131380" y="1707528"/>
                  </a:moveTo>
                  <a:cubicBezTo>
                    <a:pt x="1300612" y="1578861"/>
                    <a:pt x="1410264" y="1374135"/>
                    <a:pt x="1410264" y="1144056"/>
                  </a:cubicBezTo>
                  <a:cubicBezTo>
                    <a:pt x="1410264" y="828411"/>
                    <a:pt x="1203636" y="560302"/>
                    <a:pt x="919048" y="470299"/>
                  </a:cubicBezTo>
                  <a:lnTo>
                    <a:pt x="1107928" y="198388"/>
                  </a:lnTo>
                  <a:lnTo>
                    <a:pt x="1028066" y="141977"/>
                  </a:lnTo>
                  <a:lnTo>
                    <a:pt x="1060391" y="95074"/>
                  </a:lnTo>
                  <a:lnTo>
                    <a:pt x="938697" y="8874"/>
                  </a:lnTo>
                  <a:lnTo>
                    <a:pt x="906372" y="55777"/>
                  </a:lnTo>
                  <a:lnTo>
                    <a:pt x="826510" y="0"/>
                  </a:lnTo>
                  <a:lnTo>
                    <a:pt x="470299" y="512765"/>
                  </a:lnTo>
                  <a:lnTo>
                    <a:pt x="751718" y="711153"/>
                  </a:lnTo>
                  <a:lnTo>
                    <a:pt x="817636" y="616079"/>
                  </a:lnTo>
                  <a:cubicBezTo>
                    <a:pt x="1061025" y="666151"/>
                    <a:pt x="1244201" y="883554"/>
                    <a:pt x="1244201" y="1143423"/>
                  </a:cubicBezTo>
                  <a:cubicBezTo>
                    <a:pt x="1244201" y="1440687"/>
                    <a:pt x="1004615" y="1682175"/>
                    <a:pt x="709885" y="1682175"/>
                  </a:cubicBezTo>
                  <a:cubicBezTo>
                    <a:pt x="513399" y="1682175"/>
                    <a:pt x="334660" y="1571255"/>
                    <a:pt x="242122" y="1402658"/>
                  </a:cubicBezTo>
                  <a:lnTo>
                    <a:pt x="536851" y="1402658"/>
                  </a:lnTo>
                  <a:lnTo>
                    <a:pt x="536851" y="1235961"/>
                  </a:lnTo>
                  <a:lnTo>
                    <a:pt x="0" y="1235961"/>
                  </a:lnTo>
                  <a:lnTo>
                    <a:pt x="0" y="1403291"/>
                  </a:lnTo>
                  <a:lnTo>
                    <a:pt x="58946" y="1403291"/>
                  </a:lnTo>
                  <a:cubicBezTo>
                    <a:pt x="104581" y="1520549"/>
                    <a:pt x="180640" y="1620694"/>
                    <a:pt x="275714" y="1696753"/>
                  </a:cubicBezTo>
                  <a:cubicBezTo>
                    <a:pt x="183810" y="1720838"/>
                    <a:pt x="116624" y="1805137"/>
                    <a:pt x="116624" y="1904648"/>
                  </a:cubicBezTo>
                  <a:lnTo>
                    <a:pt x="116624" y="1942678"/>
                  </a:lnTo>
                  <a:lnTo>
                    <a:pt x="1258779" y="1942678"/>
                  </a:lnTo>
                  <a:lnTo>
                    <a:pt x="1258779" y="1904648"/>
                  </a:lnTo>
                  <a:cubicBezTo>
                    <a:pt x="1259413" y="1816546"/>
                    <a:pt x="1206805" y="1740487"/>
                    <a:pt x="1131380" y="1707528"/>
                  </a:cubicBezTo>
                </a:path>
              </a:pathLst>
            </a:custGeom>
            <a:solidFill>
              <a:srgbClr val="FFFFFF"/>
            </a:solidFill>
            <a:ln w="6335" cap="flat">
              <a:noFill/>
              <a:prstDash val="solid"/>
              <a:miter/>
            </a:ln>
          </p:spPr>
          <p:txBody>
            <a:bodyPr rtlCol="0" anchor="ctr"/>
            <a:lstStyle/>
            <a:p>
              <a:endParaRPr lang="de-DE"/>
            </a:p>
          </p:txBody>
        </p:sp>
        <p:sp>
          <p:nvSpPr>
            <p:cNvPr id="12" name="Freihandform: Form 11">
              <a:extLst>
                <a:ext uri="{FF2B5EF4-FFF2-40B4-BE49-F238E27FC236}">
                  <a16:creationId xmlns:a16="http://schemas.microsoft.com/office/drawing/2014/main" id="{035BDCEC-FBF1-491A-8A47-697C8DD395C3}"/>
                </a:ext>
              </a:extLst>
            </p:cNvPr>
            <p:cNvSpPr/>
            <p:nvPr/>
          </p:nvSpPr>
          <p:spPr>
            <a:xfrm>
              <a:off x="9908323" y="0"/>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C8F04B"/>
            </a:solidFill>
            <a:ln w="6335" cap="flat">
              <a:noFill/>
              <a:prstDash val="solid"/>
              <a:miter/>
            </a:ln>
          </p:spPr>
          <p:txBody>
            <a:bodyPr rtlCol="0" anchor="ctr"/>
            <a:lstStyle/>
            <a:p>
              <a:endParaRPr lang="de-DE"/>
            </a:p>
          </p:txBody>
        </p:sp>
        <p:sp>
          <p:nvSpPr>
            <p:cNvPr id="13" name="Freihandform: Form 12">
              <a:extLst>
                <a:ext uri="{FF2B5EF4-FFF2-40B4-BE49-F238E27FC236}">
                  <a16:creationId xmlns:a16="http://schemas.microsoft.com/office/drawing/2014/main" id="{D3A9DC7F-E179-48EA-8469-16BC2711ED40}"/>
                </a:ext>
              </a:extLst>
            </p:cNvPr>
            <p:cNvSpPr/>
            <p:nvPr/>
          </p:nvSpPr>
          <p:spPr>
            <a:xfrm>
              <a:off x="9908324" y="0"/>
              <a:ext cx="2284943" cy="2284943"/>
            </a:xfrm>
            <a:custGeom>
              <a:avLst/>
              <a:gdLst>
                <a:gd name="connsiteX0" fmla="*/ 0 w 2284943"/>
                <a:gd name="connsiteY0" fmla="*/ 0 h 2284943"/>
                <a:gd name="connsiteX1" fmla="*/ 571077 w 2284943"/>
                <a:gd name="connsiteY1" fmla="*/ 1142789 h 2284943"/>
                <a:gd name="connsiteX2" fmla="*/ 0 w 2284943"/>
                <a:gd name="connsiteY2" fmla="*/ 2284944 h 2284943"/>
                <a:gd name="connsiteX3" fmla="*/ 2284943 w 2284943"/>
                <a:gd name="connsiteY3" fmla="*/ 1142789 h 2284943"/>
                <a:gd name="connsiteX4" fmla="*/ 0 w 2284943"/>
                <a:gd name="connsiteY4" fmla="*/ 0 h 2284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4943" h="2284943">
                  <a:moveTo>
                    <a:pt x="0" y="0"/>
                  </a:moveTo>
                  <a:lnTo>
                    <a:pt x="571077" y="1142789"/>
                  </a:lnTo>
                  <a:lnTo>
                    <a:pt x="0" y="2284944"/>
                  </a:lnTo>
                  <a:lnTo>
                    <a:pt x="2284943" y="1142789"/>
                  </a:lnTo>
                  <a:lnTo>
                    <a:pt x="0" y="0"/>
                  </a:lnTo>
                  <a:close/>
                </a:path>
              </a:pathLst>
            </a:custGeom>
            <a:solidFill>
              <a:srgbClr val="B4BEA5"/>
            </a:solidFill>
            <a:ln w="6335" cap="flat">
              <a:noFill/>
              <a:prstDash val="solid"/>
              <a:miter/>
            </a:ln>
          </p:spPr>
          <p:txBody>
            <a:bodyPr rtlCol="0" anchor="ctr"/>
            <a:lstStyle/>
            <a:p>
              <a:endParaRPr lang="de-DE"/>
            </a:p>
          </p:txBody>
        </p:sp>
        <p:sp>
          <p:nvSpPr>
            <p:cNvPr id="14" name="Freihandform: Form 13">
              <a:extLst>
                <a:ext uri="{FF2B5EF4-FFF2-40B4-BE49-F238E27FC236}">
                  <a16:creationId xmlns:a16="http://schemas.microsoft.com/office/drawing/2014/main" id="{90DD41FC-BDBA-4E42-9DCD-FC80F5A41D84}"/>
                </a:ext>
              </a:extLst>
            </p:cNvPr>
            <p:cNvSpPr/>
            <p:nvPr/>
          </p:nvSpPr>
          <p:spPr>
            <a:xfrm>
              <a:off x="5340338" y="2284943"/>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B4BEA5"/>
            </a:solidFill>
            <a:ln w="6335" cap="flat">
              <a:noFill/>
              <a:prstDash val="solid"/>
              <a:miter/>
            </a:ln>
          </p:spPr>
          <p:txBody>
            <a:bodyPr rtlCol="0" anchor="ctr"/>
            <a:lstStyle/>
            <a:p>
              <a:endParaRPr lang="de-DE"/>
            </a:p>
          </p:txBody>
        </p:sp>
        <p:sp>
          <p:nvSpPr>
            <p:cNvPr id="15" name="Freihandform: Form 14">
              <a:extLst>
                <a:ext uri="{FF2B5EF4-FFF2-40B4-BE49-F238E27FC236}">
                  <a16:creationId xmlns:a16="http://schemas.microsoft.com/office/drawing/2014/main" id="{54984D28-1404-4AEE-8E50-842B3560681F}"/>
                </a:ext>
              </a:extLst>
            </p:cNvPr>
            <p:cNvSpPr/>
            <p:nvPr/>
          </p:nvSpPr>
          <p:spPr>
            <a:xfrm>
              <a:off x="5515274" y="2471922"/>
              <a:ext cx="1947114" cy="1947114"/>
            </a:xfrm>
            <a:custGeom>
              <a:avLst/>
              <a:gdLst>
                <a:gd name="connsiteX0" fmla="*/ 1074969 w 1947114"/>
                <a:gd name="connsiteY0" fmla="*/ 321984 h 1947114"/>
                <a:gd name="connsiteX1" fmla="*/ 1138986 w 1947114"/>
                <a:gd name="connsiteY1" fmla="*/ 346069 h 1947114"/>
                <a:gd name="connsiteX2" fmla="*/ 1235327 w 1947114"/>
                <a:gd name="connsiteY2" fmla="*/ 249728 h 1947114"/>
                <a:gd name="connsiteX3" fmla="*/ 1138986 w 1947114"/>
                <a:gd name="connsiteY3" fmla="*/ 153386 h 1947114"/>
                <a:gd name="connsiteX4" fmla="*/ 1042644 w 1947114"/>
                <a:gd name="connsiteY4" fmla="*/ 249728 h 1947114"/>
                <a:gd name="connsiteX5" fmla="*/ 1058490 w 1947114"/>
                <a:gd name="connsiteY5" fmla="*/ 302335 h 1947114"/>
                <a:gd name="connsiteX6" fmla="*/ 1068631 w 1947114"/>
                <a:gd name="connsiteY6" fmla="*/ 315645 h 1947114"/>
                <a:gd name="connsiteX7" fmla="*/ 1074969 w 1947114"/>
                <a:gd name="connsiteY7" fmla="*/ 321984 h 1947114"/>
                <a:gd name="connsiteX8" fmla="*/ 360647 w 1947114"/>
                <a:gd name="connsiteY8" fmla="*/ 554598 h 1947114"/>
                <a:gd name="connsiteX9" fmla="*/ 152118 w 1947114"/>
                <a:gd name="connsiteY9" fmla="*/ 762493 h 1947114"/>
                <a:gd name="connsiteX10" fmla="*/ 360647 w 1947114"/>
                <a:gd name="connsiteY10" fmla="*/ 970388 h 1947114"/>
                <a:gd name="connsiteX11" fmla="*/ 569176 w 1947114"/>
                <a:gd name="connsiteY11" fmla="*/ 762493 h 1947114"/>
                <a:gd name="connsiteX12" fmla="*/ 360647 w 1947114"/>
                <a:gd name="connsiteY12" fmla="*/ 554598 h 1947114"/>
                <a:gd name="connsiteX13" fmla="*/ 1485055 w 1947114"/>
                <a:gd name="connsiteY13" fmla="*/ 832214 h 1947114"/>
                <a:gd name="connsiteX14" fmla="*/ 1175748 w 1947114"/>
                <a:gd name="connsiteY14" fmla="*/ 1141521 h 1947114"/>
                <a:gd name="connsiteX15" fmla="*/ 1485055 w 1947114"/>
                <a:gd name="connsiteY15" fmla="*/ 1450828 h 1947114"/>
                <a:gd name="connsiteX16" fmla="*/ 1794362 w 1947114"/>
                <a:gd name="connsiteY16" fmla="*/ 1141521 h 1947114"/>
                <a:gd name="connsiteX17" fmla="*/ 1485055 w 1947114"/>
                <a:gd name="connsiteY17" fmla="*/ 832214 h 1947114"/>
                <a:gd name="connsiteX18" fmla="*/ 579317 w 1947114"/>
                <a:gd name="connsiteY18" fmla="*/ 1553508 h 1947114"/>
                <a:gd name="connsiteX19" fmla="*/ 458256 w 1947114"/>
                <a:gd name="connsiteY19" fmla="*/ 1674569 h 1947114"/>
                <a:gd name="connsiteX20" fmla="*/ 579317 w 1947114"/>
                <a:gd name="connsiteY20" fmla="*/ 1795630 h 1947114"/>
                <a:gd name="connsiteX21" fmla="*/ 700378 w 1947114"/>
                <a:gd name="connsiteY21" fmla="*/ 1674569 h 1947114"/>
                <a:gd name="connsiteX22" fmla="*/ 579317 w 1947114"/>
                <a:gd name="connsiteY22" fmla="*/ 1553508 h 1947114"/>
                <a:gd name="connsiteX23" fmla="*/ 579317 w 1947114"/>
                <a:gd name="connsiteY23" fmla="*/ 1947114 h 1947114"/>
                <a:gd name="connsiteX24" fmla="*/ 306138 w 1947114"/>
                <a:gd name="connsiteY24" fmla="*/ 1673935 h 1947114"/>
                <a:gd name="connsiteX25" fmla="*/ 579317 w 1947114"/>
                <a:gd name="connsiteY25" fmla="*/ 1400756 h 1947114"/>
                <a:gd name="connsiteX26" fmla="*/ 785945 w 1947114"/>
                <a:gd name="connsiteY26" fmla="*/ 1495196 h 1947114"/>
                <a:gd name="connsiteX27" fmla="*/ 1068631 w 1947114"/>
                <a:gd name="connsiteY27" fmla="*/ 1340543 h 1947114"/>
                <a:gd name="connsiteX28" fmla="*/ 1023629 w 1947114"/>
                <a:gd name="connsiteY28" fmla="*/ 1141521 h 1947114"/>
                <a:gd name="connsiteX29" fmla="*/ 1024897 w 1947114"/>
                <a:gd name="connsiteY29" fmla="*/ 1107928 h 1947114"/>
                <a:gd name="connsiteX30" fmla="*/ 615445 w 1947114"/>
                <a:gd name="connsiteY30" fmla="*/ 1016657 h 1947114"/>
                <a:gd name="connsiteX31" fmla="*/ 360647 w 1947114"/>
                <a:gd name="connsiteY31" fmla="*/ 1122506 h 1947114"/>
                <a:gd name="connsiteX32" fmla="*/ 0 w 1947114"/>
                <a:gd name="connsiteY32" fmla="*/ 761859 h 1947114"/>
                <a:gd name="connsiteX33" fmla="*/ 360647 w 1947114"/>
                <a:gd name="connsiteY33" fmla="*/ 401212 h 1947114"/>
                <a:gd name="connsiteX34" fmla="*/ 608473 w 1947114"/>
                <a:gd name="connsiteY34" fmla="*/ 500089 h 1947114"/>
                <a:gd name="connsiteX35" fmla="*/ 909541 w 1947114"/>
                <a:gd name="connsiteY35" fmla="*/ 342900 h 1947114"/>
                <a:gd name="connsiteX36" fmla="*/ 891160 w 1947114"/>
                <a:gd name="connsiteY36" fmla="*/ 248460 h 1947114"/>
                <a:gd name="connsiteX37" fmla="*/ 1139620 w 1947114"/>
                <a:gd name="connsiteY37" fmla="*/ 0 h 1947114"/>
                <a:gd name="connsiteX38" fmla="*/ 1388080 w 1947114"/>
                <a:gd name="connsiteY38" fmla="*/ 248460 h 1947114"/>
                <a:gd name="connsiteX39" fmla="*/ 1139620 w 1947114"/>
                <a:gd name="connsiteY39" fmla="*/ 496920 h 1947114"/>
                <a:gd name="connsiteX40" fmla="*/ 1011587 w 1947114"/>
                <a:gd name="connsiteY40" fmla="*/ 461425 h 1947114"/>
                <a:gd name="connsiteX41" fmla="*/ 695307 w 1947114"/>
                <a:gd name="connsiteY41" fmla="*/ 626220 h 1947114"/>
                <a:gd name="connsiteX42" fmla="*/ 721294 w 1947114"/>
                <a:gd name="connsiteY42" fmla="*/ 761225 h 1947114"/>
                <a:gd name="connsiteX43" fmla="*/ 701646 w 1947114"/>
                <a:gd name="connsiteY43" fmla="*/ 879117 h 1947114"/>
                <a:gd name="connsiteX44" fmla="*/ 1061025 w 1947114"/>
                <a:gd name="connsiteY44" fmla="*/ 958979 h 1947114"/>
                <a:gd name="connsiteX45" fmla="*/ 1485689 w 1947114"/>
                <a:gd name="connsiteY45" fmla="*/ 678828 h 1947114"/>
                <a:gd name="connsiteX46" fmla="*/ 1947114 w 1947114"/>
                <a:gd name="connsiteY46" fmla="*/ 1140254 h 1947114"/>
                <a:gd name="connsiteX47" fmla="*/ 1485689 w 1947114"/>
                <a:gd name="connsiteY47" fmla="*/ 1601679 h 1947114"/>
                <a:gd name="connsiteX48" fmla="*/ 1157367 w 1947114"/>
                <a:gd name="connsiteY48" fmla="*/ 1464772 h 1947114"/>
                <a:gd name="connsiteX49" fmla="*/ 849961 w 1947114"/>
                <a:gd name="connsiteY49" fmla="*/ 1633370 h 1947114"/>
                <a:gd name="connsiteX50" fmla="*/ 853130 w 1947114"/>
                <a:gd name="connsiteY50" fmla="*/ 1673301 h 1947114"/>
                <a:gd name="connsiteX51" fmla="*/ 579317 w 1947114"/>
                <a:gd name="connsiteY51" fmla="*/ 1947114 h 1947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947114" h="1947114">
                  <a:moveTo>
                    <a:pt x="1074969" y="321984"/>
                  </a:moveTo>
                  <a:cubicBezTo>
                    <a:pt x="1092083" y="337196"/>
                    <a:pt x="1114900" y="346069"/>
                    <a:pt x="1138986" y="346069"/>
                  </a:cubicBezTo>
                  <a:cubicBezTo>
                    <a:pt x="1192227" y="346069"/>
                    <a:pt x="1235327" y="302969"/>
                    <a:pt x="1235327" y="249728"/>
                  </a:cubicBezTo>
                  <a:cubicBezTo>
                    <a:pt x="1235327" y="196486"/>
                    <a:pt x="1192227" y="153386"/>
                    <a:pt x="1138986" y="153386"/>
                  </a:cubicBezTo>
                  <a:cubicBezTo>
                    <a:pt x="1085744" y="153386"/>
                    <a:pt x="1042644" y="196486"/>
                    <a:pt x="1042644" y="249728"/>
                  </a:cubicBezTo>
                  <a:cubicBezTo>
                    <a:pt x="1042644" y="268108"/>
                    <a:pt x="1048349" y="286490"/>
                    <a:pt x="1058490" y="302335"/>
                  </a:cubicBezTo>
                  <a:cubicBezTo>
                    <a:pt x="1061659" y="306772"/>
                    <a:pt x="1064828" y="311209"/>
                    <a:pt x="1068631" y="315645"/>
                  </a:cubicBezTo>
                  <a:cubicBezTo>
                    <a:pt x="1071166" y="316913"/>
                    <a:pt x="1073068" y="319448"/>
                    <a:pt x="1074969" y="321984"/>
                  </a:cubicBezTo>
                  <a:moveTo>
                    <a:pt x="360647" y="554598"/>
                  </a:moveTo>
                  <a:cubicBezTo>
                    <a:pt x="245925" y="554598"/>
                    <a:pt x="152118" y="647771"/>
                    <a:pt x="152118" y="762493"/>
                  </a:cubicBezTo>
                  <a:cubicBezTo>
                    <a:pt x="152118" y="877216"/>
                    <a:pt x="245291" y="970388"/>
                    <a:pt x="360647" y="970388"/>
                  </a:cubicBezTo>
                  <a:cubicBezTo>
                    <a:pt x="475370" y="970388"/>
                    <a:pt x="569176" y="877216"/>
                    <a:pt x="569176" y="762493"/>
                  </a:cubicBezTo>
                  <a:cubicBezTo>
                    <a:pt x="568542" y="647771"/>
                    <a:pt x="475370" y="554598"/>
                    <a:pt x="360647" y="554598"/>
                  </a:cubicBezTo>
                  <a:moveTo>
                    <a:pt x="1485055" y="832214"/>
                  </a:moveTo>
                  <a:cubicBezTo>
                    <a:pt x="1314556" y="832214"/>
                    <a:pt x="1175748" y="971022"/>
                    <a:pt x="1175748" y="1141521"/>
                  </a:cubicBezTo>
                  <a:cubicBezTo>
                    <a:pt x="1175748" y="1312020"/>
                    <a:pt x="1314556" y="1450828"/>
                    <a:pt x="1485055" y="1450828"/>
                  </a:cubicBezTo>
                  <a:cubicBezTo>
                    <a:pt x="1655554" y="1450828"/>
                    <a:pt x="1794362" y="1312020"/>
                    <a:pt x="1794362" y="1141521"/>
                  </a:cubicBezTo>
                  <a:cubicBezTo>
                    <a:pt x="1794996" y="971022"/>
                    <a:pt x="1656188" y="832214"/>
                    <a:pt x="1485055" y="832214"/>
                  </a:cubicBezTo>
                  <a:moveTo>
                    <a:pt x="579317" y="1553508"/>
                  </a:moveTo>
                  <a:cubicBezTo>
                    <a:pt x="512765" y="1553508"/>
                    <a:pt x="458256" y="1608017"/>
                    <a:pt x="458256" y="1674569"/>
                  </a:cubicBezTo>
                  <a:cubicBezTo>
                    <a:pt x="458256" y="1741121"/>
                    <a:pt x="512765" y="1795630"/>
                    <a:pt x="579317" y="1795630"/>
                  </a:cubicBezTo>
                  <a:cubicBezTo>
                    <a:pt x="645869" y="1795630"/>
                    <a:pt x="700378" y="1741121"/>
                    <a:pt x="700378" y="1674569"/>
                  </a:cubicBezTo>
                  <a:cubicBezTo>
                    <a:pt x="700378" y="1607383"/>
                    <a:pt x="646503" y="1553508"/>
                    <a:pt x="579317" y="1553508"/>
                  </a:cubicBezTo>
                  <a:moveTo>
                    <a:pt x="579317" y="1947114"/>
                  </a:moveTo>
                  <a:cubicBezTo>
                    <a:pt x="428467" y="1947114"/>
                    <a:pt x="306138" y="1824786"/>
                    <a:pt x="306138" y="1673935"/>
                  </a:cubicBezTo>
                  <a:cubicBezTo>
                    <a:pt x="306138" y="1523084"/>
                    <a:pt x="428467" y="1400756"/>
                    <a:pt x="579317" y="1400756"/>
                  </a:cubicBezTo>
                  <a:cubicBezTo>
                    <a:pt x="661715" y="1400756"/>
                    <a:pt x="735872" y="1437518"/>
                    <a:pt x="785945" y="1495196"/>
                  </a:cubicBezTo>
                  <a:lnTo>
                    <a:pt x="1068631" y="1340543"/>
                  </a:lnTo>
                  <a:cubicBezTo>
                    <a:pt x="1039475" y="1280329"/>
                    <a:pt x="1023629" y="1212510"/>
                    <a:pt x="1023629" y="1141521"/>
                  </a:cubicBezTo>
                  <a:cubicBezTo>
                    <a:pt x="1023629" y="1130112"/>
                    <a:pt x="1024263" y="1119337"/>
                    <a:pt x="1024897" y="1107928"/>
                  </a:cubicBezTo>
                  <a:lnTo>
                    <a:pt x="615445" y="1016657"/>
                  </a:lnTo>
                  <a:cubicBezTo>
                    <a:pt x="550161" y="1081942"/>
                    <a:pt x="460158" y="1122506"/>
                    <a:pt x="360647" y="1122506"/>
                  </a:cubicBezTo>
                  <a:cubicBezTo>
                    <a:pt x="161626" y="1122506"/>
                    <a:pt x="0" y="960880"/>
                    <a:pt x="0" y="761859"/>
                  </a:cubicBezTo>
                  <a:cubicBezTo>
                    <a:pt x="0" y="562838"/>
                    <a:pt x="161626" y="401212"/>
                    <a:pt x="360647" y="401212"/>
                  </a:cubicBezTo>
                  <a:cubicBezTo>
                    <a:pt x="456355" y="401212"/>
                    <a:pt x="543823" y="438608"/>
                    <a:pt x="608473" y="500089"/>
                  </a:cubicBezTo>
                  <a:lnTo>
                    <a:pt x="909541" y="342900"/>
                  </a:lnTo>
                  <a:cubicBezTo>
                    <a:pt x="897498" y="313110"/>
                    <a:pt x="891160" y="280785"/>
                    <a:pt x="891160" y="248460"/>
                  </a:cubicBezTo>
                  <a:cubicBezTo>
                    <a:pt x="891160" y="111553"/>
                    <a:pt x="1002713" y="0"/>
                    <a:pt x="1139620" y="0"/>
                  </a:cubicBezTo>
                  <a:cubicBezTo>
                    <a:pt x="1276526" y="0"/>
                    <a:pt x="1388080" y="111553"/>
                    <a:pt x="1388080" y="248460"/>
                  </a:cubicBezTo>
                  <a:cubicBezTo>
                    <a:pt x="1388080" y="385366"/>
                    <a:pt x="1276526" y="496920"/>
                    <a:pt x="1139620" y="496920"/>
                  </a:cubicBezTo>
                  <a:cubicBezTo>
                    <a:pt x="1093350" y="496920"/>
                    <a:pt x="1049616" y="484243"/>
                    <a:pt x="1011587" y="461425"/>
                  </a:cubicBezTo>
                  <a:lnTo>
                    <a:pt x="695307" y="626220"/>
                  </a:lnTo>
                  <a:cubicBezTo>
                    <a:pt x="712421" y="668053"/>
                    <a:pt x="721294" y="713688"/>
                    <a:pt x="721294" y="761225"/>
                  </a:cubicBezTo>
                  <a:cubicBezTo>
                    <a:pt x="721294" y="802424"/>
                    <a:pt x="714322" y="841721"/>
                    <a:pt x="701646" y="879117"/>
                  </a:cubicBezTo>
                  <a:lnTo>
                    <a:pt x="1061025" y="958979"/>
                  </a:lnTo>
                  <a:cubicBezTo>
                    <a:pt x="1131380" y="794184"/>
                    <a:pt x="1295541" y="678828"/>
                    <a:pt x="1485689" y="678828"/>
                  </a:cubicBezTo>
                  <a:cubicBezTo>
                    <a:pt x="1740487" y="678828"/>
                    <a:pt x="1947114" y="886089"/>
                    <a:pt x="1947114" y="1140254"/>
                  </a:cubicBezTo>
                  <a:cubicBezTo>
                    <a:pt x="1947114" y="1394418"/>
                    <a:pt x="1739853" y="1601679"/>
                    <a:pt x="1485689" y="1601679"/>
                  </a:cubicBezTo>
                  <a:cubicBezTo>
                    <a:pt x="1357656" y="1601679"/>
                    <a:pt x="1241666" y="1549072"/>
                    <a:pt x="1157367" y="1464772"/>
                  </a:cubicBezTo>
                  <a:lnTo>
                    <a:pt x="849961" y="1633370"/>
                  </a:lnTo>
                  <a:cubicBezTo>
                    <a:pt x="851863" y="1646681"/>
                    <a:pt x="853130" y="1659991"/>
                    <a:pt x="853130" y="1673301"/>
                  </a:cubicBezTo>
                  <a:cubicBezTo>
                    <a:pt x="852496" y="1824786"/>
                    <a:pt x="730168" y="1947114"/>
                    <a:pt x="579317" y="1947114"/>
                  </a:cubicBezTo>
                </a:path>
              </a:pathLst>
            </a:custGeom>
            <a:solidFill>
              <a:srgbClr val="FFFFFF"/>
            </a:solidFill>
            <a:ln w="6335" cap="flat">
              <a:noFill/>
              <a:prstDash val="solid"/>
              <a:miter/>
            </a:ln>
          </p:spPr>
          <p:txBody>
            <a:bodyPr rtlCol="0" anchor="ctr"/>
            <a:lstStyle/>
            <a:p>
              <a:endParaRPr lang="de-DE"/>
            </a:p>
          </p:txBody>
        </p:sp>
        <p:sp>
          <p:nvSpPr>
            <p:cNvPr id="16" name="Freihandform: Form 15">
              <a:extLst>
                <a:ext uri="{FF2B5EF4-FFF2-40B4-BE49-F238E27FC236}">
                  <a16:creationId xmlns:a16="http://schemas.microsoft.com/office/drawing/2014/main" id="{7032D225-8657-4B71-84BD-7451B119BFB6}"/>
                </a:ext>
              </a:extLst>
            </p:cNvPr>
            <p:cNvSpPr/>
            <p:nvPr/>
          </p:nvSpPr>
          <p:spPr>
            <a:xfrm>
              <a:off x="7624647" y="2284943"/>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472482"/>
            </a:solidFill>
            <a:ln w="6335" cap="flat">
              <a:noFill/>
              <a:prstDash val="solid"/>
              <a:miter/>
            </a:ln>
          </p:spPr>
          <p:txBody>
            <a:bodyPr rtlCol="0" anchor="ctr"/>
            <a:lstStyle/>
            <a:p>
              <a:endParaRPr lang="de-DE"/>
            </a:p>
          </p:txBody>
        </p:sp>
        <p:sp>
          <p:nvSpPr>
            <p:cNvPr id="17" name="Freihandform: Form 16">
              <a:extLst>
                <a:ext uri="{FF2B5EF4-FFF2-40B4-BE49-F238E27FC236}">
                  <a16:creationId xmlns:a16="http://schemas.microsoft.com/office/drawing/2014/main" id="{6B6E5232-ACF0-4A00-8EA6-A854B1692E18}"/>
                </a:ext>
              </a:extLst>
            </p:cNvPr>
            <p:cNvSpPr/>
            <p:nvPr/>
          </p:nvSpPr>
          <p:spPr>
            <a:xfrm>
              <a:off x="7757751" y="2423117"/>
              <a:ext cx="2018736" cy="2009229"/>
            </a:xfrm>
            <a:custGeom>
              <a:avLst/>
              <a:gdLst>
                <a:gd name="connsiteX0" fmla="*/ 1009051 w 2018736"/>
                <a:gd name="connsiteY0" fmla="*/ 0 h 2009229"/>
                <a:gd name="connsiteX1" fmla="*/ 1009051 w 2018736"/>
                <a:gd name="connsiteY1" fmla="*/ 574247 h 2009229"/>
                <a:gd name="connsiteX2" fmla="*/ 432270 w 2018736"/>
                <a:gd name="connsiteY2" fmla="*/ 574247 h 2009229"/>
                <a:gd name="connsiteX3" fmla="*/ 0 w 2018736"/>
                <a:gd name="connsiteY3" fmla="*/ 1004615 h 2009229"/>
                <a:gd name="connsiteX4" fmla="*/ 448749 w 2018736"/>
                <a:gd name="connsiteY4" fmla="*/ 1435617 h 2009229"/>
                <a:gd name="connsiteX5" fmla="*/ 1009051 w 2018736"/>
                <a:gd name="connsiteY5" fmla="*/ 1435617 h 2009229"/>
                <a:gd name="connsiteX6" fmla="*/ 1009051 w 2018736"/>
                <a:gd name="connsiteY6" fmla="*/ 2009229 h 2009229"/>
                <a:gd name="connsiteX7" fmla="*/ 1009051 w 2018736"/>
                <a:gd name="connsiteY7" fmla="*/ 2009229 h 2009229"/>
                <a:gd name="connsiteX8" fmla="*/ 2018737 w 2018736"/>
                <a:gd name="connsiteY8" fmla="*/ 1004615 h 2009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8736" h="2009229">
                  <a:moveTo>
                    <a:pt x="1009051" y="0"/>
                  </a:moveTo>
                  <a:lnTo>
                    <a:pt x="1009051" y="574247"/>
                  </a:lnTo>
                  <a:lnTo>
                    <a:pt x="432270" y="574247"/>
                  </a:lnTo>
                  <a:lnTo>
                    <a:pt x="0" y="1004615"/>
                  </a:lnTo>
                  <a:lnTo>
                    <a:pt x="448749" y="1435617"/>
                  </a:lnTo>
                  <a:lnTo>
                    <a:pt x="1009051" y="1435617"/>
                  </a:lnTo>
                  <a:lnTo>
                    <a:pt x="1009051" y="2009229"/>
                  </a:lnTo>
                  <a:lnTo>
                    <a:pt x="1009051" y="2009229"/>
                  </a:lnTo>
                  <a:lnTo>
                    <a:pt x="2018737" y="1004615"/>
                  </a:lnTo>
                  <a:close/>
                </a:path>
              </a:pathLst>
            </a:custGeom>
            <a:solidFill>
              <a:srgbClr val="8CCDCD"/>
            </a:solidFill>
            <a:ln w="6335" cap="flat">
              <a:noFill/>
              <a:prstDash val="solid"/>
              <a:miter/>
            </a:ln>
          </p:spPr>
          <p:txBody>
            <a:bodyPr rtlCol="0" anchor="ctr"/>
            <a:lstStyle/>
            <a:p>
              <a:endParaRPr lang="de-DE"/>
            </a:p>
          </p:txBody>
        </p:sp>
        <p:sp>
          <p:nvSpPr>
            <p:cNvPr id="18" name="Freihandform: Form 17">
              <a:extLst>
                <a:ext uri="{FF2B5EF4-FFF2-40B4-BE49-F238E27FC236}">
                  <a16:creationId xmlns:a16="http://schemas.microsoft.com/office/drawing/2014/main" id="{C5D3891D-0776-4E79-88DF-5D30A5CC8892}"/>
                </a:ext>
              </a:extLst>
            </p:cNvPr>
            <p:cNvSpPr/>
            <p:nvPr/>
          </p:nvSpPr>
          <p:spPr>
            <a:xfrm>
              <a:off x="9908323" y="2284943"/>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FFFFFF"/>
            </a:solidFill>
            <a:ln w="6335" cap="flat">
              <a:noFill/>
              <a:prstDash val="solid"/>
              <a:miter/>
            </a:ln>
          </p:spPr>
          <p:txBody>
            <a:bodyPr rtlCol="0" anchor="ctr"/>
            <a:lstStyle/>
            <a:p>
              <a:endParaRPr lang="de-DE"/>
            </a:p>
          </p:txBody>
        </p:sp>
        <p:sp>
          <p:nvSpPr>
            <p:cNvPr id="19" name="Freihandform: Form 18">
              <a:extLst>
                <a:ext uri="{FF2B5EF4-FFF2-40B4-BE49-F238E27FC236}">
                  <a16:creationId xmlns:a16="http://schemas.microsoft.com/office/drawing/2014/main" id="{FB05DCBF-F50E-43B6-9973-DD11B5CB3152}"/>
                </a:ext>
              </a:extLst>
            </p:cNvPr>
            <p:cNvSpPr/>
            <p:nvPr/>
          </p:nvSpPr>
          <p:spPr>
            <a:xfrm>
              <a:off x="10193843" y="2509951"/>
              <a:ext cx="1714084" cy="1835560"/>
            </a:xfrm>
            <a:custGeom>
              <a:avLst/>
              <a:gdLst>
                <a:gd name="connsiteX0" fmla="*/ 570779 w 1714084"/>
                <a:gd name="connsiteY0" fmla="*/ 1460336 h 1835560"/>
                <a:gd name="connsiteX1" fmla="*/ 857269 w 1714084"/>
                <a:gd name="connsiteY1" fmla="*/ 1353853 h 1835560"/>
                <a:gd name="connsiteX2" fmla="*/ 1029036 w 1714084"/>
                <a:gd name="connsiteY2" fmla="*/ 1270188 h 1835560"/>
                <a:gd name="connsiteX3" fmla="*/ 1058826 w 1714084"/>
                <a:gd name="connsiteY3" fmla="*/ 1254976 h 1835560"/>
                <a:gd name="connsiteX4" fmla="*/ 1089883 w 1714084"/>
                <a:gd name="connsiteY4" fmla="*/ 1237229 h 1835560"/>
                <a:gd name="connsiteX5" fmla="*/ 1080376 w 1714084"/>
                <a:gd name="connsiteY5" fmla="*/ 1288569 h 1835560"/>
                <a:gd name="connsiteX6" fmla="*/ 1045515 w 1714084"/>
                <a:gd name="connsiteY6" fmla="*/ 1426743 h 1835560"/>
                <a:gd name="connsiteX7" fmla="*/ 857269 w 1714084"/>
                <a:gd name="connsiteY7" fmla="*/ 1694852 h 1835560"/>
                <a:gd name="connsiteX8" fmla="*/ 697545 w 1714084"/>
                <a:gd name="connsiteY8" fmla="*/ 1505971 h 1835560"/>
                <a:gd name="connsiteX9" fmla="*/ 618316 w 1714084"/>
                <a:gd name="connsiteY9" fmla="*/ 1527521 h 1835560"/>
                <a:gd name="connsiteX10" fmla="*/ 563807 w 1714084"/>
                <a:gd name="connsiteY10" fmla="*/ 1542733 h 1835560"/>
                <a:gd name="connsiteX11" fmla="*/ 557469 w 1714084"/>
                <a:gd name="connsiteY11" fmla="*/ 1544635 h 1835560"/>
                <a:gd name="connsiteX12" fmla="*/ 857269 w 1714084"/>
                <a:gd name="connsiteY12" fmla="*/ 1835561 h 1835560"/>
                <a:gd name="connsiteX13" fmla="*/ 1186225 w 1714084"/>
                <a:gd name="connsiteY13" fmla="*/ 1464772 h 1835560"/>
                <a:gd name="connsiteX14" fmla="*/ 1220451 w 1714084"/>
                <a:gd name="connsiteY14" fmla="*/ 1332303 h 1835560"/>
                <a:gd name="connsiteX15" fmla="*/ 1220451 w 1714084"/>
                <a:gd name="connsiteY15" fmla="*/ 1327866 h 1835560"/>
                <a:gd name="connsiteX16" fmla="*/ 1250241 w 1714084"/>
                <a:gd name="connsiteY16" fmla="*/ 1134549 h 1835560"/>
                <a:gd name="connsiteX17" fmla="*/ 1261016 w 1714084"/>
                <a:gd name="connsiteY17" fmla="*/ 949472 h 1835560"/>
                <a:gd name="connsiteX18" fmla="*/ 1261016 w 1714084"/>
                <a:gd name="connsiteY18" fmla="*/ 917147 h 1835560"/>
                <a:gd name="connsiteX19" fmla="*/ 1261016 w 1714084"/>
                <a:gd name="connsiteY19" fmla="*/ 882920 h 1835560"/>
                <a:gd name="connsiteX20" fmla="*/ 1302849 w 1714084"/>
                <a:gd name="connsiteY20" fmla="*/ 916513 h 1835560"/>
                <a:gd name="connsiteX21" fmla="*/ 1406162 w 1714084"/>
                <a:gd name="connsiteY21" fmla="*/ 1014122 h 1835560"/>
                <a:gd name="connsiteX22" fmla="*/ 1419473 w 1714084"/>
                <a:gd name="connsiteY22" fmla="*/ 1028066 h 1835560"/>
                <a:gd name="connsiteX23" fmla="*/ 1412501 w 1714084"/>
                <a:gd name="connsiteY23" fmla="*/ 1062927 h 1835560"/>
                <a:gd name="connsiteX24" fmla="*/ 1548773 w 1714084"/>
                <a:gd name="connsiteY24" fmla="*/ 1211876 h 1835560"/>
                <a:gd name="connsiteX25" fmla="*/ 1555111 w 1714084"/>
                <a:gd name="connsiteY25" fmla="*/ 1305048 h 1835560"/>
                <a:gd name="connsiteX26" fmla="*/ 1302215 w 1714084"/>
                <a:gd name="connsiteY26" fmla="*/ 1343078 h 1835560"/>
                <a:gd name="connsiteX27" fmla="*/ 1299680 w 1714084"/>
                <a:gd name="connsiteY27" fmla="*/ 1352585 h 1835560"/>
                <a:gd name="connsiteX28" fmla="*/ 1264819 w 1714084"/>
                <a:gd name="connsiteY28" fmla="*/ 1479984 h 1835560"/>
                <a:gd name="connsiteX29" fmla="*/ 1402993 w 1714084"/>
                <a:gd name="connsiteY29" fmla="*/ 1492027 h 1835560"/>
                <a:gd name="connsiteX30" fmla="*/ 1682510 w 1714084"/>
                <a:gd name="connsiteY30" fmla="*/ 1375403 h 1835560"/>
                <a:gd name="connsiteX31" fmla="*/ 1682510 w 1714084"/>
                <a:gd name="connsiteY31" fmla="*/ 1152296 h 1835560"/>
                <a:gd name="connsiteX32" fmla="*/ 1705962 w 1714084"/>
                <a:gd name="connsiteY32" fmla="*/ 1036940 h 1835560"/>
                <a:gd name="connsiteX33" fmla="*/ 1527223 w 1714084"/>
                <a:gd name="connsiteY33" fmla="*/ 931091 h 1835560"/>
                <a:gd name="connsiteX34" fmla="*/ 1513279 w 1714084"/>
                <a:gd name="connsiteY34" fmla="*/ 916513 h 1835560"/>
                <a:gd name="connsiteX35" fmla="*/ 1409331 w 1714084"/>
                <a:gd name="connsiteY35" fmla="*/ 819537 h 1835560"/>
                <a:gd name="connsiteX36" fmla="*/ 1248340 w 1714084"/>
                <a:gd name="connsiteY36" fmla="*/ 697843 h 1835560"/>
                <a:gd name="connsiteX37" fmla="*/ 1087348 w 1714084"/>
                <a:gd name="connsiteY37" fmla="*/ 597064 h 1835560"/>
                <a:gd name="connsiteX38" fmla="*/ 1058192 w 1714084"/>
                <a:gd name="connsiteY38" fmla="*/ 580585 h 1835560"/>
                <a:gd name="connsiteX39" fmla="*/ 1027134 w 1714084"/>
                <a:gd name="connsiteY39" fmla="*/ 564105 h 1835560"/>
                <a:gd name="connsiteX40" fmla="*/ 1077840 w 1714084"/>
                <a:gd name="connsiteY40" fmla="*/ 546992 h 1835560"/>
                <a:gd name="connsiteX41" fmla="*/ 1219184 w 1714084"/>
                <a:gd name="connsiteY41" fmla="*/ 507061 h 1835560"/>
                <a:gd name="connsiteX42" fmla="*/ 1409965 w 1714084"/>
                <a:gd name="connsiteY42" fmla="*/ 482342 h 1835560"/>
                <a:gd name="connsiteX43" fmla="*/ 1557013 w 1714084"/>
                <a:gd name="connsiteY43" fmla="*/ 528611 h 1835560"/>
                <a:gd name="connsiteX44" fmla="*/ 1465742 w 1714084"/>
                <a:gd name="connsiteY44" fmla="*/ 756789 h 1835560"/>
                <a:gd name="connsiteX45" fmla="*/ 1570957 w 1714084"/>
                <a:gd name="connsiteY45" fmla="*/ 856933 h 1835560"/>
                <a:gd name="connsiteX46" fmla="*/ 1686948 w 1714084"/>
                <a:gd name="connsiteY46" fmla="*/ 456989 h 1835560"/>
                <a:gd name="connsiteX47" fmla="*/ 859804 w 1714084"/>
                <a:gd name="connsiteY47" fmla="*/ 479807 h 1835560"/>
                <a:gd name="connsiteX48" fmla="*/ 688037 w 1714084"/>
                <a:gd name="connsiteY48" fmla="*/ 562838 h 1835560"/>
                <a:gd name="connsiteX49" fmla="*/ 655712 w 1714084"/>
                <a:gd name="connsiteY49" fmla="*/ 579951 h 1835560"/>
                <a:gd name="connsiteX50" fmla="*/ 624655 w 1714084"/>
                <a:gd name="connsiteY50" fmla="*/ 597698 h 1835560"/>
                <a:gd name="connsiteX51" fmla="*/ 634796 w 1714084"/>
                <a:gd name="connsiteY51" fmla="*/ 544457 h 1835560"/>
                <a:gd name="connsiteX52" fmla="*/ 670290 w 1714084"/>
                <a:gd name="connsiteY52" fmla="*/ 404381 h 1835560"/>
                <a:gd name="connsiteX53" fmla="*/ 688037 w 1714084"/>
                <a:gd name="connsiteY53" fmla="*/ 353675 h 1835560"/>
                <a:gd name="connsiteX54" fmla="*/ 728602 w 1714084"/>
                <a:gd name="connsiteY54" fmla="*/ 343534 h 1835560"/>
                <a:gd name="connsiteX55" fmla="*/ 809098 w 1714084"/>
                <a:gd name="connsiteY55" fmla="*/ 158457 h 1835560"/>
                <a:gd name="connsiteX56" fmla="*/ 857269 w 1714084"/>
                <a:gd name="connsiteY56" fmla="*/ 139442 h 1835560"/>
                <a:gd name="connsiteX57" fmla="*/ 1018261 w 1714084"/>
                <a:gd name="connsiteY57" fmla="*/ 331491 h 1835560"/>
                <a:gd name="connsiteX58" fmla="*/ 1157703 w 1714084"/>
                <a:gd name="connsiteY58" fmla="*/ 295997 h 1835560"/>
                <a:gd name="connsiteX59" fmla="*/ 1160238 w 1714084"/>
                <a:gd name="connsiteY59" fmla="*/ 295997 h 1835560"/>
                <a:gd name="connsiteX60" fmla="*/ 857269 w 1714084"/>
                <a:gd name="connsiteY60" fmla="*/ 0 h 1835560"/>
                <a:gd name="connsiteX61" fmla="*/ 692474 w 1714084"/>
                <a:gd name="connsiteY61" fmla="*/ 73524 h 1835560"/>
                <a:gd name="connsiteX62" fmla="*/ 574582 w 1714084"/>
                <a:gd name="connsiteY62" fmla="*/ 103314 h 1835560"/>
                <a:gd name="connsiteX63" fmla="*/ 554300 w 1714084"/>
                <a:gd name="connsiteY63" fmla="*/ 301067 h 1835560"/>
                <a:gd name="connsiteX64" fmla="*/ 464930 w 1714084"/>
                <a:gd name="connsiteY64" fmla="*/ 701012 h 1835560"/>
                <a:gd name="connsiteX65" fmla="*/ 454155 w 1714084"/>
                <a:gd name="connsiteY65" fmla="*/ 886089 h 1835560"/>
                <a:gd name="connsiteX66" fmla="*/ 454155 w 1714084"/>
                <a:gd name="connsiteY66" fmla="*/ 918414 h 1835560"/>
                <a:gd name="connsiteX67" fmla="*/ 454155 w 1714084"/>
                <a:gd name="connsiteY67" fmla="*/ 952641 h 1835560"/>
                <a:gd name="connsiteX68" fmla="*/ 412323 w 1714084"/>
                <a:gd name="connsiteY68" fmla="*/ 919048 h 1835560"/>
                <a:gd name="connsiteX69" fmla="*/ 303939 w 1714084"/>
                <a:gd name="connsiteY69" fmla="*/ 822706 h 1835560"/>
                <a:gd name="connsiteX70" fmla="*/ 255768 w 1714084"/>
                <a:gd name="connsiteY70" fmla="*/ 770099 h 1835560"/>
                <a:gd name="connsiteX71" fmla="*/ 155623 w 1714084"/>
                <a:gd name="connsiteY71" fmla="*/ 531780 h 1835560"/>
                <a:gd name="connsiteX72" fmla="*/ 302671 w 1714084"/>
                <a:gd name="connsiteY72" fmla="*/ 485511 h 1835560"/>
                <a:gd name="connsiteX73" fmla="*/ 406619 w 1714084"/>
                <a:gd name="connsiteY73" fmla="*/ 494384 h 1835560"/>
                <a:gd name="connsiteX74" fmla="*/ 421830 w 1714084"/>
                <a:gd name="connsiteY74" fmla="*/ 433537 h 1835560"/>
                <a:gd name="connsiteX75" fmla="*/ 435141 w 1714084"/>
                <a:gd name="connsiteY75" fmla="*/ 380296 h 1835560"/>
                <a:gd name="connsiteX76" fmla="*/ 442746 w 1714084"/>
                <a:gd name="connsiteY76" fmla="*/ 357478 h 1835560"/>
                <a:gd name="connsiteX77" fmla="*/ 27590 w 1714084"/>
                <a:gd name="connsiteY77" fmla="*/ 461425 h 1835560"/>
                <a:gd name="connsiteX78" fmla="*/ 141679 w 1714084"/>
                <a:gd name="connsiteY78" fmla="*/ 860102 h 1835560"/>
                <a:gd name="connsiteX79" fmla="*/ 197456 w 1714084"/>
                <a:gd name="connsiteY79" fmla="*/ 919682 h 1835560"/>
                <a:gd name="connsiteX80" fmla="*/ 200625 w 1714084"/>
                <a:gd name="connsiteY80" fmla="*/ 922851 h 1835560"/>
                <a:gd name="connsiteX81" fmla="*/ 298868 w 1714084"/>
                <a:gd name="connsiteY81" fmla="*/ 1012221 h 1835560"/>
                <a:gd name="connsiteX82" fmla="*/ 303939 w 1714084"/>
                <a:gd name="connsiteY82" fmla="*/ 1017291 h 1835560"/>
                <a:gd name="connsiteX83" fmla="*/ 464297 w 1714084"/>
                <a:gd name="connsiteY83" fmla="*/ 1138986 h 1835560"/>
                <a:gd name="connsiteX84" fmla="*/ 623387 w 1714084"/>
                <a:gd name="connsiteY84" fmla="*/ 1238497 h 1835560"/>
                <a:gd name="connsiteX85" fmla="*/ 654444 w 1714084"/>
                <a:gd name="connsiteY85" fmla="*/ 1256244 h 1835560"/>
                <a:gd name="connsiteX86" fmla="*/ 685502 w 1714084"/>
                <a:gd name="connsiteY86" fmla="*/ 1272089 h 1835560"/>
                <a:gd name="connsiteX87" fmla="*/ 632894 w 1714084"/>
                <a:gd name="connsiteY87" fmla="*/ 1290470 h 1835560"/>
                <a:gd name="connsiteX88" fmla="*/ 493452 w 1714084"/>
                <a:gd name="connsiteY88" fmla="*/ 1329767 h 1835560"/>
                <a:gd name="connsiteX89" fmla="*/ 488382 w 1714084"/>
                <a:gd name="connsiteY89" fmla="*/ 1331669 h 1835560"/>
                <a:gd name="connsiteX90" fmla="*/ 376195 w 1714084"/>
                <a:gd name="connsiteY90" fmla="*/ 1283498 h 1835560"/>
                <a:gd name="connsiteX91" fmla="*/ 249429 w 1714084"/>
                <a:gd name="connsiteY91" fmla="*/ 1350050 h 1835560"/>
                <a:gd name="connsiteX92" fmla="*/ 156257 w 1714084"/>
                <a:gd name="connsiteY92" fmla="*/ 1307584 h 1835560"/>
                <a:gd name="connsiteX93" fmla="*/ 249429 w 1714084"/>
                <a:gd name="connsiteY93" fmla="*/ 1078138 h 1835560"/>
                <a:gd name="connsiteX94" fmla="*/ 205695 w 1714084"/>
                <a:gd name="connsiteY94" fmla="*/ 1038841 h 1835560"/>
                <a:gd name="connsiteX95" fmla="*/ 163863 w 1714084"/>
                <a:gd name="connsiteY95" fmla="*/ 1001446 h 1835560"/>
                <a:gd name="connsiteX96" fmla="*/ 142313 w 1714084"/>
                <a:gd name="connsiteY96" fmla="*/ 979262 h 1835560"/>
                <a:gd name="connsiteX97" fmla="*/ 33295 w 1714084"/>
                <a:gd name="connsiteY97" fmla="*/ 1377938 h 1835560"/>
                <a:gd name="connsiteX98" fmla="*/ 250697 w 1714084"/>
                <a:gd name="connsiteY98" fmla="*/ 1490759 h 1835560"/>
                <a:gd name="connsiteX99" fmla="*/ 395843 w 1714084"/>
                <a:gd name="connsiteY99" fmla="*/ 1572523 h 1835560"/>
                <a:gd name="connsiteX100" fmla="*/ 532116 w 1714084"/>
                <a:gd name="connsiteY100" fmla="*/ 1469843 h 1835560"/>
                <a:gd name="connsiteX101" fmla="*/ 570779 w 1714084"/>
                <a:gd name="connsiteY101" fmla="*/ 1460336 h 1835560"/>
                <a:gd name="connsiteX102" fmla="*/ 727968 w 1714084"/>
                <a:gd name="connsiteY102" fmla="*/ 1132014 h 1835560"/>
                <a:gd name="connsiteX103" fmla="*/ 603738 w 1714084"/>
                <a:gd name="connsiteY103" fmla="*/ 1057856 h 1835560"/>
                <a:gd name="connsiteX104" fmla="*/ 599301 w 1714084"/>
                <a:gd name="connsiteY104" fmla="*/ 918414 h 1835560"/>
                <a:gd name="connsiteX105" fmla="*/ 604372 w 1714084"/>
                <a:gd name="connsiteY105" fmla="*/ 777705 h 1835560"/>
                <a:gd name="connsiteX106" fmla="*/ 728602 w 1714084"/>
                <a:gd name="connsiteY106" fmla="*/ 704181 h 1835560"/>
                <a:gd name="connsiteX107" fmla="*/ 859170 w 1714084"/>
                <a:gd name="connsiteY107" fmla="*/ 637629 h 1835560"/>
                <a:gd name="connsiteX108" fmla="*/ 986570 w 1714084"/>
                <a:gd name="connsiteY108" fmla="*/ 704181 h 1835560"/>
                <a:gd name="connsiteX109" fmla="*/ 1110799 w 1714084"/>
                <a:gd name="connsiteY109" fmla="*/ 778339 h 1835560"/>
                <a:gd name="connsiteX110" fmla="*/ 1115870 w 1714084"/>
                <a:gd name="connsiteY110" fmla="*/ 918414 h 1835560"/>
                <a:gd name="connsiteX111" fmla="*/ 1110799 w 1714084"/>
                <a:gd name="connsiteY111" fmla="*/ 1058490 h 1835560"/>
                <a:gd name="connsiteX112" fmla="*/ 986570 w 1714084"/>
                <a:gd name="connsiteY112" fmla="*/ 1132014 h 1835560"/>
                <a:gd name="connsiteX113" fmla="*/ 857269 w 1714084"/>
                <a:gd name="connsiteY113" fmla="*/ 1197932 h 1835560"/>
                <a:gd name="connsiteX114" fmla="*/ 727968 w 1714084"/>
                <a:gd name="connsiteY114" fmla="*/ 1132014 h 183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714084" h="1835560">
                  <a:moveTo>
                    <a:pt x="570779" y="1460336"/>
                  </a:moveTo>
                  <a:cubicBezTo>
                    <a:pt x="669022" y="1433081"/>
                    <a:pt x="765364" y="1396953"/>
                    <a:pt x="857269" y="1353853"/>
                  </a:cubicBezTo>
                  <a:cubicBezTo>
                    <a:pt x="914313" y="1329767"/>
                    <a:pt x="971991" y="1299978"/>
                    <a:pt x="1029036" y="1270188"/>
                  </a:cubicBezTo>
                  <a:lnTo>
                    <a:pt x="1058826" y="1254976"/>
                  </a:lnTo>
                  <a:cubicBezTo>
                    <a:pt x="1070234" y="1249271"/>
                    <a:pt x="1079742" y="1242933"/>
                    <a:pt x="1089883" y="1237229"/>
                  </a:cubicBezTo>
                  <a:cubicBezTo>
                    <a:pt x="1087348" y="1254976"/>
                    <a:pt x="1083545" y="1271455"/>
                    <a:pt x="1080376" y="1288569"/>
                  </a:cubicBezTo>
                  <a:cubicBezTo>
                    <a:pt x="1071502" y="1334838"/>
                    <a:pt x="1059460" y="1381108"/>
                    <a:pt x="1045515" y="1426743"/>
                  </a:cubicBezTo>
                  <a:cubicBezTo>
                    <a:pt x="991640" y="1596609"/>
                    <a:pt x="916849" y="1694852"/>
                    <a:pt x="857269" y="1694852"/>
                  </a:cubicBezTo>
                  <a:cubicBezTo>
                    <a:pt x="807830" y="1694852"/>
                    <a:pt x="747617" y="1626398"/>
                    <a:pt x="697545" y="1505971"/>
                  </a:cubicBezTo>
                  <a:cubicBezTo>
                    <a:pt x="670924" y="1512309"/>
                    <a:pt x="649374" y="1519282"/>
                    <a:pt x="618316" y="1527521"/>
                  </a:cubicBezTo>
                  <a:cubicBezTo>
                    <a:pt x="601837" y="1532592"/>
                    <a:pt x="584090" y="1537662"/>
                    <a:pt x="563807" y="1542733"/>
                  </a:cubicBezTo>
                  <a:lnTo>
                    <a:pt x="557469" y="1544635"/>
                  </a:lnTo>
                  <a:cubicBezTo>
                    <a:pt x="625922" y="1717669"/>
                    <a:pt x="726067" y="1835561"/>
                    <a:pt x="857269" y="1835561"/>
                  </a:cubicBezTo>
                  <a:cubicBezTo>
                    <a:pt x="1007486" y="1835561"/>
                    <a:pt x="1118405" y="1680273"/>
                    <a:pt x="1186225" y="1464772"/>
                  </a:cubicBezTo>
                  <a:cubicBezTo>
                    <a:pt x="1199535" y="1421672"/>
                    <a:pt x="1210944" y="1378572"/>
                    <a:pt x="1220451" y="1332303"/>
                  </a:cubicBezTo>
                  <a:lnTo>
                    <a:pt x="1220451" y="1327866"/>
                  </a:lnTo>
                  <a:cubicBezTo>
                    <a:pt x="1233762" y="1265751"/>
                    <a:pt x="1243269" y="1201101"/>
                    <a:pt x="1250241" y="1134549"/>
                  </a:cubicBezTo>
                  <a:cubicBezTo>
                    <a:pt x="1256579" y="1073068"/>
                    <a:pt x="1261016" y="1011587"/>
                    <a:pt x="1261016" y="949472"/>
                  </a:cubicBezTo>
                  <a:lnTo>
                    <a:pt x="1261016" y="917147"/>
                  </a:lnTo>
                  <a:lnTo>
                    <a:pt x="1261016" y="882920"/>
                  </a:lnTo>
                  <a:cubicBezTo>
                    <a:pt x="1275594" y="893695"/>
                    <a:pt x="1289538" y="905104"/>
                    <a:pt x="1302849" y="916513"/>
                  </a:cubicBezTo>
                  <a:cubicBezTo>
                    <a:pt x="1338977" y="947570"/>
                    <a:pt x="1373204" y="979895"/>
                    <a:pt x="1406162" y="1014122"/>
                  </a:cubicBezTo>
                  <a:lnTo>
                    <a:pt x="1419473" y="1028066"/>
                  </a:lnTo>
                  <a:cubicBezTo>
                    <a:pt x="1415670" y="1039475"/>
                    <a:pt x="1413135" y="1050884"/>
                    <a:pt x="1412501" y="1062927"/>
                  </a:cubicBezTo>
                  <a:cubicBezTo>
                    <a:pt x="1407430" y="1140254"/>
                    <a:pt x="1468278" y="1206805"/>
                    <a:pt x="1548773" y="1211876"/>
                  </a:cubicBezTo>
                  <a:cubicBezTo>
                    <a:pt x="1564619" y="1240398"/>
                    <a:pt x="1567154" y="1274624"/>
                    <a:pt x="1555111" y="1305048"/>
                  </a:cubicBezTo>
                  <a:cubicBezTo>
                    <a:pt x="1529758" y="1347515"/>
                    <a:pt x="1430882" y="1361459"/>
                    <a:pt x="1302215" y="1343078"/>
                  </a:cubicBezTo>
                  <a:lnTo>
                    <a:pt x="1299680" y="1352585"/>
                  </a:lnTo>
                  <a:cubicBezTo>
                    <a:pt x="1292074" y="1384277"/>
                    <a:pt x="1277496" y="1439419"/>
                    <a:pt x="1264819" y="1479984"/>
                  </a:cubicBezTo>
                  <a:cubicBezTo>
                    <a:pt x="1310455" y="1487590"/>
                    <a:pt x="1356724" y="1491393"/>
                    <a:pt x="1402993" y="1492027"/>
                  </a:cubicBezTo>
                  <a:cubicBezTo>
                    <a:pt x="1539266" y="1492027"/>
                    <a:pt x="1636242" y="1452096"/>
                    <a:pt x="1682510" y="1375403"/>
                  </a:cubicBezTo>
                  <a:cubicBezTo>
                    <a:pt x="1719273" y="1313922"/>
                    <a:pt x="1718639" y="1237863"/>
                    <a:pt x="1682510" y="1152296"/>
                  </a:cubicBezTo>
                  <a:cubicBezTo>
                    <a:pt x="1707230" y="1118703"/>
                    <a:pt x="1716103" y="1076871"/>
                    <a:pt x="1705962" y="1036940"/>
                  </a:cubicBezTo>
                  <a:cubicBezTo>
                    <a:pt x="1686948" y="960247"/>
                    <a:pt x="1607085" y="913343"/>
                    <a:pt x="1527223" y="931091"/>
                  </a:cubicBezTo>
                  <a:lnTo>
                    <a:pt x="1513279" y="916513"/>
                  </a:lnTo>
                  <a:cubicBezTo>
                    <a:pt x="1480954" y="884188"/>
                    <a:pt x="1447361" y="851863"/>
                    <a:pt x="1409331" y="819537"/>
                  </a:cubicBezTo>
                  <a:cubicBezTo>
                    <a:pt x="1357992" y="776437"/>
                    <a:pt x="1304116" y="735872"/>
                    <a:pt x="1248340" y="697843"/>
                  </a:cubicBezTo>
                  <a:cubicBezTo>
                    <a:pt x="1197000" y="662982"/>
                    <a:pt x="1143758" y="629389"/>
                    <a:pt x="1087348" y="597064"/>
                  </a:cubicBezTo>
                  <a:lnTo>
                    <a:pt x="1058192" y="580585"/>
                  </a:lnTo>
                  <a:cubicBezTo>
                    <a:pt x="1048050" y="574881"/>
                    <a:pt x="1037276" y="569810"/>
                    <a:pt x="1027134" y="564105"/>
                  </a:cubicBezTo>
                  <a:cubicBezTo>
                    <a:pt x="1044248" y="557767"/>
                    <a:pt x="1061361" y="552697"/>
                    <a:pt x="1077840" y="546992"/>
                  </a:cubicBezTo>
                  <a:cubicBezTo>
                    <a:pt x="1124110" y="531146"/>
                    <a:pt x="1171013" y="517836"/>
                    <a:pt x="1219184" y="507061"/>
                  </a:cubicBezTo>
                  <a:cubicBezTo>
                    <a:pt x="1281299" y="491849"/>
                    <a:pt x="1345315" y="483609"/>
                    <a:pt x="1409965" y="482342"/>
                  </a:cubicBezTo>
                  <a:cubicBezTo>
                    <a:pt x="1487292" y="482342"/>
                    <a:pt x="1539266" y="498821"/>
                    <a:pt x="1557013" y="528611"/>
                  </a:cubicBezTo>
                  <a:cubicBezTo>
                    <a:pt x="1582366" y="570444"/>
                    <a:pt x="1546238" y="659179"/>
                    <a:pt x="1465742" y="756789"/>
                  </a:cubicBezTo>
                  <a:cubicBezTo>
                    <a:pt x="1494264" y="782142"/>
                    <a:pt x="1541801" y="827143"/>
                    <a:pt x="1570957" y="856933"/>
                  </a:cubicBezTo>
                  <a:cubicBezTo>
                    <a:pt x="1706596" y="699744"/>
                    <a:pt x="1747161" y="559035"/>
                    <a:pt x="1686948" y="456989"/>
                  </a:cubicBezTo>
                  <a:cubicBezTo>
                    <a:pt x="1577295" y="274447"/>
                    <a:pt x="1211578" y="327688"/>
                    <a:pt x="859804" y="479807"/>
                  </a:cubicBezTo>
                  <a:cubicBezTo>
                    <a:pt x="801492" y="504526"/>
                    <a:pt x="743814" y="533048"/>
                    <a:pt x="688037" y="562838"/>
                  </a:cubicBezTo>
                  <a:lnTo>
                    <a:pt x="655712" y="579951"/>
                  </a:lnTo>
                  <a:cubicBezTo>
                    <a:pt x="644303" y="585655"/>
                    <a:pt x="634796" y="591994"/>
                    <a:pt x="624655" y="597698"/>
                  </a:cubicBezTo>
                  <a:cubicBezTo>
                    <a:pt x="627824" y="579317"/>
                    <a:pt x="630993" y="562204"/>
                    <a:pt x="634796" y="544457"/>
                  </a:cubicBezTo>
                  <a:cubicBezTo>
                    <a:pt x="644303" y="497554"/>
                    <a:pt x="655712" y="450651"/>
                    <a:pt x="670290" y="404381"/>
                  </a:cubicBezTo>
                  <a:cubicBezTo>
                    <a:pt x="675995" y="386634"/>
                    <a:pt x="682333" y="370155"/>
                    <a:pt x="688037" y="353675"/>
                  </a:cubicBezTo>
                  <a:cubicBezTo>
                    <a:pt x="701981" y="352407"/>
                    <a:pt x="715926" y="348604"/>
                    <a:pt x="728602" y="343534"/>
                  </a:cubicBezTo>
                  <a:cubicBezTo>
                    <a:pt x="804027" y="313744"/>
                    <a:pt x="840155" y="230713"/>
                    <a:pt x="809098" y="158457"/>
                  </a:cubicBezTo>
                  <a:cubicBezTo>
                    <a:pt x="822408" y="147048"/>
                    <a:pt x="839522" y="140710"/>
                    <a:pt x="857269" y="139442"/>
                  </a:cubicBezTo>
                  <a:cubicBezTo>
                    <a:pt x="907341" y="139442"/>
                    <a:pt x="968188" y="208529"/>
                    <a:pt x="1018261" y="331491"/>
                  </a:cubicBezTo>
                  <a:cubicBezTo>
                    <a:pt x="1059460" y="320082"/>
                    <a:pt x="1120940" y="303603"/>
                    <a:pt x="1157703" y="295997"/>
                  </a:cubicBezTo>
                  <a:lnTo>
                    <a:pt x="1160238" y="295997"/>
                  </a:lnTo>
                  <a:cubicBezTo>
                    <a:pt x="1091785" y="120427"/>
                    <a:pt x="990372" y="0"/>
                    <a:pt x="857269" y="0"/>
                  </a:cubicBezTo>
                  <a:cubicBezTo>
                    <a:pt x="793886" y="1901"/>
                    <a:pt x="734306" y="28522"/>
                    <a:pt x="692474" y="73524"/>
                  </a:cubicBezTo>
                  <a:cubicBezTo>
                    <a:pt x="650642" y="66552"/>
                    <a:pt x="607541" y="77327"/>
                    <a:pt x="574582" y="103314"/>
                  </a:cubicBezTo>
                  <a:cubicBezTo>
                    <a:pt x="511834" y="152752"/>
                    <a:pt x="502960" y="240854"/>
                    <a:pt x="554300" y="301067"/>
                  </a:cubicBezTo>
                  <a:cubicBezTo>
                    <a:pt x="507397" y="430368"/>
                    <a:pt x="477607" y="564739"/>
                    <a:pt x="464930" y="701012"/>
                  </a:cubicBezTo>
                  <a:cubicBezTo>
                    <a:pt x="458592" y="762493"/>
                    <a:pt x="454155" y="823974"/>
                    <a:pt x="454155" y="886089"/>
                  </a:cubicBezTo>
                  <a:lnTo>
                    <a:pt x="454155" y="918414"/>
                  </a:lnTo>
                  <a:lnTo>
                    <a:pt x="454155" y="952641"/>
                  </a:lnTo>
                  <a:cubicBezTo>
                    <a:pt x="439577" y="941866"/>
                    <a:pt x="425633" y="930457"/>
                    <a:pt x="412323" y="919048"/>
                  </a:cubicBezTo>
                  <a:cubicBezTo>
                    <a:pt x="374293" y="888625"/>
                    <a:pt x="338165" y="856299"/>
                    <a:pt x="303939" y="822706"/>
                  </a:cubicBezTo>
                  <a:cubicBezTo>
                    <a:pt x="286825" y="804959"/>
                    <a:pt x="270346" y="787846"/>
                    <a:pt x="255768" y="770099"/>
                  </a:cubicBezTo>
                  <a:cubicBezTo>
                    <a:pt x="168934" y="669321"/>
                    <a:pt x="129636" y="575514"/>
                    <a:pt x="155623" y="531780"/>
                  </a:cubicBezTo>
                  <a:cubicBezTo>
                    <a:pt x="173370" y="502624"/>
                    <a:pt x="225344" y="485511"/>
                    <a:pt x="302671" y="485511"/>
                  </a:cubicBezTo>
                  <a:cubicBezTo>
                    <a:pt x="337531" y="486145"/>
                    <a:pt x="372392" y="489314"/>
                    <a:pt x="406619" y="494384"/>
                  </a:cubicBezTo>
                  <a:cubicBezTo>
                    <a:pt x="411689" y="475370"/>
                    <a:pt x="416760" y="456355"/>
                    <a:pt x="421830" y="433537"/>
                  </a:cubicBezTo>
                  <a:cubicBezTo>
                    <a:pt x="425633" y="417058"/>
                    <a:pt x="430070" y="399944"/>
                    <a:pt x="435141" y="380296"/>
                  </a:cubicBezTo>
                  <a:cubicBezTo>
                    <a:pt x="437676" y="371422"/>
                    <a:pt x="440211" y="363816"/>
                    <a:pt x="442746" y="357478"/>
                  </a:cubicBezTo>
                  <a:cubicBezTo>
                    <a:pt x="251331" y="327054"/>
                    <a:pt x="93508" y="352407"/>
                    <a:pt x="27590" y="461425"/>
                  </a:cubicBezTo>
                  <a:cubicBezTo>
                    <a:pt x="-33257" y="562838"/>
                    <a:pt x="7308" y="703547"/>
                    <a:pt x="141679" y="860102"/>
                  </a:cubicBezTo>
                  <a:cubicBezTo>
                    <a:pt x="158792" y="879751"/>
                    <a:pt x="177807" y="899400"/>
                    <a:pt x="197456" y="919682"/>
                  </a:cubicBezTo>
                  <a:lnTo>
                    <a:pt x="200625" y="922851"/>
                  </a:lnTo>
                  <a:cubicBezTo>
                    <a:pt x="230414" y="952641"/>
                    <a:pt x="264008" y="982431"/>
                    <a:pt x="298868" y="1012221"/>
                  </a:cubicBezTo>
                  <a:lnTo>
                    <a:pt x="303939" y="1017291"/>
                  </a:lnTo>
                  <a:cubicBezTo>
                    <a:pt x="355278" y="1060391"/>
                    <a:pt x="408520" y="1100956"/>
                    <a:pt x="464297" y="1138986"/>
                  </a:cubicBezTo>
                  <a:cubicBezTo>
                    <a:pt x="515003" y="1173212"/>
                    <a:pt x="567610" y="1206805"/>
                    <a:pt x="623387" y="1238497"/>
                  </a:cubicBezTo>
                  <a:lnTo>
                    <a:pt x="654444" y="1256244"/>
                  </a:lnTo>
                  <a:cubicBezTo>
                    <a:pt x="664586" y="1261948"/>
                    <a:pt x="674727" y="1266385"/>
                    <a:pt x="685502" y="1272089"/>
                  </a:cubicBezTo>
                  <a:cubicBezTo>
                    <a:pt x="667755" y="1278428"/>
                    <a:pt x="650642" y="1284766"/>
                    <a:pt x="632894" y="1290470"/>
                  </a:cubicBezTo>
                  <a:cubicBezTo>
                    <a:pt x="587259" y="1305682"/>
                    <a:pt x="540356" y="1318992"/>
                    <a:pt x="493452" y="1329767"/>
                  </a:cubicBezTo>
                  <a:cubicBezTo>
                    <a:pt x="488382" y="1331669"/>
                    <a:pt x="492819" y="1331669"/>
                    <a:pt x="488382" y="1331669"/>
                  </a:cubicBezTo>
                  <a:cubicBezTo>
                    <a:pt x="459226" y="1301879"/>
                    <a:pt x="418661" y="1284766"/>
                    <a:pt x="376195" y="1283498"/>
                  </a:cubicBezTo>
                  <a:cubicBezTo>
                    <a:pt x="324855" y="1284766"/>
                    <a:pt x="277951" y="1309485"/>
                    <a:pt x="249429" y="1350050"/>
                  </a:cubicBezTo>
                  <a:cubicBezTo>
                    <a:pt x="203160" y="1344345"/>
                    <a:pt x="169567" y="1329767"/>
                    <a:pt x="156257" y="1307584"/>
                  </a:cubicBezTo>
                  <a:cubicBezTo>
                    <a:pt x="131538" y="1265117"/>
                    <a:pt x="167666" y="1175748"/>
                    <a:pt x="249429" y="1078138"/>
                  </a:cubicBezTo>
                  <a:cubicBezTo>
                    <a:pt x="236753" y="1066096"/>
                    <a:pt x="218372" y="1050250"/>
                    <a:pt x="205695" y="1038841"/>
                  </a:cubicBezTo>
                  <a:cubicBezTo>
                    <a:pt x="193019" y="1027432"/>
                    <a:pt x="179075" y="1015390"/>
                    <a:pt x="163863" y="1001446"/>
                  </a:cubicBezTo>
                  <a:cubicBezTo>
                    <a:pt x="156257" y="994474"/>
                    <a:pt x="149285" y="986868"/>
                    <a:pt x="142313" y="979262"/>
                  </a:cubicBezTo>
                  <a:cubicBezTo>
                    <a:pt x="8575" y="1135183"/>
                    <a:pt x="-28820" y="1277160"/>
                    <a:pt x="33295" y="1377938"/>
                  </a:cubicBezTo>
                  <a:cubicBezTo>
                    <a:pt x="71958" y="1441321"/>
                    <a:pt x="149919" y="1479351"/>
                    <a:pt x="250697" y="1490759"/>
                  </a:cubicBezTo>
                  <a:cubicBezTo>
                    <a:pt x="279219" y="1542099"/>
                    <a:pt x="334996" y="1573791"/>
                    <a:pt x="395843" y="1572523"/>
                  </a:cubicBezTo>
                  <a:cubicBezTo>
                    <a:pt x="458592" y="1568086"/>
                    <a:pt x="512467" y="1527521"/>
                    <a:pt x="532116" y="1469843"/>
                  </a:cubicBezTo>
                  <a:lnTo>
                    <a:pt x="570779" y="1460336"/>
                  </a:lnTo>
                  <a:close/>
                  <a:moveTo>
                    <a:pt x="727968" y="1132014"/>
                  </a:moveTo>
                  <a:cubicBezTo>
                    <a:pt x="684868" y="1107928"/>
                    <a:pt x="643669" y="1083209"/>
                    <a:pt x="603738" y="1057856"/>
                  </a:cubicBezTo>
                  <a:cubicBezTo>
                    <a:pt x="599301" y="1013488"/>
                    <a:pt x="599301" y="967219"/>
                    <a:pt x="599301" y="918414"/>
                  </a:cubicBezTo>
                  <a:cubicBezTo>
                    <a:pt x="599301" y="869610"/>
                    <a:pt x="601203" y="822706"/>
                    <a:pt x="604372" y="777705"/>
                  </a:cubicBezTo>
                  <a:cubicBezTo>
                    <a:pt x="644303" y="752352"/>
                    <a:pt x="683600" y="728900"/>
                    <a:pt x="728602" y="704181"/>
                  </a:cubicBezTo>
                  <a:cubicBezTo>
                    <a:pt x="773604" y="679462"/>
                    <a:pt x="816704" y="657912"/>
                    <a:pt x="859170" y="637629"/>
                  </a:cubicBezTo>
                  <a:cubicBezTo>
                    <a:pt x="899735" y="657278"/>
                    <a:pt x="943469" y="680096"/>
                    <a:pt x="986570" y="704181"/>
                  </a:cubicBezTo>
                  <a:cubicBezTo>
                    <a:pt x="1029670" y="728266"/>
                    <a:pt x="1070868" y="752986"/>
                    <a:pt x="1110799" y="778339"/>
                  </a:cubicBezTo>
                  <a:cubicBezTo>
                    <a:pt x="1113969" y="822706"/>
                    <a:pt x="1115870" y="869610"/>
                    <a:pt x="1115870" y="918414"/>
                  </a:cubicBezTo>
                  <a:cubicBezTo>
                    <a:pt x="1115870" y="967219"/>
                    <a:pt x="1113969" y="1013488"/>
                    <a:pt x="1110799" y="1058490"/>
                  </a:cubicBezTo>
                  <a:cubicBezTo>
                    <a:pt x="1070868" y="1083843"/>
                    <a:pt x="1029670" y="1108562"/>
                    <a:pt x="986570" y="1132014"/>
                  </a:cubicBezTo>
                  <a:cubicBezTo>
                    <a:pt x="943469" y="1156099"/>
                    <a:pt x="900369" y="1177649"/>
                    <a:pt x="857269" y="1197932"/>
                  </a:cubicBezTo>
                  <a:cubicBezTo>
                    <a:pt x="814169" y="1177649"/>
                    <a:pt x="771069" y="1156099"/>
                    <a:pt x="727968" y="1132014"/>
                  </a:cubicBezTo>
                </a:path>
              </a:pathLst>
            </a:custGeom>
            <a:solidFill>
              <a:srgbClr val="8CCDCD"/>
            </a:solidFill>
            <a:ln w="6335" cap="flat">
              <a:noFill/>
              <a:prstDash val="solid"/>
              <a:miter/>
            </a:ln>
          </p:spPr>
          <p:txBody>
            <a:bodyPr rtlCol="0" anchor="ctr"/>
            <a:lstStyle/>
            <a:p>
              <a:endParaRPr lang="de-DE"/>
            </a:p>
          </p:txBody>
        </p:sp>
        <p:sp>
          <p:nvSpPr>
            <p:cNvPr id="20" name="Freihandform: Form 19">
              <a:extLst>
                <a:ext uri="{FF2B5EF4-FFF2-40B4-BE49-F238E27FC236}">
                  <a16:creationId xmlns:a16="http://schemas.microsoft.com/office/drawing/2014/main" id="{E77A53DE-0636-4C0D-B987-852C67132755}"/>
                </a:ext>
              </a:extLst>
            </p:cNvPr>
            <p:cNvSpPr/>
            <p:nvPr/>
          </p:nvSpPr>
          <p:spPr>
            <a:xfrm>
              <a:off x="5340338" y="4570521"/>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472482"/>
            </a:solidFill>
            <a:ln w="6335" cap="flat">
              <a:noFill/>
              <a:prstDash val="solid"/>
              <a:miter/>
            </a:ln>
          </p:spPr>
          <p:txBody>
            <a:bodyPr rtlCol="0" anchor="ctr"/>
            <a:lstStyle/>
            <a:p>
              <a:endParaRPr lang="de-DE"/>
            </a:p>
          </p:txBody>
        </p:sp>
        <p:grpSp>
          <p:nvGrpSpPr>
            <p:cNvPr id="21" name="Grafik 2">
              <a:extLst>
                <a:ext uri="{FF2B5EF4-FFF2-40B4-BE49-F238E27FC236}">
                  <a16:creationId xmlns:a16="http://schemas.microsoft.com/office/drawing/2014/main" id="{E95164F2-05AB-4847-A1C9-C5D428728DFA}"/>
                </a:ext>
              </a:extLst>
            </p:cNvPr>
            <p:cNvGrpSpPr/>
            <p:nvPr/>
          </p:nvGrpSpPr>
          <p:grpSpPr>
            <a:xfrm>
              <a:off x="5340338" y="4570520"/>
              <a:ext cx="2284943" cy="2284943"/>
              <a:chOff x="5340338" y="4570520"/>
              <a:chExt cx="2284943" cy="2284943"/>
            </a:xfrm>
            <a:solidFill>
              <a:srgbClr val="8CCDCD"/>
            </a:solidFill>
          </p:grpSpPr>
          <p:sp>
            <p:nvSpPr>
              <p:cNvPr id="22" name="Freihandform: Form 21">
                <a:extLst>
                  <a:ext uri="{FF2B5EF4-FFF2-40B4-BE49-F238E27FC236}">
                    <a16:creationId xmlns:a16="http://schemas.microsoft.com/office/drawing/2014/main" id="{1862ACF3-B09D-43E5-B146-2A1667E1A2C9}"/>
                  </a:ext>
                </a:extLst>
              </p:cNvPr>
              <p:cNvSpPr/>
              <p:nvPr/>
            </p:nvSpPr>
            <p:spPr>
              <a:xfrm>
                <a:off x="5340338" y="4570520"/>
                <a:ext cx="1142788" cy="1142154"/>
              </a:xfrm>
              <a:custGeom>
                <a:avLst/>
                <a:gdLst>
                  <a:gd name="connsiteX0" fmla="*/ 1142789 w 1142788"/>
                  <a:gd name="connsiteY0" fmla="*/ 571078 h 1142154"/>
                  <a:gd name="connsiteX1" fmla="*/ 571711 w 1142788"/>
                  <a:gd name="connsiteY1" fmla="*/ 1142155 h 1142154"/>
                  <a:gd name="connsiteX2" fmla="*/ 0 w 1142788"/>
                  <a:gd name="connsiteY2" fmla="*/ 571078 h 1142154"/>
                  <a:gd name="connsiteX3" fmla="*/ 571077 w 1142788"/>
                  <a:gd name="connsiteY3" fmla="*/ 0 h 1142154"/>
                  <a:gd name="connsiteX4" fmla="*/ 1142789 w 1142788"/>
                  <a:gd name="connsiteY4" fmla="*/ 571078 h 1142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788" h="1142154">
                    <a:moveTo>
                      <a:pt x="1142789" y="571078"/>
                    </a:moveTo>
                    <a:cubicBezTo>
                      <a:pt x="1142789" y="886723"/>
                      <a:pt x="886723" y="1142155"/>
                      <a:pt x="571711" y="1142155"/>
                    </a:cubicBezTo>
                    <a:cubicBezTo>
                      <a:pt x="256066" y="1142155"/>
                      <a:pt x="0" y="886723"/>
                      <a:pt x="0" y="571078"/>
                    </a:cubicBezTo>
                    <a:cubicBezTo>
                      <a:pt x="0" y="255432"/>
                      <a:pt x="256066" y="0"/>
                      <a:pt x="571077" y="0"/>
                    </a:cubicBezTo>
                    <a:cubicBezTo>
                      <a:pt x="886723" y="0"/>
                      <a:pt x="1142789" y="255432"/>
                      <a:pt x="1142789" y="571078"/>
                    </a:cubicBezTo>
                  </a:path>
                </a:pathLst>
              </a:custGeom>
              <a:solidFill>
                <a:srgbClr val="8CCDCD"/>
              </a:solidFill>
              <a:ln w="6335" cap="flat">
                <a:noFill/>
                <a:prstDash val="solid"/>
                <a:miter/>
              </a:ln>
            </p:spPr>
            <p:txBody>
              <a:bodyPr rtlCol="0" anchor="ctr"/>
              <a:lstStyle/>
              <a:p>
                <a:endParaRPr lang="de-DE"/>
              </a:p>
            </p:txBody>
          </p:sp>
          <p:sp>
            <p:nvSpPr>
              <p:cNvPr id="23" name="Freihandform: Form 22">
                <a:extLst>
                  <a:ext uri="{FF2B5EF4-FFF2-40B4-BE49-F238E27FC236}">
                    <a16:creationId xmlns:a16="http://schemas.microsoft.com/office/drawing/2014/main" id="{866C8FD8-FE18-4037-9F70-86E94D6680F4}"/>
                  </a:ext>
                </a:extLst>
              </p:cNvPr>
              <p:cNvSpPr/>
              <p:nvPr/>
            </p:nvSpPr>
            <p:spPr>
              <a:xfrm>
                <a:off x="6483126" y="4570520"/>
                <a:ext cx="1142154" cy="1142154"/>
              </a:xfrm>
              <a:custGeom>
                <a:avLst/>
                <a:gdLst>
                  <a:gd name="connsiteX0" fmla="*/ 1142155 w 1142154"/>
                  <a:gd name="connsiteY0" fmla="*/ 571078 h 1142154"/>
                  <a:gd name="connsiteX1" fmla="*/ 571077 w 1142154"/>
                  <a:gd name="connsiteY1" fmla="*/ 1142155 h 1142154"/>
                  <a:gd name="connsiteX2" fmla="*/ 0 w 1142154"/>
                  <a:gd name="connsiteY2" fmla="*/ 571078 h 1142154"/>
                  <a:gd name="connsiteX3" fmla="*/ 571077 w 1142154"/>
                  <a:gd name="connsiteY3" fmla="*/ 0 h 1142154"/>
                  <a:gd name="connsiteX4" fmla="*/ 1142155 w 1142154"/>
                  <a:gd name="connsiteY4" fmla="*/ 571078 h 1142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154" h="1142154">
                    <a:moveTo>
                      <a:pt x="1142155" y="571078"/>
                    </a:moveTo>
                    <a:cubicBezTo>
                      <a:pt x="1142155" y="886723"/>
                      <a:pt x="886089" y="1142155"/>
                      <a:pt x="571077" y="1142155"/>
                    </a:cubicBezTo>
                    <a:cubicBezTo>
                      <a:pt x="255432" y="1142155"/>
                      <a:pt x="0" y="886089"/>
                      <a:pt x="0" y="571078"/>
                    </a:cubicBezTo>
                    <a:cubicBezTo>
                      <a:pt x="0" y="255432"/>
                      <a:pt x="256066" y="0"/>
                      <a:pt x="571077" y="0"/>
                    </a:cubicBezTo>
                    <a:cubicBezTo>
                      <a:pt x="886723" y="0"/>
                      <a:pt x="1142155" y="255432"/>
                      <a:pt x="1142155" y="571078"/>
                    </a:cubicBezTo>
                  </a:path>
                </a:pathLst>
              </a:custGeom>
              <a:solidFill>
                <a:srgbClr val="8CCDCD"/>
              </a:solidFill>
              <a:ln w="6335" cap="flat">
                <a:noFill/>
                <a:prstDash val="solid"/>
                <a:miter/>
              </a:ln>
            </p:spPr>
            <p:txBody>
              <a:bodyPr rtlCol="0" anchor="ctr"/>
              <a:lstStyle/>
              <a:p>
                <a:endParaRPr lang="de-DE"/>
              </a:p>
            </p:txBody>
          </p:sp>
          <p:sp>
            <p:nvSpPr>
              <p:cNvPr id="24" name="Freihandform: Form 23">
                <a:extLst>
                  <a:ext uri="{FF2B5EF4-FFF2-40B4-BE49-F238E27FC236}">
                    <a16:creationId xmlns:a16="http://schemas.microsoft.com/office/drawing/2014/main" id="{4C2E8109-421E-49FA-9E86-58227F1DDDB8}"/>
                  </a:ext>
                </a:extLst>
              </p:cNvPr>
              <p:cNvSpPr/>
              <p:nvPr/>
            </p:nvSpPr>
            <p:spPr>
              <a:xfrm>
                <a:off x="6483126" y="5713308"/>
                <a:ext cx="1142154" cy="1142155"/>
              </a:xfrm>
              <a:custGeom>
                <a:avLst/>
                <a:gdLst>
                  <a:gd name="connsiteX0" fmla="*/ 1142155 w 1142154"/>
                  <a:gd name="connsiteY0" fmla="*/ 571079 h 1142155"/>
                  <a:gd name="connsiteX1" fmla="*/ 571077 w 1142154"/>
                  <a:gd name="connsiteY1" fmla="*/ 1142156 h 1142155"/>
                  <a:gd name="connsiteX2" fmla="*/ 0 w 1142154"/>
                  <a:gd name="connsiteY2" fmla="*/ 571079 h 1142155"/>
                  <a:gd name="connsiteX3" fmla="*/ 571077 w 1142154"/>
                  <a:gd name="connsiteY3" fmla="*/ 1 h 1142155"/>
                  <a:gd name="connsiteX4" fmla="*/ 1142155 w 1142154"/>
                  <a:gd name="connsiteY4" fmla="*/ 571079 h 1142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154" h="1142155">
                    <a:moveTo>
                      <a:pt x="1142155" y="571079"/>
                    </a:moveTo>
                    <a:cubicBezTo>
                      <a:pt x="1142155" y="886724"/>
                      <a:pt x="886089" y="1142156"/>
                      <a:pt x="571077" y="1142156"/>
                    </a:cubicBezTo>
                    <a:cubicBezTo>
                      <a:pt x="255432" y="1142156"/>
                      <a:pt x="0" y="886090"/>
                      <a:pt x="0" y="571079"/>
                    </a:cubicBezTo>
                    <a:cubicBezTo>
                      <a:pt x="0" y="255433"/>
                      <a:pt x="256066" y="1"/>
                      <a:pt x="571077" y="1"/>
                    </a:cubicBezTo>
                    <a:cubicBezTo>
                      <a:pt x="886723" y="-633"/>
                      <a:pt x="1142155" y="255433"/>
                      <a:pt x="1142155" y="571079"/>
                    </a:cubicBezTo>
                  </a:path>
                </a:pathLst>
              </a:custGeom>
              <a:solidFill>
                <a:srgbClr val="8CCDCD"/>
              </a:solidFill>
              <a:ln w="6335" cap="flat">
                <a:noFill/>
                <a:prstDash val="solid"/>
                <a:miter/>
              </a:ln>
            </p:spPr>
            <p:txBody>
              <a:bodyPr rtlCol="0" anchor="ctr"/>
              <a:lstStyle/>
              <a:p>
                <a:endParaRPr lang="de-DE"/>
              </a:p>
            </p:txBody>
          </p:sp>
          <p:sp>
            <p:nvSpPr>
              <p:cNvPr id="25" name="Freihandform: Form 24">
                <a:extLst>
                  <a:ext uri="{FF2B5EF4-FFF2-40B4-BE49-F238E27FC236}">
                    <a16:creationId xmlns:a16="http://schemas.microsoft.com/office/drawing/2014/main" id="{13BA5FA9-11DA-4F62-AC0D-1699BF058A13}"/>
                  </a:ext>
                </a:extLst>
              </p:cNvPr>
              <p:cNvSpPr/>
              <p:nvPr/>
            </p:nvSpPr>
            <p:spPr>
              <a:xfrm>
                <a:off x="5340971" y="5713308"/>
                <a:ext cx="1142154" cy="1142155"/>
              </a:xfrm>
              <a:custGeom>
                <a:avLst/>
                <a:gdLst>
                  <a:gd name="connsiteX0" fmla="*/ 1142155 w 1142154"/>
                  <a:gd name="connsiteY0" fmla="*/ 571079 h 1142155"/>
                  <a:gd name="connsiteX1" fmla="*/ 571077 w 1142154"/>
                  <a:gd name="connsiteY1" fmla="*/ 1142156 h 1142155"/>
                  <a:gd name="connsiteX2" fmla="*/ 0 w 1142154"/>
                  <a:gd name="connsiteY2" fmla="*/ 571079 h 1142155"/>
                  <a:gd name="connsiteX3" fmla="*/ 571077 w 1142154"/>
                  <a:gd name="connsiteY3" fmla="*/ 1 h 1142155"/>
                  <a:gd name="connsiteX4" fmla="*/ 1142155 w 1142154"/>
                  <a:gd name="connsiteY4" fmla="*/ 571079 h 1142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2154" h="1142155">
                    <a:moveTo>
                      <a:pt x="1142155" y="571079"/>
                    </a:moveTo>
                    <a:cubicBezTo>
                      <a:pt x="1142155" y="886724"/>
                      <a:pt x="886089" y="1142156"/>
                      <a:pt x="571077" y="1142156"/>
                    </a:cubicBezTo>
                    <a:cubicBezTo>
                      <a:pt x="255432" y="1142156"/>
                      <a:pt x="0" y="886090"/>
                      <a:pt x="0" y="571079"/>
                    </a:cubicBezTo>
                    <a:cubicBezTo>
                      <a:pt x="0" y="255433"/>
                      <a:pt x="256066" y="1"/>
                      <a:pt x="571077" y="1"/>
                    </a:cubicBezTo>
                    <a:cubicBezTo>
                      <a:pt x="886089" y="-633"/>
                      <a:pt x="1142155" y="255433"/>
                      <a:pt x="1142155" y="571079"/>
                    </a:cubicBezTo>
                  </a:path>
                </a:pathLst>
              </a:custGeom>
              <a:solidFill>
                <a:srgbClr val="8CCDCD"/>
              </a:solidFill>
              <a:ln w="6335" cap="flat">
                <a:noFill/>
                <a:prstDash val="solid"/>
                <a:miter/>
              </a:ln>
            </p:spPr>
            <p:txBody>
              <a:bodyPr rtlCol="0" anchor="ctr"/>
              <a:lstStyle/>
              <a:p>
                <a:endParaRPr lang="de-DE"/>
              </a:p>
            </p:txBody>
          </p:sp>
        </p:grpSp>
        <p:sp>
          <p:nvSpPr>
            <p:cNvPr id="26" name="Freihandform: Form 25">
              <a:extLst>
                <a:ext uri="{FF2B5EF4-FFF2-40B4-BE49-F238E27FC236}">
                  <a16:creationId xmlns:a16="http://schemas.microsoft.com/office/drawing/2014/main" id="{16D5398A-8673-43D8-B6CD-3C5A27730550}"/>
                </a:ext>
              </a:extLst>
            </p:cNvPr>
            <p:cNvSpPr/>
            <p:nvPr/>
          </p:nvSpPr>
          <p:spPr>
            <a:xfrm>
              <a:off x="7624647" y="4570521"/>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FFFFFF"/>
            </a:solidFill>
            <a:ln w="6335" cap="flat">
              <a:noFill/>
              <a:prstDash val="solid"/>
              <a:miter/>
            </a:ln>
          </p:spPr>
          <p:txBody>
            <a:bodyPr rtlCol="0" anchor="ctr"/>
            <a:lstStyle/>
            <a:p>
              <a:endParaRPr lang="de-DE"/>
            </a:p>
          </p:txBody>
        </p:sp>
        <p:sp>
          <p:nvSpPr>
            <p:cNvPr id="27" name="Freihandform: Form 26">
              <a:extLst>
                <a:ext uri="{FF2B5EF4-FFF2-40B4-BE49-F238E27FC236}">
                  <a16:creationId xmlns:a16="http://schemas.microsoft.com/office/drawing/2014/main" id="{2811AD52-1C4B-42B1-9BF6-A5FBDCB69289}"/>
                </a:ext>
              </a:extLst>
            </p:cNvPr>
            <p:cNvSpPr/>
            <p:nvPr/>
          </p:nvSpPr>
          <p:spPr>
            <a:xfrm>
              <a:off x="7624647" y="4570520"/>
              <a:ext cx="570443" cy="2284943"/>
            </a:xfrm>
            <a:custGeom>
              <a:avLst/>
              <a:gdLst>
                <a:gd name="connsiteX0" fmla="*/ 0 w 570443"/>
                <a:gd name="connsiteY0" fmla="*/ 2284944 h 2284943"/>
                <a:gd name="connsiteX1" fmla="*/ 570444 w 570443"/>
                <a:gd name="connsiteY1" fmla="*/ 1142155 h 2284943"/>
                <a:gd name="connsiteX2" fmla="*/ 0 w 570443"/>
                <a:gd name="connsiteY2" fmla="*/ 0 h 2284943"/>
              </a:gdLst>
              <a:ahLst/>
              <a:cxnLst>
                <a:cxn ang="0">
                  <a:pos x="connsiteX0" y="connsiteY0"/>
                </a:cxn>
                <a:cxn ang="0">
                  <a:pos x="connsiteX1" y="connsiteY1"/>
                </a:cxn>
                <a:cxn ang="0">
                  <a:pos x="connsiteX2" y="connsiteY2"/>
                </a:cxn>
              </a:cxnLst>
              <a:rect l="l" t="t" r="r" b="b"/>
              <a:pathLst>
                <a:path w="570443" h="2284943">
                  <a:moveTo>
                    <a:pt x="0" y="2284944"/>
                  </a:moveTo>
                  <a:lnTo>
                    <a:pt x="570444" y="1142155"/>
                  </a:lnTo>
                  <a:lnTo>
                    <a:pt x="0" y="0"/>
                  </a:lnTo>
                  <a:close/>
                </a:path>
              </a:pathLst>
            </a:custGeom>
            <a:solidFill>
              <a:srgbClr val="B4BEA5"/>
            </a:solidFill>
            <a:ln w="6335" cap="flat">
              <a:noFill/>
              <a:prstDash val="solid"/>
              <a:miter/>
            </a:ln>
          </p:spPr>
          <p:txBody>
            <a:bodyPr rtlCol="0" anchor="ctr"/>
            <a:lstStyle/>
            <a:p>
              <a:endParaRPr lang="de-DE"/>
            </a:p>
          </p:txBody>
        </p:sp>
        <p:sp>
          <p:nvSpPr>
            <p:cNvPr id="28" name="Freihandform: Form 27">
              <a:extLst>
                <a:ext uri="{FF2B5EF4-FFF2-40B4-BE49-F238E27FC236}">
                  <a16:creationId xmlns:a16="http://schemas.microsoft.com/office/drawing/2014/main" id="{F81B7D4A-B562-4D26-A2A1-9178ABE921CD}"/>
                </a:ext>
              </a:extLst>
            </p:cNvPr>
            <p:cNvSpPr/>
            <p:nvPr/>
          </p:nvSpPr>
          <p:spPr>
            <a:xfrm>
              <a:off x="8195091" y="4570520"/>
              <a:ext cx="570443" cy="2284943"/>
            </a:xfrm>
            <a:custGeom>
              <a:avLst/>
              <a:gdLst>
                <a:gd name="connsiteX0" fmla="*/ 0 w 570443"/>
                <a:gd name="connsiteY0" fmla="*/ 2284944 h 2284943"/>
                <a:gd name="connsiteX1" fmla="*/ 570444 w 570443"/>
                <a:gd name="connsiteY1" fmla="*/ 1142155 h 2284943"/>
                <a:gd name="connsiteX2" fmla="*/ 0 w 570443"/>
                <a:gd name="connsiteY2" fmla="*/ 0 h 2284943"/>
              </a:gdLst>
              <a:ahLst/>
              <a:cxnLst>
                <a:cxn ang="0">
                  <a:pos x="connsiteX0" y="connsiteY0"/>
                </a:cxn>
                <a:cxn ang="0">
                  <a:pos x="connsiteX1" y="connsiteY1"/>
                </a:cxn>
                <a:cxn ang="0">
                  <a:pos x="connsiteX2" y="connsiteY2"/>
                </a:cxn>
              </a:cxnLst>
              <a:rect l="l" t="t" r="r" b="b"/>
              <a:pathLst>
                <a:path w="570443" h="2284943">
                  <a:moveTo>
                    <a:pt x="0" y="2284944"/>
                  </a:moveTo>
                  <a:lnTo>
                    <a:pt x="570444" y="1142155"/>
                  </a:lnTo>
                  <a:lnTo>
                    <a:pt x="0" y="0"/>
                  </a:lnTo>
                  <a:close/>
                </a:path>
              </a:pathLst>
            </a:custGeom>
            <a:solidFill>
              <a:srgbClr val="B4BEA5"/>
            </a:solidFill>
            <a:ln w="6335" cap="flat">
              <a:noFill/>
              <a:prstDash val="solid"/>
              <a:miter/>
            </a:ln>
          </p:spPr>
          <p:txBody>
            <a:bodyPr rtlCol="0" anchor="ctr"/>
            <a:lstStyle/>
            <a:p>
              <a:endParaRPr lang="de-DE"/>
            </a:p>
          </p:txBody>
        </p:sp>
        <p:sp>
          <p:nvSpPr>
            <p:cNvPr id="29" name="Freihandform: Form 28">
              <a:extLst>
                <a:ext uri="{FF2B5EF4-FFF2-40B4-BE49-F238E27FC236}">
                  <a16:creationId xmlns:a16="http://schemas.microsoft.com/office/drawing/2014/main" id="{D84A6BF5-DBC1-422A-8B4B-39FF22A1641A}"/>
                </a:ext>
              </a:extLst>
            </p:cNvPr>
            <p:cNvSpPr/>
            <p:nvPr/>
          </p:nvSpPr>
          <p:spPr>
            <a:xfrm>
              <a:off x="8765535" y="4570520"/>
              <a:ext cx="1140887" cy="2284943"/>
            </a:xfrm>
            <a:custGeom>
              <a:avLst/>
              <a:gdLst>
                <a:gd name="connsiteX0" fmla="*/ 0 w 1140887"/>
                <a:gd name="connsiteY0" fmla="*/ 0 h 2284943"/>
                <a:gd name="connsiteX1" fmla="*/ 0 w 1140887"/>
                <a:gd name="connsiteY1" fmla="*/ 2284944 h 2284943"/>
                <a:gd name="connsiteX2" fmla="*/ 1140887 w 1140887"/>
                <a:gd name="connsiteY2" fmla="*/ 1142155 h 2284943"/>
                <a:gd name="connsiteX3" fmla="*/ 0 w 1140887"/>
                <a:gd name="connsiteY3" fmla="*/ 0 h 2284943"/>
              </a:gdLst>
              <a:ahLst/>
              <a:cxnLst>
                <a:cxn ang="0">
                  <a:pos x="connsiteX0" y="connsiteY0"/>
                </a:cxn>
                <a:cxn ang="0">
                  <a:pos x="connsiteX1" y="connsiteY1"/>
                </a:cxn>
                <a:cxn ang="0">
                  <a:pos x="connsiteX2" y="connsiteY2"/>
                </a:cxn>
                <a:cxn ang="0">
                  <a:pos x="connsiteX3" y="connsiteY3"/>
                </a:cxn>
              </a:cxnLst>
              <a:rect l="l" t="t" r="r" b="b"/>
              <a:pathLst>
                <a:path w="1140887" h="2284943">
                  <a:moveTo>
                    <a:pt x="0" y="0"/>
                  </a:moveTo>
                  <a:lnTo>
                    <a:pt x="0" y="2284944"/>
                  </a:lnTo>
                  <a:lnTo>
                    <a:pt x="1140887" y="1142155"/>
                  </a:lnTo>
                  <a:lnTo>
                    <a:pt x="0" y="0"/>
                  </a:lnTo>
                  <a:close/>
                </a:path>
              </a:pathLst>
            </a:custGeom>
            <a:solidFill>
              <a:srgbClr val="B4BEA5"/>
            </a:solidFill>
            <a:ln w="6335" cap="flat">
              <a:noFill/>
              <a:prstDash val="solid"/>
              <a:miter/>
            </a:ln>
          </p:spPr>
          <p:txBody>
            <a:bodyPr rtlCol="0" anchor="ctr"/>
            <a:lstStyle/>
            <a:p>
              <a:endParaRPr lang="de-DE"/>
            </a:p>
          </p:txBody>
        </p:sp>
        <p:sp>
          <p:nvSpPr>
            <p:cNvPr id="30" name="Freihandform: Form 29">
              <a:extLst>
                <a:ext uri="{FF2B5EF4-FFF2-40B4-BE49-F238E27FC236}">
                  <a16:creationId xmlns:a16="http://schemas.microsoft.com/office/drawing/2014/main" id="{6FEF3CC5-9879-4D05-80F9-8EA552CBF6D7}"/>
                </a:ext>
              </a:extLst>
            </p:cNvPr>
            <p:cNvSpPr/>
            <p:nvPr/>
          </p:nvSpPr>
          <p:spPr>
            <a:xfrm>
              <a:off x="9908323" y="4570521"/>
              <a:ext cx="2284943" cy="2284943"/>
            </a:xfrm>
            <a:custGeom>
              <a:avLst/>
              <a:gdLst>
                <a:gd name="connsiteX0" fmla="*/ 0 w 2284943"/>
                <a:gd name="connsiteY0" fmla="*/ 0 h 2284943"/>
                <a:gd name="connsiteX1" fmla="*/ 2284944 w 2284943"/>
                <a:gd name="connsiteY1" fmla="*/ 0 h 2284943"/>
                <a:gd name="connsiteX2" fmla="*/ 2284944 w 2284943"/>
                <a:gd name="connsiteY2" fmla="*/ 2284944 h 2284943"/>
                <a:gd name="connsiteX3" fmla="*/ 0 w 2284943"/>
                <a:gd name="connsiteY3" fmla="*/ 2284944 h 2284943"/>
              </a:gdLst>
              <a:ahLst/>
              <a:cxnLst>
                <a:cxn ang="0">
                  <a:pos x="connsiteX0" y="connsiteY0"/>
                </a:cxn>
                <a:cxn ang="0">
                  <a:pos x="connsiteX1" y="connsiteY1"/>
                </a:cxn>
                <a:cxn ang="0">
                  <a:pos x="connsiteX2" y="connsiteY2"/>
                </a:cxn>
                <a:cxn ang="0">
                  <a:pos x="connsiteX3" y="connsiteY3"/>
                </a:cxn>
              </a:cxnLst>
              <a:rect l="l" t="t" r="r" b="b"/>
              <a:pathLst>
                <a:path w="2284943" h="2284943">
                  <a:moveTo>
                    <a:pt x="0" y="0"/>
                  </a:moveTo>
                  <a:lnTo>
                    <a:pt x="2284944" y="0"/>
                  </a:lnTo>
                  <a:lnTo>
                    <a:pt x="2284944" y="2284944"/>
                  </a:lnTo>
                  <a:lnTo>
                    <a:pt x="0" y="2284944"/>
                  </a:lnTo>
                  <a:close/>
                </a:path>
              </a:pathLst>
            </a:custGeom>
            <a:solidFill>
              <a:srgbClr val="C8F04B"/>
            </a:solidFill>
            <a:ln w="6335" cap="flat">
              <a:noFill/>
              <a:prstDash val="solid"/>
              <a:miter/>
            </a:ln>
          </p:spPr>
          <p:txBody>
            <a:bodyPr rtlCol="0" anchor="ctr"/>
            <a:lstStyle/>
            <a:p>
              <a:endParaRPr lang="de-DE"/>
            </a:p>
          </p:txBody>
        </p:sp>
        <p:sp>
          <p:nvSpPr>
            <p:cNvPr id="31" name="Freihandform: Form 30">
              <a:extLst>
                <a:ext uri="{FF2B5EF4-FFF2-40B4-BE49-F238E27FC236}">
                  <a16:creationId xmlns:a16="http://schemas.microsoft.com/office/drawing/2014/main" id="{A83D3D8C-77F2-413D-88B8-5755F71A7C5C}"/>
                </a:ext>
              </a:extLst>
            </p:cNvPr>
            <p:cNvSpPr/>
            <p:nvPr/>
          </p:nvSpPr>
          <p:spPr>
            <a:xfrm>
              <a:off x="10213194" y="4812642"/>
              <a:ext cx="1675836" cy="1800700"/>
            </a:xfrm>
            <a:custGeom>
              <a:avLst/>
              <a:gdLst>
                <a:gd name="connsiteX0" fmla="*/ 1675836 w 1675836"/>
                <a:gd name="connsiteY0" fmla="*/ 848059 h 1800700"/>
                <a:gd name="connsiteX1" fmla="*/ 1675836 w 1675836"/>
                <a:gd name="connsiteY1" fmla="*/ 541921 h 1800700"/>
                <a:gd name="connsiteX2" fmla="*/ 1131380 w 1675836"/>
                <a:gd name="connsiteY2" fmla="*/ 0 h 1800700"/>
                <a:gd name="connsiteX3" fmla="*/ 544457 w 1675836"/>
                <a:gd name="connsiteY3" fmla="*/ 0 h 1800700"/>
                <a:gd name="connsiteX4" fmla="*/ 0 w 1675836"/>
                <a:gd name="connsiteY4" fmla="*/ 541921 h 1800700"/>
                <a:gd name="connsiteX5" fmla="*/ 0 w 1675836"/>
                <a:gd name="connsiteY5" fmla="*/ 848059 h 1800700"/>
                <a:gd name="connsiteX6" fmla="*/ 544457 w 1675836"/>
                <a:gd name="connsiteY6" fmla="*/ 1389981 h 1800700"/>
                <a:gd name="connsiteX7" fmla="*/ 977360 w 1675836"/>
                <a:gd name="connsiteY7" fmla="*/ 1389981 h 1800700"/>
                <a:gd name="connsiteX8" fmla="*/ 1538930 w 1675836"/>
                <a:gd name="connsiteY8" fmla="*/ 1800701 h 1800700"/>
                <a:gd name="connsiteX9" fmla="*/ 1412165 w 1675836"/>
                <a:gd name="connsiteY9" fmla="*/ 1312020 h 1800700"/>
                <a:gd name="connsiteX10" fmla="*/ 1675836 w 1675836"/>
                <a:gd name="connsiteY10" fmla="*/ 848059 h 180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5836" h="1800700">
                  <a:moveTo>
                    <a:pt x="1675836" y="848059"/>
                  </a:moveTo>
                  <a:lnTo>
                    <a:pt x="1675836" y="541921"/>
                  </a:lnTo>
                  <a:cubicBezTo>
                    <a:pt x="1675836" y="242755"/>
                    <a:pt x="1431814" y="0"/>
                    <a:pt x="1131380" y="0"/>
                  </a:cubicBezTo>
                  <a:lnTo>
                    <a:pt x="544457" y="0"/>
                  </a:lnTo>
                  <a:cubicBezTo>
                    <a:pt x="244023" y="0"/>
                    <a:pt x="0" y="242755"/>
                    <a:pt x="0" y="541921"/>
                  </a:cubicBezTo>
                  <a:lnTo>
                    <a:pt x="0" y="848059"/>
                  </a:lnTo>
                  <a:cubicBezTo>
                    <a:pt x="0" y="1147226"/>
                    <a:pt x="244023" y="1389981"/>
                    <a:pt x="544457" y="1389981"/>
                  </a:cubicBezTo>
                  <a:lnTo>
                    <a:pt x="977360" y="1389981"/>
                  </a:lnTo>
                  <a:lnTo>
                    <a:pt x="1538930" y="1800701"/>
                  </a:lnTo>
                  <a:lnTo>
                    <a:pt x="1412165" y="1312020"/>
                  </a:lnTo>
                  <a:cubicBezTo>
                    <a:pt x="1569988" y="1217581"/>
                    <a:pt x="1675836" y="1045180"/>
                    <a:pt x="1675836" y="848059"/>
                  </a:cubicBezTo>
                </a:path>
              </a:pathLst>
            </a:custGeom>
            <a:solidFill>
              <a:srgbClr val="B4BEA5"/>
            </a:solidFill>
            <a:ln w="6335" cap="flat">
              <a:noFill/>
              <a:prstDash val="solid"/>
              <a:miter/>
            </a:ln>
          </p:spPr>
          <p:txBody>
            <a:bodyPr rtlCol="0" anchor="ctr"/>
            <a:lstStyle/>
            <a:p>
              <a:endParaRPr lang="de-DE"/>
            </a:p>
          </p:txBody>
        </p:sp>
      </p:grpSp>
      <p:pic>
        <p:nvPicPr>
          <p:cNvPr id="33" name="Grafik 32">
            <a:extLst>
              <a:ext uri="{FF2B5EF4-FFF2-40B4-BE49-F238E27FC236}">
                <a16:creationId xmlns:a16="http://schemas.microsoft.com/office/drawing/2014/main" id="{B0FF271F-8FFA-40E9-9557-2BEE9BF15E7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32580" y="327236"/>
            <a:ext cx="1989139" cy="1370913"/>
          </a:xfrm>
          <a:prstGeom prst="rect">
            <a:avLst/>
          </a:prstGeom>
        </p:spPr>
      </p:pic>
    </p:spTree>
    <p:extLst>
      <p:ext uri="{BB962C8B-B14F-4D97-AF65-F5344CB8AC3E}">
        <p14:creationId xmlns:p14="http://schemas.microsoft.com/office/powerpoint/2010/main" val="1567092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Name on Background 6">
    <p:bg bwMode="gray">
      <p:bgPr>
        <a:solidFill>
          <a:schemeClr val="accent4"/>
        </a:solidFill>
        <a:effectLst/>
      </p:bgPr>
    </p:bg>
    <p:spTree>
      <p:nvGrpSpPr>
        <p:cNvPr id="1" name=""/>
        <p:cNvGrpSpPr/>
        <p:nvPr/>
      </p:nvGrpSpPr>
      <p:grpSpPr>
        <a:xfrm>
          <a:off x="0" y="0"/>
          <a:ext cx="0" cy="0"/>
          <a:chOff x="0" y="0"/>
          <a:chExt cx="0" cy="0"/>
        </a:xfrm>
      </p:grpSpPr>
      <p:sp>
        <p:nvSpPr>
          <p:cNvPr id="7" name="Grafik 4">
            <a:extLst>
              <a:ext uri="{FF2B5EF4-FFF2-40B4-BE49-F238E27FC236}">
                <a16:creationId xmlns:a16="http://schemas.microsoft.com/office/drawing/2014/main" id="{15E3CE5D-C2DD-428B-80B5-47A963F5DFD8}"/>
              </a:ext>
            </a:extLst>
          </p:cNvPr>
          <p:cNvSpPr/>
          <p:nvPr/>
        </p:nvSpPr>
        <p:spPr bwMode="gray">
          <a:xfrm>
            <a:off x="0" y="0"/>
            <a:ext cx="6858000" cy="6858000"/>
          </a:xfrm>
          <a:custGeom>
            <a:avLst/>
            <a:gdLst>
              <a:gd name="connsiteX0" fmla="*/ 3429000 w 6858000"/>
              <a:gd name="connsiteY0" fmla="*/ 0 h 6858000"/>
              <a:gd name="connsiteX1" fmla="*/ 3429000 w 6858000"/>
              <a:gd name="connsiteY1" fmla="*/ 1959610 h 6858000"/>
              <a:gd name="connsiteX2" fmla="*/ 1469390 w 6858000"/>
              <a:gd name="connsiteY2" fmla="*/ 1959610 h 6858000"/>
              <a:gd name="connsiteX3" fmla="*/ 0 w 6858000"/>
              <a:gd name="connsiteY3" fmla="*/ 3429000 h 6858000"/>
              <a:gd name="connsiteX4" fmla="*/ 1524000 w 6858000"/>
              <a:gd name="connsiteY4" fmla="*/ 4898390 h 6858000"/>
              <a:gd name="connsiteX5" fmla="*/ 3429000 w 6858000"/>
              <a:gd name="connsiteY5" fmla="*/ 4898390 h 6858000"/>
              <a:gd name="connsiteX6" fmla="*/ 3429000 w 6858000"/>
              <a:gd name="connsiteY6" fmla="*/ 6858000 h 6858000"/>
              <a:gd name="connsiteX7" fmla="*/ 6858000 w 6858000"/>
              <a:gd name="connsiteY7"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6858000">
                <a:moveTo>
                  <a:pt x="3429000" y="0"/>
                </a:moveTo>
                <a:lnTo>
                  <a:pt x="3429000" y="1959610"/>
                </a:lnTo>
                <a:lnTo>
                  <a:pt x="1469390" y="1959610"/>
                </a:lnTo>
                <a:lnTo>
                  <a:pt x="0" y="3429000"/>
                </a:lnTo>
                <a:lnTo>
                  <a:pt x="1524000" y="4898390"/>
                </a:lnTo>
                <a:lnTo>
                  <a:pt x="3429000" y="4898390"/>
                </a:lnTo>
                <a:lnTo>
                  <a:pt x="3429000" y="6858000"/>
                </a:lnTo>
                <a:lnTo>
                  <a:pt x="6858000" y="3429000"/>
                </a:lnTo>
                <a:close/>
              </a:path>
            </a:pathLst>
          </a:custGeom>
          <a:solidFill>
            <a:srgbClr val="FFFFFF"/>
          </a:solidFill>
          <a:ln w="6350"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a:xfrm>
            <a:off x="334963" y="1295716"/>
            <a:ext cx="6300787" cy="4000184"/>
          </a:xfrm>
        </p:spPr>
        <p:txBody>
          <a:bodyPr/>
          <a:lstStyle>
            <a:lvl1pPr>
              <a:defRPr sz="4200"/>
            </a:lvl1pPr>
          </a:lstStyle>
          <a:p>
            <a:r>
              <a:rPr lang="en-US"/>
              <a:t>Click to edit Master title style</a:t>
            </a:r>
            <a:endParaRPr lang="de-DE" dirty="0"/>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pic>
        <p:nvPicPr>
          <p:cNvPr id="6" name="Grafik 5">
            <a:extLst>
              <a:ext uri="{FF2B5EF4-FFF2-40B4-BE49-F238E27FC236}">
                <a16:creationId xmlns:a16="http://schemas.microsoft.com/office/drawing/2014/main" id="{8CCD1968-D940-45ED-8B27-D402B43A98E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5285" y="5914663"/>
            <a:ext cx="2336920" cy="831893"/>
          </a:xfrm>
          <a:prstGeom prst="rect">
            <a:avLst/>
          </a:prstGeom>
        </p:spPr>
      </p:pic>
    </p:spTree>
    <p:extLst>
      <p:ext uri="{BB962C8B-B14F-4D97-AF65-F5344CB8AC3E}">
        <p14:creationId xmlns:p14="http://schemas.microsoft.com/office/powerpoint/2010/main" val="58180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ption">
    <p:bg bwMode="gray">
      <p:bgPr>
        <a:solidFill>
          <a:schemeClr val="accent4"/>
        </a:solidFill>
        <a:effectLst/>
      </p:bgPr>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sp>
        <p:nvSpPr>
          <p:cNvPr id="9" name="Textplatzhalter 8">
            <a:extLst>
              <a:ext uri="{FF2B5EF4-FFF2-40B4-BE49-F238E27FC236}">
                <a16:creationId xmlns:a16="http://schemas.microsoft.com/office/drawing/2014/main" id="{CA3000E4-2BD5-435D-AE69-C20EC0E3F2C1}"/>
              </a:ext>
            </a:extLst>
          </p:cNvPr>
          <p:cNvSpPr>
            <a:spLocks noGrp="1"/>
          </p:cNvSpPr>
          <p:nvPr>
            <p:ph type="body" sz="quarter" idx="12"/>
          </p:nvPr>
        </p:nvSpPr>
        <p:spPr bwMode="gray">
          <a:xfrm>
            <a:off x="2640014" y="1295715"/>
            <a:ext cx="8104186" cy="5266851"/>
          </a:xfrm>
        </p:spPr>
        <p:txBody>
          <a:bodyPr/>
          <a:lstStyle>
            <a:lvl1pPr marL="327025" indent="-327025">
              <a:lnSpc>
                <a:spcPct val="90000"/>
              </a:lnSpc>
              <a:buFont typeface="Verdana" panose="020B0604030504040204" pitchFamily="34" charset="0"/>
              <a:buChar char="»"/>
              <a:defRPr sz="4200"/>
            </a:lvl1pPr>
            <a:lvl2pPr marL="182563" indent="0" algn="r">
              <a:lnSpc>
                <a:spcPct val="90000"/>
              </a:lnSpc>
              <a:buNone/>
              <a:defRPr sz="2000"/>
            </a:lvl2pPr>
            <a:lvl3pPr>
              <a:lnSpc>
                <a:spcPct val="90000"/>
              </a:lnSpc>
              <a:defRPr sz="4200"/>
            </a:lvl3pPr>
            <a:lvl4pPr>
              <a:lnSpc>
                <a:spcPct val="90000"/>
              </a:lnSpc>
              <a:defRPr sz="4200"/>
            </a:lvl4pPr>
            <a:lvl5pPr>
              <a:lnSpc>
                <a:spcPct val="90000"/>
              </a:lnSpc>
              <a:defRPr sz="42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688199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r">
    <p:bg bwMode="gray">
      <p:bgRef idx="1001">
        <a:schemeClr val="bg1"/>
      </p:bgRef>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2CC7437-6059-43F9-AED7-852A052197E8}"/>
              </a:ext>
            </a:extLst>
          </p:cNvPr>
          <p:cNvSpPr>
            <a:spLocks noGrp="1"/>
          </p:cNvSpPr>
          <p:nvPr>
            <p:ph type="dt" sz="half" idx="10"/>
          </p:nvPr>
        </p:nvSpPr>
        <p:spPr bwMode="gray"/>
        <p:txBody>
          <a:bodyPr/>
          <a:lstStyle/>
          <a:p>
            <a:r>
              <a:rPr lang="de-DE"/>
              <a:t>Name of the Speaker</a:t>
            </a:r>
          </a:p>
        </p:txBody>
      </p:sp>
      <p:sp>
        <p:nvSpPr>
          <p:cNvPr id="3" name="Fußzeilenplatzhalter 2">
            <a:extLst>
              <a:ext uri="{FF2B5EF4-FFF2-40B4-BE49-F238E27FC236}">
                <a16:creationId xmlns:a16="http://schemas.microsoft.com/office/drawing/2014/main" id="{EDC35EB0-B8D6-413D-890C-D0905B12D5B2}"/>
              </a:ext>
            </a:extLst>
          </p:cNvPr>
          <p:cNvSpPr>
            <a:spLocks noGrp="1"/>
          </p:cNvSpPr>
          <p:nvPr>
            <p:ph type="ftr" sz="quarter" idx="11"/>
          </p:nvPr>
        </p:nvSpPr>
        <p:spPr bwMode="gray"/>
        <p:txBody>
          <a:bodyPr/>
          <a:lstStyle/>
          <a:p>
            <a:r>
              <a:rPr lang="de-DE"/>
              <a:t>Topic Lore Ipsum</a:t>
            </a:r>
          </a:p>
        </p:txBody>
      </p:sp>
    </p:spTree>
    <p:extLst>
      <p:ext uri="{BB962C8B-B14F-4D97-AF65-F5344CB8AC3E}">
        <p14:creationId xmlns:p14="http://schemas.microsoft.com/office/powerpoint/2010/main" val="2311448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32FC-BDF4-46B8-896C-4C7B0214228E}"/>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9311A5D-17A5-45EE-A5EC-7FFD7031CA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52EB878-9961-411E-8E9F-4BCAC04ACC0F}"/>
              </a:ext>
            </a:extLst>
          </p:cNvPr>
          <p:cNvSpPr>
            <a:spLocks noGrp="1"/>
          </p:cNvSpPr>
          <p:nvPr>
            <p:ph type="dt" sz="half" idx="10"/>
          </p:nvPr>
        </p:nvSpPr>
        <p:spPr/>
        <p:txBody>
          <a:bodyPr/>
          <a:lstStyle/>
          <a:p>
            <a:fld id="{4842F799-A123-4B47-80F4-D1B4221092CB}" type="datetimeFigureOut">
              <a:rPr lang="en-IE" smtClean="0"/>
              <a:t>17/06/2021</a:t>
            </a:fld>
            <a:endParaRPr lang="en-IE"/>
          </a:p>
        </p:txBody>
      </p:sp>
      <p:sp>
        <p:nvSpPr>
          <p:cNvPr id="5" name="Footer Placeholder 4">
            <a:extLst>
              <a:ext uri="{FF2B5EF4-FFF2-40B4-BE49-F238E27FC236}">
                <a16:creationId xmlns:a16="http://schemas.microsoft.com/office/drawing/2014/main" id="{ABFE0CC0-C550-430B-8148-21CA099C298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8DE4A05-03A2-4A2E-8183-AE35E2C011DB}"/>
              </a:ext>
            </a:extLst>
          </p:cNvPr>
          <p:cNvSpPr>
            <a:spLocks noGrp="1"/>
          </p:cNvSpPr>
          <p:nvPr>
            <p:ph type="sldNum" sz="quarter" idx="12"/>
          </p:nvPr>
        </p:nvSpPr>
        <p:spPr/>
        <p:txBody>
          <a:bodyPr/>
          <a:lstStyle/>
          <a:p>
            <a:fld id="{48D19779-1D83-4DA4-A9C8-41F9328DF2CA}" type="slidenum">
              <a:rPr lang="en-IE" smtClean="0"/>
              <a:t>‹#›</a:t>
            </a:fld>
            <a:endParaRPr lang="en-IE"/>
          </a:p>
        </p:txBody>
      </p:sp>
    </p:spTree>
    <p:extLst>
      <p:ext uri="{BB962C8B-B14F-4D97-AF65-F5344CB8AC3E}">
        <p14:creationId xmlns:p14="http://schemas.microsoft.com/office/powerpoint/2010/main" val="48926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und Bild">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Datumsplatzhalter 3">
            <a:extLst>
              <a:ext uri="{FF2B5EF4-FFF2-40B4-BE49-F238E27FC236}">
                <a16:creationId xmlns:a16="http://schemas.microsoft.com/office/drawing/2014/main" id="{C42E4203-C6EB-4A6B-B123-7F7ECE103EA1}"/>
              </a:ext>
            </a:extLst>
          </p:cNvPr>
          <p:cNvSpPr>
            <a:spLocks noGrp="1"/>
          </p:cNvSpPr>
          <p:nvPr>
            <p:ph type="dt" sz="half" idx="10"/>
          </p:nvPr>
        </p:nvSpPr>
        <p:spPr bwMode="gray"/>
        <p:txBody>
          <a:bodyPr/>
          <a:lstStyle/>
          <a:p>
            <a:r>
              <a:rPr lang="de-DE"/>
              <a:t>Name of the Speaker</a:t>
            </a:r>
          </a:p>
        </p:txBody>
      </p:sp>
      <p:sp>
        <p:nvSpPr>
          <p:cNvPr id="5" name="Fußzeilenplatzhalter 4">
            <a:extLst>
              <a:ext uri="{FF2B5EF4-FFF2-40B4-BE49-F238E27FC236}">
                <a16:creationId xmlns:a16="http://schemas.microsoft.com/office/drawing/2014/main" id="{F5ACFDB4-E040-4C21-85D2-79A7480946FD}"/>
              </a:ext>
            </a:extLst>
          </p:cNvPr>
          <p:cNvSpPr>
            <a:spLocks noGrp="1"/>
          </p:cNvSpPr>
          <p:nvPr>
            <p:ph type="ftr" sz="quarter" idx="11"/>
          </p:nvPr>
        </p:nvSpPr>
        <p:spPr bwMode="gray"/>
        <p:txBody>
          <a:bodyPr/>
          <a:lstStyle/>
          <a:p>
            <a:r>
              <a:rPr lang="de-DE"/>
              <a:t>Topic Lore Ipsum</a:t>
            </a:r>
          </a:p>
        </p:txBody>
      </p:sp>
      <p:sp>
        <p:nvSpPr>
          <p:cNvPr id="8" name="Bildplatzhalter 7">
            <a:extLst>
              <a:ext uri="{FF2B5EF4-FFF2-40B4-BE49-F238E27FC236}">
                <a16:creationId xmlns:a16="http://schemas.microsoft.com/office/drawing/2014/main" id="{F5E3B62B-CF09-471B-9761-31105E803B91}"/>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a:t>Click icon to add picture</a:t>
            </a:r>
            <a:endParaRPr lang="de-DE"/>
          </a:p>
        </p:txBody>
      </p:sp>
    </p:spTree>
    <p:extLst>
      <p:ext uri="{BB962C8B-B14F-4D97-AF65-F5344CB8AC3E}">
        <p14:creationId xmlns:p14="http://schemas.microsoft.com/office/powerpoint/2010/main" val="276296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Nur Titel">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p:txBody>
          <a:bodyPr/>
          <a:lstStyle/>
          <a:p>
            <a:r>
              <a:rPr lang="en-US"/>
              <a:t>Click to edit Master title style</a:t>
            </a:r>
            <a:endParaRPr lang="de-DE"/>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spTree>
    <p:extLst>
      <p:ext uri="{BB962C8B-B14F-4D97-AF65-F5344CB8AC3E}">
        <p14:creationId xmlns:p14="http://schemas.microsoft.com/office/powerpoint/2010/main" val="194863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ame on Picture">
    <p:bg bwMode="gray">
      <p:bgRef idx="1001">
        <a:schemeClr val="bg1"/>
      </p:bgRef>
    </p:bg>
    <p:spTree>
      <p:nvGrpSpPr>
        <p:cNvPr id="1" name=""/>
        <p:cNvGrpSpPr/>
        <p:nvPr/>
      </p:nvGrpSpPr>
      <p:grpSpPr>
        <a:xfrm>
          <a:off x="0" y="0"/>
          <a:ext cx="0" cy="0"/>
          <a:chOff x="0" y="0"/>
          <a:chExt cx="0" cy="0"/>
        </a:xfrm>
      </p:grpSpPr>
      <p:sp>
        <p:nvSpPr>
          <p:cNvPr id="13" name="Bildplatzhalter 7">
            <a:extLst>
              <a:ext uri="{FF2B5EF4-FFF2-40B4-BE49-F238E27FC236}">
                <a16:creationId xmlns:a16="http://schemas.microsoft.com/office/drawing/2014/main" id="{5872740D-2286-426D-B5D7-01FEC4E62C80}"/>
              </a:ext>
            </a:extLst>
          </p:cNvPr>
          <p:cNvSpPr>
            <a:spLocks noGrp="1"/>
          </p:cNvSpPr>
          <p:nvPr>
            <p:ph type="pic" sz="quarter" idx="13"/>
          </p:nvPr>
        </p:nvSpPr>
        <p:spPr bwMode="gray">
          <a:xfrm>
            <a:off x="1" y="0"/>
            <a:ext cx="12192000" cy="6858000"/>
          </a:xfrm>
          <a:solidFill>
            <a:schemeClr val="bg1">
              <a:lumMod val="85000"/>
            </a:schemeClr>
          </a:solidFill>
        </p:spPr>
        <p:txBody>
          <a:bodyPr anchor="ctr"/>
          <a:lstStyle>
            <a:lvl1pPr algn="ctr">
              <a:buNone/>
              <a:defRPr sz="1400"/>
            </a:lvl1pPr>
          </a:lstStyle>
          <a:p>
            <a:r>
              <a:rPr lang="en-US"/>
              <a:t>Click icon to add picture</a:t>
            </a:r>
            <a:endParaRPr lang="de-DE"/>
          </a:p>
        </p:txBody>
      </p:sp>
      <p:sp>
        <p:nvSpPr>
          <p:cNvPr id="7" name="Textplatzhalter 6">
            <a:extLst>
              <a:ext uri="{FF2B5EF4-FFF2-40B4-BE49-F238E27FC236}">
                <a16:creationId xmlns:a16="http://schemas.microsoft.com/office/drawing/2014/main" id="{79FCD8EF-17CB-4C60-B99B-4D01A0BAD213}"/>
              </a:ext>
            </a:extLst>
          </p:cNvPr>
          <p:cNvSpPr>
            <a:spLocks noGrp="1"/>
          </p:cNvSpPr>
          <p:nvPr>
            <p:ph type="body" sz="quarter" idx="12" hasCustomPrompt="1"/>
          </p:nvPr>
        </p:nvSpPr>
        <p:spPr bwMode="gray">
          <a:xfrm>
            <a:off x="75285" y="5914956"/>
            <a:ext cx="2336400" cy="831600"/>
          </a:xfrm>
          <a:blipFill>
            <a:blip r:embed="rId2"/>
            <a:stretch>
              <a:fillRect/>
            </a:stretch>
          </a:blipFill>
        </p:spPr>
        <p:txBody>
          <a:bodyPr/>
          <a:lstStyle>
            <a:lvl1pPr>
              <a:buNone/>
              <a:defRPr sz="600"/>
            </a:lvl1pPr>
          </a:lstStyle>
          <a:p>
            <a:pPr lvl="0"/>
            <a:r>
              <a:rPr lang="de-DE" dirty="0"/>
              <a:t> </a:t>
            </a:r>
          </a:p>
        </p:txBody>
      </p:sp>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a:xfrm>
            <a:off x="334963" y="1295716"/>
            <a:ext cx="5021897" cy="4000184"/>
          </a:xfrm>
        </p:spPr>
        <p:txBody>
          <a:bodyPr wrap="none"/>
          <a:lstStyle>
            <a:lvl1pPr>
              <a:defRPr sz="4200"/>
            </a:lvl1pPr>
          </a:lstStyle>
          <a:p>
            <a:r>
              <a:rPr lang="en-US"/>
              <a:t>Click to edit Master title style</a:t>
            </a:r>
            <a:endParaRPr lang="de-DE" dirty="0"/>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spTree>
    <p:extLst>
      <p:ext uri="{BB962C8B-B14F-4D97-AF65-F5344CB8AC3E}">
        <p14:creationId xmlns:p14="http://schemas.microsoft.com/office/powerpoint/2010/main" val="302386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Name on Background 1">
    <p:bg bwMode="gray">
      <p:bgPr>
        <a:solidFill>
          <a:schemeClr val="accent4"/>
        </a:solidFill>
        <a:effectLst/>
      </p:bgPr>
    </p:bg>
    <p:spTree>
      <p:nvGrpSpPr>
        <p:cNvPr id="1" name=""/>
        <p:cNvGrpSpPr/>
        <p:nvPr/>
      </p:nvGrpSpPr>
      <p:grpSpPr>
        <a:xfrm>
          <a:off x="0" y="0"/>
          <a:ext cx="0" cy="0"/>
          <a:chOff x="0" y="0"/>
          <a:chExt cx="0" cy="0"/>
        </a:xfrm>
      </p:grpSpPr>
      <p:sp>
        <p:nvSpPr>
          <p:cNvPr id="9" name="Freihandform: Form 8">
            <a:extLst>
              <a:ext uri="{FF2B5EF4-FFF2-40B4-BE49-F238E27FC236}">
                <a16:creationId xmlns:a16="http://schemas.microsoft.com/office/drawing/2014/main" id="{BA4317B4-C8D7-4C41-A7D4-EBD25DCBDDD9}"/>
              </a:ext>
            </a:extLst>
          </p:cNvPr>
          <p:cNvSpPr/>
          <p:nvPr/>
        </p:nvSpPr>
        <p:spPr bwMode="gray">
          <a:xfrm>
            <a:off x="0" y="0"/>
            <a:ext cx="3444978" cy="6859917"/>
          </a:xfrm>
          <a:custGeom>
            <a:avLst/>
            <a:gdLst>
              <a:gd name="connsiteX0" fmla="*/ 0 w 3444978"/>
              <a:gd name="connsiteY0" fmla="*/ 0 h 6859917"/>
              <a:gd name="connsiteX1" fmla="*/ 0 w 3444978"/>
              <a:gd name="connsiteY1" fmla="*/ 6859918 h 6859917"/>
              <a:gd name="connsiteX2" fmla="*/ 3444979 w 3444978"/>
              <a:gd name="connsiteY2" fmla="*/ 3429639 h 6859917"/>
              <a:gd name="connsiteX3" fmla="*/ 0 w 3444978"/>
              <a:gd name="connsiteY3" fmla="*/ 0 h 6859917"/>
            </a:gdLst>
            <a:ahLst/>
            <a:cxnLst>
              <a:cxn ang="0">
                <a:pos x="connsiteX0" y="connsiteY0"/>
              </a:cxn>
              <a:cxn ang="0">
                <a:pos x="connsiteX1" y="connsiteY1"/>
              </a:cxn>
              <a:cxn ang="0">
                <a:pos x="connsiteX2" y="connsiteY2"/>
              </a:cxn>
              <a:cxn ang="0">
                <a:pos x="connsiteX3" y="connsiteY3"/>
              </a:cxn>
            </a:cxnLst>
            <a:rect l="l" t="t" r="r" b="b"/>
            <a:pathLst>
              <a:path w="3444978" h="6859917">
                <a:moveTo>
                  <a:pt x="0" y="0"/>
                </a:moveTo>
                <a:lnTo>
                  <a:pt x="0" y="6859918"/>
                </a:lnTo>
                <a:lnTo>
                  <a:pt x="3444979" y="3429639"/>
                </a:lnTo>
                <a:lnTo>
                  <a:pt x="0" y="0"/>
                </a:lnTo>
                <a:close/>
              </a:path>
            </a:pathLst>
          </a:custGeom>
          <a:solidFill>
            <a:srgbClr val="FFFFFF"/>
          </a:solidFill>
          <a:ln w="6388" cap="flat">
            <a:noFill/>
            <a:prstDash val="solid"/>
            <a:miter/>
          </a:ln>
        </p:spPr>
        <p:txBody>
          <a:bodyPr rtlCol="0" anchor="ctr"/>
          <a:lstStyle/>
          <a:p>
            <a:endParaRPr lang="de-DE"/>
          </a:p>
        </p:txBody>
      </p:sp>
      <p:sp>
        <p:nvSpPr>
          <p:cNvPr id="10" name="Freihandform: Form 9">
            <a:extLst>
              <a:ext uri="{FF2B5EF4-FFF2-40B4-BE49-F238E27FC236}">
                <a16:creationId xmlns:a16="http://schemas.microsoft.com/office/drawing/2014/main" id="{FF3BF981-D61D-4A31-8595-8FFC86C53332}"/>
              </a:ext>
            </a:extLst>
          </p:cNvPr>
          <p:cNvSpPr/>
          <p:nvPr/>
        </p:nvSpPr>
        <p:spPr bwMode="gray">
          <a:xfrm>
            <a:off x="5167467"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11" name="Freihandform: Form 10">
            <a:extLst>
              <a:ext uri="{FF2B5EF4-FFF2-40B4-BE49-F238E27FC236}">
                <a16:creationId xmlns:a16="http://schemas.microsoft.com/office/drawing/2014/main" id="{86541F84-3790-4EBF-8E6E-DCB9587FABFA}"/>
              </a:ext>
            </a:extLst>
          </p:cNvPr>
          <p:cNvSpPr/>
          <p:nvPr/>
        </p:nvSpPr>
        <p:spPr bwMode="gray">
          <a:xfrm>
            <a:off x="6889957"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12" name="Freihandform: Form 11">
            <a:extLst>
              <a:ext uri="{FF2B5EF4-FFF2-40B4-BE49-F238E27FC236}">
                <a16:creationId xmlns:a16="http://schemas.microsoft.com/office/drawing/2014/main" id="{91B7D0D8-BF2A-46D4-944E-B5C9259E8F2A}"/>
              </a:ext>
            </a:extLst>
          </p:cNvPr>
          <p:cNvSpPr/>
          <p:nvPr/>
        </p:nvSpPr>
        <p:spPr bwMode="gray">
          <a:xfrm>
            <a:off x="3444978"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a:xfrm>
            <a:off x="334963" y="1295716"/>
            <a:ext cx="6300787" cy="4000184"/>
          </a:xfrm>
        </p:spPr>
        <p:txBody>
          <a:bodyPr/>
          <a:lstStyle>
            <a:lvl1pPr>
              <a:defRPr sz="4200"/>
            </a:lvl1pPr>
          </a:lstStyle>
          <a:p>
            <a:r>
              <a:rPr lang="en-US"/>
              <a:t>Click to edit Master title style</a:t>
            </a:r>
            <a:endParaRPr lang="de-DE" dirty="0"/>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pic>
        <p:nvPicPr>
          <p:cNvPr id="6" name="Grafik 5">
            <a:extLst>
              <a:ext uri="{FF2B5EF4-FFF2-40B4-BE49-F238E27FC236}">
                <a16:creationId xmlns:a16="http://schemas.microsoft.com/office/drawing/2014/main" id="{8CCD1968-D940-45ED-8B27-D402B43A98E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5285" y="5914663"/>
            <a:ext cx="2336920" cy="831893"/>
          </a:xfrm>
          <a:prstGeom prst="rect">
            <a:avLst/>
          </a:prstGeom>
        </p:spPr>
      </p:pic>
    </p:spTree>
    <p:extLst>
      <p:ext uri="{BB962C8B-B14F-4D97-AF65-F5344CB8AC3E}">
        <p14:creationId xmlns:p14="http://schemas.microsoft.com/office/powerpoint/2010/main" val="10602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ame on Background 2">
    <p:bg bwMode="gray">
      <p:bgPr>
        <a:solidFill>
          <a:schemeClr val="accent2"/>
        </a:solidFill>
        <a:effectLst/>
      </p:bgPr>
    </p:bg>
    <p:spTree>
      <p:nvGrpSpPr>
        <p:cNvPr id="1" name=""/>
        <p:cNvGrpSpPr/>
        <p:nvPr/>
      </p:nvGrpSpPr>
      <p:grpSpPr>
        <a:xfrm>
          <a:off x="0" y="0"/>
          <a:ext cx="0" cy="0"/>
          <a:chOff x="0" y="0"/>
          <a:chExt cx="0" cy="0"/>
        </a:xfrm>
      </p:grpSpPr>
      <p:sp>
        <p:nvSpPr>
          <p:cNvPr id="9" name="Freihandform: Form 8">
            <a:extLst>
              <a:ext uri="{FF2B5EF4-FFF2-40B4-BE49-F238E27FC236}">
                <a16:creationId xmlns:a16="http://schemas.microsoft.com/office/drawing/2014/main" id="{BA4317B4-C8D7-4C41-A7D4-EBD25DCBDDD9}"/>
              </a:ext>
            </a:extLst>
          </p:cNvPr>
          <p:cNvSpPr/>
          <p:nvPr/>
        </p:nvSpPr>
        <p:spPr bwMode="gray">
          <a:xfrm>
            <a:off x="0" y="0"/>
            <a:ext cx="3444978" cy="6859917"/>
          </a:xfrm>
          <a:custGeom>
            <a:avLst/>
            <a:gdLst>
              <a:gd name="connsiteX0" fmla="*/ 0 w 3444978"/>
              <a:gd name="connsiteY0" fmla="*/ 0 h 6859917"/>
              <a:gd name="connsiteX1" fmla="*/ 0 w 3444978"/>
              <a:gd name="connsiteY1" fmla="*/ 6859918 h 6859917"/>
              <a:gd name="connsiteX2" fmla="*/ 3444979 w 3444978"/>
              <a:gd name="connsiteY2" fmla="*/ 3429639 h 6859917"/>
              <a:gd name="connsiteX3" fmla="*/ 0 w 3444978"/>
              <a:gd name="connsiteY3" fmla="*/ 0 h 6859917"/>
            </a:gdLst>
            <a:ahLst/>
            <a:cxnLst>
              <a:cxn ang="0">
                <a:pos x="connsiteX0" y="connsiteY0"/>
              </a:cxn>
              <a:cxn ang="0">
                <a:pos x="connsiteX1" y="connsiteY1"/>
              </a:cxn>
              <a:cxn ang="0">
                <a:pos x="connsiteX2" y="connsiteY2"/>
              </a:cxn>
              <a:cxn ang="0">
                <a:pos x="connsiteX3" y="connsiteY3"/>
              </a:cxn>
            </a:cxnLst>
            <a:rect l="l" t="t" r="r" b="b"/>
            <a:pathLst>
              <a:path w="3444978" h="6859917">
                <a:moveTo>
                  <a:pt x="0" y="0"/>
                </a:moveTo>
                <a:lnTo>
                  <a:pt x="0" y="6859918"/>
                </a:lnTo>
                <a:lnTo>
                  <a:pt x="3444979" y="3429639"/>
                </a:lnTo>
                <a:lnTo>
                  <a:pt x="0" y="0"/>
                </a:lnTo>
                <a:close/>
              </a:path>
            </a:pathLst>
          </a:custGeom>
          <a:solidFill>
            <a:srgbClr val="FFFFFF"/>
          </a:solidFill>
          <a:ln w="6388" cap="flat">
            <a:noFill/>
            <a:prstDash val="solid"/>
            <a:miter/>
          </a:ln>
        </p:spPr>
        <p:txBody>
          <a:bodyPr rtlCol="0" anchor="ctr"/>
          <a:lstStyle/>
          <a:p>
            <a:endParaRPr lang="de-DE"/>
          </a:p>
        </p:txBody>
      </p:sp>
      <p:sp>
        <p:nvSpPr>
          <p:cNvPr id="10" name="Freihandform: Form 9">
            <a:extLst>
              <a:ext uri="{FF2B5EF4-FFF2-40B4-BE49-F238E27FC236}">
                <a16:creationId xmlns:a16="http://schemas.microsoft.com/office/drawing/2014/main" id="{FF3BF981-D61D-4A31-8595-8FFC86C53332}"/>
              </a:ext>
            </a:extLst>
          </p:cNvPr>
          <p:cNvSpPr/>
          <p:nvPr/>
        </p:nvSpPr>
        <p:spPr bwMode="gray">
          <a:xfrm>
            <a:off x="5167467"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11" name="Freihandform: Form 10">
            <a:extLst>
              <a:ext uri="{FF2B5EF4-FFF2-40B4-BE49-F238E27FC236}">
                <a16:creationId xmlns:a16="http://schemas.microsoft.com/office/drawing/2014/main" id="{86541F84-3790-4EBF-8E6E-DCB9587FABFA}"/>
              </a:ext>
            </a:extLst>
          </p:cNvPr>
          <p:cNvSpPr/>
          <p:nvPr/>
        </p:nvSpPr>
        <p:spPr bwMode="gray">
          <a:xfrm>
            <a:off x="6889957"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12" name="Freihandform: Form 11">
            <a:extLst>
              <a:ext uri="{FF2B5EF4-FFF2-40B4-BE49-F238E27FC236}">
                <a16:creationId xmlns:a16="http://schemas.microsoft.com/office/drawing/2014/main" id="{91B7D0D8-BF2A-46D4-944E-B5C9259E8F2A}"/>
              </a:ext>
            </a:extLst>
          </p:cNvPr>
          <p:cNvSpPr/>
          <p:nvPr/>
        </p:nvSpPr>
        <p:spPr bwMode="gray">
          <a:xfrm>
            <a:off x="3444978"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a:xfrm>
            <a:off x="334963" y="1295716"/>
            <a:ext cx="6300787" cy="4000184"/>
          </a:xfrm>
        </p:spPr>
        <p:txBody>
          <a:bodyPr/>
          <a:lstStyle>
            <a:lvl1pPr>
              <a:defRPr sz="4200"/>
            </a:lvl1pPr>
          </a:lstStyle>
          <a:p>
            <a:r>
              <a:rPr lang="en-US"/>
              <a:t>Click to edit Master title style</a:t>
            </a:r>
            <a:endParaRPr lang="de-DE" dirty="0"/>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pic>
        <p:nvPicPr>
          <p:cNvPr id="6" name="Grafik 5">
            <a:extLst>
              <a:ext uri="{FF2B5EF4-FFF2-40B4-BE49-F238E27FC236}">
                <a16:creationId xmlns:a16="http://schemas.microsoft.com/office/drawing/2014/main" id="{8CCD1968-D940-45ED-8B27-D402B43A98E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5285" y="5914663"/>
            <a:ext cx="2336920" cy="831893"/>
          </a:xfrm>
          <a:prstGeom prst="rect">
            <a:avLst/>
          </a:prstGeom>
        </p:spPr>
      </p:pic>
    </p:spTree>
    <p:extLst>
      <p:ext uri="{BB962C8B-B14F-4D97-AF65-F5344CB8AC3E}">
        <p14:creationId xmlns:p14="http://schemas.microsoft.com/office/powerpoint/2010/main" val="57797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Name on Background 3">
    <p:bg bwMode="gray">
      <p:bgPr>
        <a:solidFill>
          <a:schemeClr val="accent5"/>
        </a:solidFill>
        <a:effectLst/>
      </p:bgPr>
    </p:bg>
    <p:spTree>
      <p:nvGrpSpPr>
        <p:cNvPr id="1" name=""/>
        <p:cNvGrpSpPr/>
        <p:nvPr/>
      </p:nvGrpSpPr>
      <p:grpSpPr>
        <a:xfrm>
          <a:off x="0" y="0"/>
          <a:ext cx="0" cy="0"/>
          <a:chOff x="0" y="0"/>
          <a:chExt cx="0" cy="0"/>
        </a:xfrm>
      </p:grpSpPr>
      <p:sp>
        <p:nvSpPr>
          <p:cNvPr id="9" name="Freihandform: Form 8">
            <a:extLst>
              <a:ext uri="{FF2B5EF4-FFF2-40B4-BE49-F238E27FC236}">
                <a16:creationId xmlns:a16="http://schemas.microsoft.com/office/drawing/2014/main" id="{BA4317B4-C8D7-4C41-A7D4-EBD25DCBDDD9}"/>
              </a:ext>
            </a:extLst>
          </p:cNvPr>
          <p:cNvSpPr/>
          <p:nvPr/>
        </p:nvSpPr>
        <p:spPr bwMode="gray">
          <a:xfrm>
            <a:off x="0" y="0"/>
            <a:ext cx="3444978" cy="6859917"/>
          </a:xfrm>
          <a:custGeom>
            <a:avLst/>
            <a:gdLst>
              <a:gd name="connsiteX0" fmla="*/ 0 w 3444978"/>
              <a:gd name="connsiteY0" fmla="*/ 0 h 6859917"/>
              <a:gd name="connsiteX1" fmla="*/ 0 w 3444978"/>
              <a:gd name="connsiteY1" fmla="*/ 6859918 h 6859917"/>
              <a:gd name="connsiteX2" fmla="*/ 3444979 w 3444978"/>
              <a:gd name="connsiteY2" fmla="*/ 3429639 h 6859917"/>
              <a:gd name="connsiteX3" fmla="*/ 0 w 3444978"/>
              <a:gd name="connsiteY3" fmla="*/ 0 h 6859917"/>
            </a:gdLst>
            <a:ahLst/>
            <a:cxnLst>
              <a:cxn ang="0">
                <a:pos x="connsiteX0" y="connsiteY0"/>
              </a:cxn>
              <a:cxn ang="0">
                <a:pos x="connsiteX1" y="connsiteY1"/>
              </a:cxn>
              <a:cxn ang="0">
                <a:pos x="connsiteX2" y="connsiteY2"/>
              </a:cxn>
              <a:cxn ang="0">
                <a:pos x="connsiteX3" y="connsiteY3"/>
              </a:cxn>
            </a:cxnLst>
            <a:rect l="l" t="t" r="r" b="b"/>
            <a:pathLst>
              <a:path w="3444978" h="6859917">
                <a:moveTo>
                  <a:pt x="0" y="0"/>
                </a:moveTo>
                <a:lnTo>
                  <a:pt x="0" y="6859918"/>
                </a:lnTo>
                <a:lnTo>
                  <a:pt x="3444979" y="3429639"/>
                </a:lnTo>
                <a:lnTo>
                  <a:pt x="0" y="0"/>
                </a:lnTo>
                <a:close/>
              </a:path>
            </a:pathLst>
          </a:custGeom>
          <a:solidFill>
            <a:srgbClr val="FFFFFF"/>
          </a:solidFill>
          <a:ln w="6388" cap="flat">
            <a:noFill/>
            <a:prstDash val="solid"/>
            <a:miter/>
          </a:ln>
        </p:spPr>
        <p:txBody>
          <a:bodyPr rtlCol="0" anchor="ctr"/>
          <a:lstStyle/>
          <a:p>
            <a:endParaRPr lang="de-DE"/>
          </a:p>
        </p:txBody>
      </p:sp>
      <p:sp>
        <p:nvSpPr>
          <p:cNvPr id="10" name="Freihandform: Form 9">
            <a:extLst>
              <a:ext uri="{FF2B5EF4-FFF2-40B4-BE49-F238E27FC236}">
                <a16:creationId xmlns:a16="http://schemas.microsoft.com/office/drawing/2014/main" id="{FF3BF981-D61D-4A31-8595-8FFC86C53332}"/>
              </a:ext>
            </a:extLst>
          </p:cNvPr>
          <p:cNvSpPr/>
          <p:nvPr/>
        </p:nvSpPr>
        <p:spPr bwMode="gray">
          <a:xfrm>
            <a:off x="5167467"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11" name="Freihandform: Form 10">
            <a:extLst>
              <a:ext uri="{FF2B5EF4-FFF2-40B4-BE49-F238E27FC236}">
                <a16:creationId xmlns:a16="http://schemas.microsoft.com/office/drawing/2014/main" id="{86541F84-3790-4EBF-8E6E-DCB9587FABFA}"/>
              </a:ext>
            </a:extLst>
          </p:cNvPr>
          <p:cNvSpPr/>
          <p:nvPr/>
        </p:nvSpPr>
        <p:spPr bwMode="gray">
          <a:xfrm>
            <a:off x="6889957"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12" name="Freihandform: Form 11">
            <a:extLst>
              <a:ext uri="{FF2B5EF4-FFF2-40B4-BE49-F238E27FC236}">
                <a16:creationId xmlns:a16="http://schemas.microsoft.com/office/drawing/2014/main" id="{91B7D0D8-BF2A-46D4-944E-B5C9259E8F2A}"/>
              </a:ext>
            </a:extLst>
          </p:cNvPr>
          <p:cNvSpPr/>
          <p:nvPr/>
        </p:nvSpPr>
        <p:spPr bwMode="gray">
          <a:xfrm>
            <a:off x="3444978" y="0"/>
            <a:ext cx="1722489" cy="6859917"/>
          </a:xfrm>
          <a:custGeom>
            <a:avLst/>
            <a:gdLst>
              <a:gd name="connsiteX0" fmla="*/ 0 w 1722489"/>
              <a:gd name="connsiteY0" fmla="*/ 0 h 6859917"/>
              <a:gd name="connsiteX1" fmla="*/ 0 w 1722489"/>
              <a:gd name="connsiteY1" fmla="*/ 6859918 h 6859917"/>
              <a:gd name="connsiteX2" fmla="*/ 1722489 w 1722489"/>
              <a:gd name="connsiteY2" fmla="*/ 3429639 h 6859917"/>
            </a:gdLst>
            <a:ahLst/>
            <a:cxnLst>
              <a:cxn ang="0">
                <a:pos x="connsiteX0" y="connsiteY0"/>
              </a:cxn>
              <a:cxn ang="0">
                <a:pos x="connsiteX1" y="connsiteY1"/>
              </a:cxn>
              <a:cxn ang="0">
                <a:pos x="connsiteX2" y="connsiteY2"/>
              </a:cxn>
            </a:cxnLst>
            <a:rect l="l" t="t" r="r" b="b"/>
            <a:pathLst>
              <a:path w="1722489" h="6859917">
                <a:moveTo>
                  <a:pt x="0" y="0"/>
                </a:moveTo>
                <a:lnTo>
                  <a:pt x="0" y="6859918"/>
                </a:lnTo>
                <a:lnTo>
                  <a:pt x="1722489" y="3429639"/>
                </a:lnTo>
                <a:close/>
              </a:path>
            </a:pathLst>
          </a:custGeom>
          <a:solidFill>
            <a:srgbClr val="FFFFFF"/>
          </a:solidFill>
          <a:ln w="6388"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a:xfrm>
            <a:off x="334963" y="1295716"/>
            <a:ext cx="6300787" cy="4000184"/>
          </a:xfrm>
        </p:spPr>
        <p:txBody>
          <a:bodyPr/>
          <a:lstStyle>
            <a:lvl1pPr>
              <a:defRPr sz="4200"/>
            </a:lvl1pPr>
          </a:lstStyle>
          <a:p>
            <a:r>
              <a:rPr lang="en-US"/>
              <a:t>Click to edit Master title style</a:t>
            </a:r>
            <a:endParaRPr lang="de-DE" dirty="0"/>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pic>
        <p:nvPicPr>
          <p:cNvPr id="6" name="Grafik 5">
            <a:extLst>
              <a:ext uri="{FF2B5EF4-FFF2-40B4-BE49-F238E27FC236}">
                <a16:creationId xmlns:a16="http://schemas.microsoft.com/office/drawing/2014/main" id="{8CCD1968-D940-45ED-8B27-D402B43A98E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5285" y="5914663"/>
            <a:ext cx="2336920" cy="831893"/>
          </a:xfrm>
          <a:prstGeom prst="rect">
            <a:avLst/>
          </a:prstGeom>
        </p:spPr>
      </p:pic>
    </p:spTree>
    <p:extLst>
      <p:ext uri="{BB962C8B-B14F-4D97-AF65-F5344CB8AC3E}">
        <p14:creationId xmlns:p14="http://schemas.microsoft.com/office/powerpoint/2010/main" val="423522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Name on Background 4">
    <p:bg bwMode="gray">
      <p:bgPr>
        <a:solidFill>
          <a:schemeClr val="accent2"/>
        </a:solidFill>
        <a:effectLst/>
      </p:bgPr>
    </p:bg>
    <p:spTree>
      <p:nvGrpSpPr>
        <p:cNvPr id="1" name=""/>
        <p:cNvGrpSpPr/>
        <p:nvPr/>
      </p:nvGrpSpPr>
      <p:grpSpPr>
        <a:xfrm>
          <a:off x="0" y="0"/>
          <a:ext cx="0" cy="0"/>
          <a:chOff x="0" y="0"/>
          <a:chExt cx="0" cy="0"/>
        </a:xfrm>
      </p:grpSpPr>
      <p:sp>
        <p:nvSpPr>
          <p:cNvPr id="8" name="Freihandform: Form 7">
            <a:extLst>
              <a:ext uri="{FF2B5EF4-FFF2-40B4-BE49-F238E27FC236}">
                <a16:creationId xmlns:a16="http://schemas.microsoft.com/office/drawing/2014/main" id="{632F1B90-8DCB-4B60-8F93-653443FE2FC1}"/>
              </a:ext>
            </a:extLst>
          </p:cNvPr>
          <p:cNvSpPr/>
          <p:nvPr/>
        </p:nvSpPr>
        <p:spPr bwMode="gray">
          <a:xfrm>
            <a:off x="1714500" y="0"/>
            <a:ext cx="5143500" cy="6858000"/>
          </a:xfrm>
          <a:custGeom>
            <a:avLst/>
            <a:gdLst>
              <a:gd name="connsiteX0" fmla="*/ 1714500 w 5143500"/>
              <a:gd name="connsiteY0" fmla="*/ 0 h 6858000"/>
              <a:gd name="connsiteX1" fmla="*/ 1714500 w 5143500"/>
              <a:gd name="connsiteY1" fmla="*/ 3427730 h 6858000"/>
              <a:gd name="connsiteX2" fmla="*/ 0 w 5143500"/>
              <a:gd name="connsiteY2" fmla="*/ 0 h 6858000"/>
              <a:gd name="connsiteX3" fmla="*/ 0 w 5143500"/>
              <a:gd name="connsiteY3" fmla="*/ 6858000 h 6858000"/>
              <a:gd name="connsiteX4" fmla="*/ 1714500 w 5143500"/>
              <a:gd name="connsiteY4" fmla="*/ 3430270 h 6858000"/>
              <a:gd name="connsiteX5" fmla="*/ 1714500 w 5143500"/>
              <a:gd name="connsiteY5" fmla="*/ 6858000 h 6858000"/>
              <a:gd name="connsiteX6" fmla="*/ 5143500 w 5143500"/>
              <a:gd name="connsiteY6" fmla="*/ 3429000 h 6858000"/>
              <a:gd name="connsiteX7" fmla="*/ 1714500 w 5143500"/>
              <a:gd name="connsiteY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3500" h="6858000">
                <a:moveTo>
                  <a:pt x="1714500" y="0"/>
                </a:moveTo>
                <a:lnTo>
                  <a:pt x="1714500" y="3427730"/>
                </a:lnTo>
                <a:cubicBezTo>
                  <a:pt x="1713865" y="2023110"/>
                  <a:pt x="1040130" y="777240"/>
                  <a:pt x="0" y="0"/>
                </a:cubicBezTo>
                <a:lnTo>
                  <a:pt x="0" y="6858000"/>
                </a:lnTo>
                <a:cubicBezTo>
                  <a:pt x="1040130" y="6081395"/>
                  <a:pt x="1713865" y="4834890"/>
                  <a:pt x="1714500" y="3430270"/>
                </a:cubicBezTo>
                <a:lnTo>
                  <a:pt x="1714500" y="6858000"/>
                </a:lnTo>
                <a:cubicBezTo>
                  <a:pt x="3608070" y="6858000"/>
                  <a:pt x="5143500" y="5322570"/>
                  <a:pt x="5143500" y="3429000"/>
                </a:cubicBezTo>
                <a:cubicBezTo>
                  <a:pt x="5143500" y="1535430"/>
                  <a:pt x="3608070" y="0"/>
                  <a:pt x="1714500" y="0"/>
                </a:cubicBezTo>
              </a:path>
            </a:pathLst>
          </a:custGeom>
          <a:solidFill>
            <a:srgbClr val="FFFFFF"/>
          </a:solidFill>
          <a:ln w="6350" cap="flat">
            <a:noFill/>
            <a:prstDash val="solid"/>
            <a:miter/>
          </a:ln>
        </p:spPr>
        <p:txBody>
          <a:bodyPr rtlCol="0" anchor="ctr"/>
          <a:lstStyle/>
          <a:p>
            <a:endParaRPr lang="de-DE"/>
          </a:p>
        </p:txBody>
      </p:sp>
      <p:sp>
        <p:nvSpPr>
          <p:cNvPr id="13" name="Freihandform: Form 12">
            <a:extLst>
              <a:ext uri="{FF2B5EF4-FFF2-40B4-BE49-F238E27FC236}">
                <a16:creationId xmlns:a16="http://schemas.microsoft.com/office/drawing/2014/main" id="{44429CB8-8E76-472D-9682-19DB5F362B07}"/>
              </a:ext>
            </a:extLst>
          </p:cNvPr>
          <p:cNvSpPr/>
          <p:nvPr/>
        </p:nvSpPr>
        <p:spPr bwMode="gray">
          <a:xfrm>
            <a:off x="0" y="0"/>
            <a:ext cx="1714500" cy="6858000"/>
          </a:xfrm>
          <a:custGeom>
            <a:avLst/>
            <a:gdLst>
              <a:gd name="connsiteX0" fmla="*/ 0 w 1714500"/>
              <a:gd name="connsiteY0" fmla="*/ 0 h 6858000"/>
              <a:gd name="connsiteX1" fmla="*/ 0 w 1714500"/>
              <a:gd name="connsiteY1" fmla="*/ 6858000 h 6858000"/>
              <a:gd name="connsiteX2" fmla="*/ 1714500 w 1714500"/>
              <a:gd name="connsiteY2" fmla="*/ 3429000 h 6858000"/>
              <a:gd name="connsiteX3" fmla="*/ 0 w 1714500"/>
              <a:gd name="connsiteY3" fmla="*/ 0 h 6858000"/>
            </a:gdLst>
            <a:ahLst/>
            <a:cxnLst>
              <a:cxn ang="0">
                <a:pos x="connsiteX0" y="connsiteY0"/>
              </a:cxn>
              <a:cxn ang="0">
                <a:pos x="connsiteX1" y="connsiteY1"/>
              </a:cxn>
              <a:cxn ang="0">
                <a:pos x="connsiteX2" y="connsiteY2"/>
              </a:cxn>
              <a:cxn ang="0">
                <a:pos x="connsiteX3" y="connsiteY3"/>
              </a:cxn>
            </a:cxnLst>
            <a:rect l="l" t="t" r="r" b="b"/>
            <a:pathLst>
              <a:path w="1714500" h="6858000">
                <a:moveTo>
                  <a:pt x="0" y="0"/>
                </a:moveTo>
                <a:lnTo>
                  <a:pt x="0" y="6858000"/>
                </a:lnTo>
                <a:cubicBezTo>
                  <a:pt x="1040130" y="6080760"/>
                  <a:pt x="1714500" y="4834255"/>
                  <a:pt x="1714500" y="3429000"/>
                </a:cubicBezTo>
                <a:cubicBezTo>
                  <a:pt x="1714500" y="2023745"/>
                  <a:pt x="1040130" y="777240"/>
                  <a:pt x="0" y="0"/>
                </a:cubicBezTo>
              </a:path>
            </a:pathLst>
          </a:custGeom>
          <a:solidFill>
            <a:srgbClr val="FFFFFF"/>
          </a:solidFill>
          <a:ln w="6350" cap="flat">
            <a:noFill/>
            <a:prstDash val="solid"/>
            <a:miter/>
          </a:ln>
        </p:spPr>
        <p:txBody>
          <a:bodyPr rtlCol="0" anchor="ctr"/>
          <a:lstStyle/>
          <a:p>
            <a:endParaRPr lang="de-DE"/>
          </a:p>
        </p:txBody>
      </p:sp>
      <p:sp>
        <p:nvSpPr>
          <p:cNvPr id="14" name="Freihandform: Form 13">
            <a:extLst>
              <a:ext uri="{FF2B5EF4-FFF2-40B4-BE49-F238E27FC236}">
                <a16:creationId xmlns:a16="http://schemas.microsoft.com/office/drawing/2014/main" id="{A5825D3A-53A7-465B-B17D-56F7138689B6}"/>
              </a:ext>
            </a:extLst>
          </p:cNvPr>
          <p:cNvSpPr/>
          <p:nvPr/>
        </p:nvSpPr>
        <p:spPr bwMode="gray">
          <a:xfrm>
            <a:off x="0" y="0"/>
            <a:ext cx="6858000"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858000" h="6858000">
                <a:moveTo>
                  <a:pt x="0" y="0"/>
                </a:moveTo>
                <a:lnTo>
                  <a:pt x="6858000" y="0"/>
                </a:lnTo>
                <a:lnTo>
                  <a:pt x="6858000" y="6858000"/>
                </a:lnTo>
                <a:lnTo>
                  <a:pt x="0" y="6858000"/>
                </a:lnTo>
                <a:close/>
              </a:path>
            </a:pathLst>
          </a:custGeom>
          <a:noFill/>
          <a:ln w="6350"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a:xfrm>
            <a:off x="334963" y="1295716"/>
            <a:ext cx="6300787" cy="4000184"/>
          </a:xfrm>
        </p:spPr>
        <p:txBody>
          <a:bodyPr/>
          <a:lstStyle>
            <a:lvl1pPr>
              <a:defRPr sz="4200"/>
            </a:lvl1pPr>
          </a:lstStyle>
          <a:p>
            <a:r>
              <a:rPr lang="en-US"/>
              <a:t>Click to edit Master title style</a:t>
            </a:r>
            <a:endParaRPr lang="de-DE" dirty="0"/>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pic>
        <p:nvPicPr>
          <p:cNvPr id="6" name="Grafik 5">
            <a:extLst>
              <a:ext uri="{FF2B5EF4-FFF2-40B4-BE49-F238E27FC236}">
                <a16:creationId xmlns:a16="http://schemas.microsoft.com/office/drawing/2014/main" id="{8CCD1968-D940-45ED-8B27-D402B43A98E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5285" y="5914663"/>
            <a:ext cx="2336920" cy="831893"/>
          </a:xfrm>
          <a:prstGeom prst="rect">
            <a:avLst/>
          </a:prstGeom>
        </p:spPr>
      </p:pic>
    </p:spTree>
    <p:extLst>
      <p:ext uri="{BB962C8B-B14F-4D97-AF65-F5344CB8AC3E}">
        <p14:creationId xmlns:p14="http://schemas.microsoft.com/office/powerpoint/2010/main" val="304600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Name on Background 5">
    <p:bg bwMode="gray">
      <p:bgPr>
        <a:solidFill>
          <a:schemeClr val="accent2"/>
        </a:solidFill>
        <a:effectLst/>
      </p:bgPr>
    </p:bg>
    <p:spTree>
      <p:nvGrpSpPr>
        <p:cNvPr id="1" name=""/>
        <p:cNvGrpSpPr/>
        <p:nvPr/>
      </p:nvGrpSpPr>
      <p:grpSpPr>
        <a:xfrm>
          <a:off x="0" y="0"/>
          <a:ext cx="0" cy="0"/>
          <a:chOff x="0" y="0"/>
          <a:chExt cx="0" cy="0"/>
        </a:xfrm>
      </p:grpSpPr>
      <p:sp>
        <p:nvSpPr>
          <p:cNvPr id="9" name="Freihandform: Form 8">
            <a:extLst>
              <a:ext uri="{FF2B5EF4-FFF2-40B4-BE49-F238E27FC236}">
                <a16:creationId xmlns:a16="http://schemas.microsoft.com/office/drawing/2014/main" id="{1A0805AD-270C-40B7-AF6F-BF95922631B6}"/>
              </a:ext>
            </a:extLst>
          </p:cNvPr>
          <p:cNvSpPr/>
          <p:nvPr/>
        </p:nvSpPr>
        <p:spPr bwMode="gray">
          <a:xfrm>
            <a:off x="0" y="0"/>
            <a:ext cx="3429000" cy="3429000"/>
          </a:xfrm>
          <a:custGeom>
            <a:avLst/>
            <a:gdLst>
              <a:gd name="connsiteX0" fmla="*/ 3429000 w 3429000"/>
              <a:gd name="connsiteY0" fmla="*/ 1714500 h 3429000"/>
              <a:gd name="connsiteX1" fmla="*/ 1714500 w 3429000"/>
              <a:gd name="connsiteY1" fmla="*/ 3429000 h 3429000"/>
              <a:gd name="connsiteX2" fmla="*/ 0 w 3429000"/>
              <a:gd name="connsiteY2" fmla="*/ 1714500 h 3429000"/>
              <a:gd name="connsiteX3" fmla="*/ 1714500 w 3429000"/>
              <a:gd name="connsiteY3" fmla="*/ 0 h 3429000"/>
              <a:gd name="connsiteX4" fmla="*/ 3429000 w 3429000"/>
              <a:gd name="connsiteY4" fmla="*/ 171450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9000" h="3429000">
                <a:moveTo>
                  <a:pt x="3429000" y="1714500"/>
                </a:moveTo>
                <a:cubicBezTo>
                  <a:pt x="3429000" y="2661285"/>
                  <a:pt x="2661285" y="3429000"/>
                  <a:pt x="1714500" y="3429000"/>
                </a:cubicBezTo>
                <a:cubicBezTo>
                  <a:pt x="767715" y="3429000"/>
                  <a:pt x="0" y="2661285"/>
                  <a:pt x="0" y="1714500"/>
                </a:cubicBezTo>
                <a:cubicBezTo>
                  <a:pt x="0" y="767715"/>
                  <a:pt x="767715" y="0"/>
                  <a:pt x="1714500" y="0"/>
                </a:cubicBezTo>
                <a:cubicBezTo>
                  <a:pt x="2661285" y="0"/>
                  <a:pt x="3429000" y="767715"/>
                  <a:pt x="3429000" y="1714500"/>
                </a:cubicBezTo>
              </a:path>
            </a:pathLst>
          </a:custGeom>
          <a:solidFill>
            <a:srgbClr val="FFFFFF"/>
          </a:solidFill>
          <a:ln w="6350" cap="flat">
            <a:noFill/>
            <a:prstDash val="solid"/>
            <a:miter/>
          </a:ln>
        </p:spPr>
        <p:txBody>
          <a:bodyPr rtlCol="0" anchor="ctr"/>
          <a:lstStyle/>
          <a:p>
            <a:endParaRPr lang="de-DE"/>
          </a:p>
        </p:txBody>
      </p:sp>
      <p:sp>
        <p:nvSpPr>
          <p:cNvPr id="10" name="Freihandform: Form 9">
            <a:extLst>
              <a:ext uri="{FF2B5EF4-FFF2-40B4-BE49-F238E27FC236}">
                <a16:creationId xmlns:a16="http://schemas.microsoft.com/office/drawing/2014/main" id="{E745CB62-5A88-4571-A0D5-89ED5EAD3611}"/>
              </a:ext>
            </a:extLst>
          </p:cNvPr>
          <p:cNvSpPr/>
          <p:nvPr/>
        </p:nvSpPr>
        <p:spPr bwMode="gray">
          <a:xfrm>
            <a:off x="3429000" y="0"/>
            <a:ext cx="3429000" cy="3429000"/>
          </a:xfrm>
          <a:custGeom>
            <a:avLst/>
            <a:gdLst>
              <a:gd name="connsiteX0" fmla="*/ 3429000 w 3429000"/>
              <a:gd name="connsiteY0" fmla="*/ 1714500 h 3429000"/>
              <a:gd name="connsiteX1" fmla="*/ 1714500 w 3429000"/>
              <a:gd name="connsiteY1" fmla="*/ 3429000 h 3429000"/>
              <a:gd name="connsiteX2" fmla="*/ 0 w 3429000"/>
              <a:gd name="connsiteY2" fmla="*/ 1714500 h 3429000"/>
              <a:gd name="connsiteX3" fmla="*/ 1714500 w 3429000"/>
              <a:gd name="connsiteY3" fmla="*/ 0 h 3429000"/>
              <a:gd name="connsiteX4" fmla="*/ 3429000 w 3429000"/>
              <a:gd name="connsiteY4" fmla="*/ 171450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9000" h="3429000">
                <a:moveTo>
                  <a:pt x="3429000" y="1714500"/>
                </a:moveTo>
                <a:cubicBezTo>
                  <a:pt x="3429000" y="2661285"/>
                  <a:pt x="2661285" y="3429000"/>
                  <a:pt x="1714500" y="3429000"/>
                </a:cubicBezTo>
                <a:cubicBezTo>
                  <a:pt x="767715" y="3429000"/>
                  <a:pt x="0" y="2661285"/>
                  <a:pt x="0" y="1714500"/>
                </a:cubicBezTo>
                <a:cubicBezTo>
                  <a:pt x="0" y="767715"/>
                  <a:pt x="767715" y="0"/>
                  <a:pt x="1714500" y="0"/>
                </a:cubicBezTo>
                <a:cubicBezTo>
                  <a:pt x="2661285" y="0"/>
                  <a:pt x="3429000" y="767715"/>
                  <a:pt x="3429000" y="1714500"/>
                </a:cubicBezTo>
              </a:path>
            </a:pathLst>
          </a:custGeom>
          <a:solidFill>
            <a:srgbClr val="FFFFFF"/>
          </a:solidFill>
          <a:ln w="6350" cap="flat">
            <a:noFill/>
            <a:prstDash val="solid"/>
            <a:miter/>
          </a:ln>
        </p:spPr>
        <p:txBody>
          <a:bodyPr rtlCol="0" anchor="ctr"/>
          <a:lstStyle/>
          <a:p>
            <a:endParaRPr lang="de-DE"/>
          </a:p>
        </p:txBody>
      </p:sp>
      <p:sp>
        <p:nvSpPr>
          <p:cNvPr id="11" name="Freihandform: Form 10">
            <a:extLst>
              <a:ext uri="{FF2B5EF4-FFF2-40B4-BE49-F238E27FC236}">
                <a16:creationId xmlns:a16="http://schemas.microsoft.com/office/drawing/2014/main" id="{57844A2E-D440-401A-88DB-F2389C17D719}"/>
              </a:ext>
            </a:extLst>
          </p:cNvPr>
          <p:cNvSpPr/>
          <p:nvPr/>
        </p:nvSpPr>
        <p:spPr bwMode="gray">
          <a:xfrm>
            <a:off x="3429000" y="3429000"/>
            <a:ext cx="3429000" cy="3429000"/>
          </a:xfrm>
          <a:custGeom>
            <a:avLst/>
            <a:gdLst>
              <a:gd name="connsiteX0" fmla="*/ 3429000 w 3429000"/>
              <a:gd name="connsiteY0" fmla="*/ 1714500 h 3429000"/>
              <a:gd name="connsiteX1" fmla="*/ 1714500 w 3429000"/>
              <a:gd name="connsiteY1" fmla="*/ 3429000 h 3429000"/>
              <a:gd name="connsiteX2" fmla="*/ 0 w 3429000"/>
              <a:gd name="connsiteY2" fmla="*/ 1714500 h 3429000"/>
              <a:gd name="connsiteX3" fmla="*/ 1714500 w 3429000"/>
              <a:gd name="connsiteY3" fmla="*/ 0 h 3429000"/>
              <a:gd name="connsiteX4" fmla="*/ 3429000 w 3429000"/>
              <a:gd name="connsiteY4" fmla="*/ 171450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9000" h="3429000">
                <a:moveTo>
                  <a:pt x="3429000" y="1714500"/>
                </a:moveTo>
                <a:cubicBezTo>
                  <a:pt x="3429000" y="2661285"/>
                  <a:pt x="2661285" y="3429000"/>
                  <a:pt x="1714500" y="3429000"/>
                </a:cubicBezTo>
                <a:cubicBezTo>
                  <a:pt x="767715" y="3429000"/>
                  <a:pt x="0" y="2661285"/>
                  <a:pt x="0" y="1714500"/>
                </a:cubicBezTo>
                <a:cubicBezTo>
                  <a:pt x="0" y="767715"/>
                  <a:pt x="767715" y="0"/>
                  <a:pt x="1714500" y="0"/>
                </a:cubicBezTo>
                <a:cubicBezTo>
                  <a:pt x="2661285" y="0"/>
                  <a:pt x="3429000" y="767715"/>
                  <a:pt x="3429000" y="1714500"/>
                </a:cubicBezTo>
              </a:path>
            </a:pathLst>
          </a:custGeom>
          <a:solidFill>
            <a:srgbClr val="FFFFFF"/>
          </a:solidFill>
          <a:ln w="6350" cap="flat">
            <a:noFill/>
            <a:prstDash val="solid"/>
            <a:miter/>
          </a:ln>
        </p:spPr>
        <p:txBody>
          <a:bodyPr rtlCol="0" anchor="ctr"/>
          <a:lstStyle/>
          <a:p>
            <a:endParaRPr lang="de-DE"/>
          </a:p>
        </p:txBody>
      </p:sp>
      <p:sp>
        <p:nvSpPr>
          <p:cNvPr id="12" name="Freihandform: Form 11">
            <a:extLst>
              <a:ext uri="{FF2B5EF4-FFF2-40B4-BE49-F238E27FC236}">
                <a16:creationId xmlns:a16="http://schemas.microsoft.com/office/drawing/2014/main" id="{16AA0923-BE16-4273-95F3-63B727BF8239}"/>
              </a:ext>
            </a:extLst>
          </p:cNvPr>
          <p:cNvSpPr/>
          <p:nvPr/>
        </p:nvSpPr>
        <p:spPr bwMode="gray">
          <a:xfrm>
            <a:off x="0" y="3429000"/>
            <a:ext cx="3429000" cy="3429000"/>
          </a:xfrm>
          <a:custGeom>
            <a:avLst/>
            <a:gdLst>
              <a:gd name="connsiteX0" fmla="*/ 3429000 w 3429000"/>
              <a:gd name="connsiteY0" fmla="*/ 1714500 h 3429000"/>
              <a:gd name="connsiteX1" fmla="*/ 1714500 w 3429000"/>
              <a:gd name="connsiteY1" fmla="*/ 3429000 h 3429000"/>
              <a:gd name="connsiteX2" fmla="*/ 0 w 3429000"/>
              <a:gd name="connsiteY2" fmla="*/ 1714500 h 3429000"/>
              <a:gd name="connsiteX3" fmla="*/ 1714500 w 3429000"/>
              <a:gd name="connsiteY3" fmla="*/ 0 h 3429000"/>
              <a:gd name="connsiteX4" fmla="*/ 3429000 w 3429000"/>
              <a:gd name="connsiteY4" fmla="*/ 171450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9000" h="3429000">
                <a:moveTo>
                  <a:pt x="3429000" y="1714500"/>
                </a:moveTo>
                <a:cubicBezTo>
                  <a:pt x="3429000" y="2661285"/>
                  <a:pt x="2661285" y="3429000"/>
                  <a:pt x="1714500" y="3429000"/>
                </a:cubicBezTo>
                <a:cubicBezTo>
                  <a:pt x="767715" y="3429000"/>
                  <a:pt x="0" y="2661285"/>
                  <a:pt x="0" y="1714500"/>
                </a:cubicBezTo>
                <a:cubicBezTo>
                  <a:pt x="0" y="767715"/>
                  <a:pt x="767715" y="0"/>
                  <a:pt x="1714500" y="0"/>
                </a:cubicBezTo>
                <a:cubicBezTo>
                  <a:pt x="2661285" y="0"/>
                  <a:pt x="3429000" y="767715"/>
                  <a:pt x="3429000" y="1714500"/>
                </a:cubicBezTo>
              </a:path>
            </a:pathLst>
          </a:custGeom>
          <a:solidFill>
            <a:srgbClr val="FFFFFF"/>
          </a:solidFill>
          <a:ln w="6350" cap="flat">
            <a:noFill/>
            <a:prstDash val="solid"/>
            <a:miter/>
          </a:ln>
        </p:spPr>
        <p:txBody>
          <a:bodyPr rtlCol="0" anchor="ctr"/>
          <a:lstStyle/>
          <a:p>
            <a:endParaRPr lang="de-DE"/>
          </a:p>
        </p:txBody>
      </p:sp>
      <p:sp>
        <p:nvSpPr>
          <p:cNvPr id="15" name="Freihandform: Form 14">
            <a:extLst>
              <a:ext uri="{FF2B5EF4-FFF2-40B4-BE49-F238E27FC236}">
                <a16:creationId xmlns:a16="http://schemas.microsoft.com/office/drawing/2014/main" id="{BF8F60A9-E916-493C-83D0-67BC397C4328}"/>
              </a:ext>
            </a:extLst>
          </p:cNvPr>
          <p:cNvSpPr/>
          <p:nvPr/>
        </p:nvSpPr>
        <p:spPr bwMode="gray">
          <a:xfrm>
            <a:off x="0" y="0"/>
            <a:ext cx="6858000"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858000" h="6858000">
                <a:moveTo>
                  <a:pt x="0" y="0"/>
                </a:moveTo>
                <a:lnTo>
                  <a:pt x="6858000" y="0"/>
                </a:lnTo>
                <a:lnTo>
                  <a:pt x="6858000" y="6858000"/>
                </a:lnTo>
                <a:lnTo>
                  <a:pt x="0" y="6858000"/>
                </a:lnTo>
                <a:close/>
              </a:path>
            </a:pathLst>
          </a:custGeom>
          <a:noFill/>
          <a:ln w="6350" cap="flat">
            <a:noFill/>
            <a:prstDash val="solid"/>
            <a:miter/>
          </a:ln>
        </p:spPr>
        <p:txBody>
          <a:bodyPr rtlCol="0" anchor="ctr"/>
          <a:lstStyle/>
          <a:p>
            <a:endParaRPr lang="de-DE"/>
          </a:p>
        </p:txBody>
      </p:sp>
      <p:sp>
        <p:nvSpPr>
          <p:cNvPr id="14" name="Freihandform: Form 13">
            <a:extLst>
              <a:ext uri="{FF2B5EF4-FFF2-40B4-BE49-F238E27FC236}">
                <a16:creationId xmlns:a16="http://schemas.microsoft.com/office/drawing/2014/main" id="{A5825D3A-53A7-465B-B17D-56F7138689B6}"/>
              </a:ext>
            </a:extLst>
          </p:cNvPr>
          <p:cNvSpPr/>
          <p:nvPr/>
        </p:nvSpPr>
        <p:spPr bwMode="gray">
          <a:xfrm>
            <a:off x="0" y="0"/>
            <a:ext cx="6858000" cy="6858000"/>
          </a:xfrm>
          <a:custGeom>
            <a:avLst/>
            <a:gdLst>
              <a:gd name="connsiteX0" fmla="*/ 0 w 6858000"/>
              <a:gd name="connsiteY0" fmla="*/ 0 h 6858000"/>
              <a:gd name="connsiteX1" fmla="*/ 6858000 w 6858000"/>
              <a:gd name="connsiteY1" fmla="*/ 0 h 6858000"/>
              <a:gd name="connsiteX2" fmla="*/ 6858000 w 6858000"/>
              <a:gd name="connsiteY2" fmla="*/ 6858000 h 6858000"/>
              <a:gd name="connsiteX3" fmla="*/ 0 w 6858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858000" h="6858000">
                <a:moveTo>
                  <a:pt x="0" y="0"/>
                </a:moveTo>
                <a:lnTo>
                  <a:pt x="6858000" y="0"/>
                </a:lnTo>
                <a:lnTo>
                  <a:pt x="6858000" y="6858000"/>
                </a:lnTo>
                <a:lnTo>
                  <a:pt x="0" y="6858000"/>
                </a:lnTo>
                <a:close/>
              </a:path>
            </a:pathLst>
          </a:custGeom>
          <a:noFill/>
          <a:ln w="6350" cap="flat">
            <a:noFill/>
            <a:prstDash val="solid"/>
            <a:miter/>
          </a:ln>
        </p:spPr>
        <p:txBody>
          <a:bodyPr rtlCol="0" anchor="ctr"/>
          <a:lstStyle/>
          <a:p>
            <a:endParaRPr lang="de-DE"/>
          </a:p>
        </p:txBody>
      </p:sp>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a:xfrm>
            <a:off x="334963" y="1295716"/>
            <a:ext cx="6300787" cy="4000184"/>
          </a:xfrm>
        </p:spPr>
        <p:txBody>
          <a:bodyPr/>
          <a:lstStyle>
            <a:lvl1pPr>
              <a:defRPr sz="4200"/>
            </a:lvl1pPr>
          </a:lstStyle>
          <a:p>
            <a:r>
              <a:rPr lang="en-US"/>
              <a:t>Click to edit Master title style</a:t>
            </a:r>
            <a:endParaRPr lang="de-DE" dirty="0"/>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t>Topic Lore Ipsum</a:t>
            </a:r>
          </a:p>
        </p:txBody>
      </p:sp>
      <p:pic>
        <p:nvPicPr>
          <p:cNvPr id="6" name="Grafik 5">
            <a:extLst>
              <a:ext uri="{FF2B5EF4-FFF2-40B4-BE49-F238E27FC236}">
                <a16:creationId xmlns:a16="http://schemas.microsoft.com/office/drawing/2014/main" id="{8CCD1968-D940-45ED-8B27-D402B43A98E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5285" y="5914663"/>
            <a:ext cx="2336920" cy="831893"/>
          </a:xfrm>
          <a:prstGeom prst="rect">
            <a:avLst/>
          </a:prstGeom>
        </p:spPr>
      </p:pic>
    </p:spTree>
    <p:extLst>
      <p:ext uri="{BB962C8B-B14F-4D97-AF65-F5344CB8AC3E}">
        <p14:creationId xmlns:p14="http://schemas.microsoft.com/office/powerpoint/2010/main" val="276738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097AD9D-CB55-4687-8CA2-BD97C7BC954E}"/>
              </a:ext>
            </a:extLst>
          </p:cNvPr>
          <p:cNvSpPr>
            <a:spLocks noGrp="1"/>
          </p:cNvSpPr>
          <p:nvPr>
            <p:ph type="title"/>
          </p:nvPr>
        </p:nvSpPr>
        <p:spPr bwMode="gray">
          <a:xfrm>
            <a:off x="334963" y="1295716"/>
            <a:ext cx="6300787" cy="1325563"/>
          </a:xfrm>
          <a:prstGeom prst="rect">
            <a:avLst/>
          </a:prstGeom>
        </p:spPr>
        <p:txBody>
          <a:bodyPr vert="horz" lIns="0" tIns="0" rIns="0" bIns="0" rtlCol="0" anchor="t" anchorCtr="0">
            <a:noAutofit/>
          </a:bodyPr>
          <a:lstStyle/>
          <a:p>
            <a:r>
              <a:rPr lang="de-DE" dirty="0"/>
              <a:t>Mastertitelformat bearbeiten</a:t>
            </a:r>
          </a:p>
        </p:txBody>
      </p:sp>
      <p:sp>
        <p:nvSpPr>
          <p:cNvPr id="3" name="Textplatzhalter 2">
            <a:extLst>
              <a:ext uri="{FF2B5EF4-FFF2-40B4-BE49-F238E27FC236}">
                <a16:creationId xmlns:a16="http://schemas.microsoft.com/office/drawing/2014/main" id="{2934E4A2-260E-40E9-AC47-DF4CBDE6A31B}"/>
              </a:ext>
            </a:extLst>
          </p:cNvPr>
          <p:cNvSpPr>
            <a:spLocks noGrp="1"/>
          </p:cNvSpPr>
          <p:nvPr>
            <p:ph type="body" idx="1"/>
          </p:nvPr>
        </p:nvSpPr>
        <p:spPr bwMode="gray">
          <a:xfrm>
            <a:off x="334963" y="2674619"/>
            <a:ext cx="6300787" cy="3131821"/>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C24889AC-79BD-4225-8067-CB3E052B3BBB}"/>
              </a:ext>
            </a:extLst>
          </p:cNvPr>
          <p:cNvSpPr>
            <a:spLocks noGrp="1"/>
          </p:cNvSpPr>
          <p:nvPr>
            <p:ph type="dt" sz="half" idx="2"/>
          </p:nvPr>
        </p:nvSpPr>
        <p:spPr bwMode="gray">
          <a:xfrm>
            <a:off x="334963" y="295433"/>
            <a:ext cx="2211387" cy="244317"/>
          </a:xfrm>
          <a:prstGeom prst="rect">
            <a:avLst/>
          </a:prstGeom>
        </p:spPr>
        <p:txBody>
          <a:bodyPr vert="horz" lIns="0" tIns="0" rIns="0" bIns="0" rtlCol="0" anchor="t" anchorCtr="0">
            <a:noAutofit/>
          </a:bodyPr>
          <a:lstStyle>
            <a:lvl1pPr algn="l">
              <a:defRPr sz="1000">
                <a:solidFill>
                  <a:schemeClr val="tx1"/>
                </a:solidFill>
              </a:defRPr>
            </a:lvl1pPr>
          </a:lstStyle>
          <a:p>
            <a:r>
              <a:rPr lang="de-DE"/>
              <a:t>Name of the Speaker</a:t>
            </a:r>
            <a:endParaRPr lang="de-DE" sz="1000" dirty="0"/>
          </a:p>
        </p:txBody>
      </p:sp>
      <p:sp>
        <p:nvSpPr>
          <p:cNvPr id="5" name="Fußzeilenplatzhalter 4">
            <a:extLst>
              <a:ext uri="{FF2B5EF4-FFF2-40B4-BE49-F238E27FC236}">
                <a16:creationId xmlns:a16="http://schemas.microsoft.com/office/drawing/2014/main" id="{A94A541A-BF46-4134-A473-7ECADFE557E6}"/>
              </a:ext>
            </a:extLst>
          </p:cNvPr>
          <p:cNvSpPr>
            <a:spLocks noGrp="1"/>
          </p:cNvSpPr>
          <p:nvPr>
            <p:ph type="ftr" sz="quarter" idx="3"/>
          </p:nvPr>
        </p:nvSpPr>
        <p:spPr bwMode="gray">
          <a:xfrm>
            <a:off x="2640013" y="295433"/>
            <a:ext cx="3995737" cy="244317"/>
          </a:xfrm>
          <a:prstGeom prst="rect">
            <a:avLst/>
          </a:prstGeom>
        </p:spPr>
        <p:txBody>
          <a:bodyPr vert="horz" lIns="0" tIns="0" rIns="0" bIns="0" rtlCol="0" anchor="t" anchorCtr="0">
            <a:noAutofit/>
          </a:bodyPr>
          <a:lstStyle>
            <a:lvl1pPr algn="l">
              <a:defRPr sz="1000">
                <a:solidFill>
                  <a:schemeClr val="tx1"/>
                </a:solidFill>
              </a:defRPr>
            </a:lvl1pPr>
          </a:lstStyle>
          <a:p>
            <a:r>
              <a:rPr lang="de-DE" sz="1000"/>
              <a:t>Topic Lore Ipsum</a:t>
            </a:r>
            <a:endParaRPr lang="de-DE" sz="1000" dirty="0"/>
          </a:p>
        </p:txBody>
      </p:sp>
      <p:pic>
        <p:nvPicPr>
          <p:cNvPr id="10" name="Grafik 9">
            <a:extLst>
              <a:ext uri="{FF2B5EF4-FFF2-40B4-BE49-F238E27FC236}">
                <a16:creationId xmlns:a16="http://schemas.microsoft.com/office/drawing/2014/main" id="{BDDD822E-AC5D-47A9-BB7E-B0B5A54D5899}"/>
              </a:ext>
              <a:ext uri="{C183D7F6-B498-43B3-948B-1728B52AA6E4}">
                <adec:decorative xmlns:adec="http://schemas.microsoft.com/office/drawing/2017/decorative" val="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bwMode="gray">
          <a:xfrm>
            <a:off x="75285" y="5914663"/>
            <a:ext cx="2336920" cy="831893"/>
          </a:xfrm>
          <a:prstGeom prst="rect">
            <a:avLst/>
          </a:prstGeom>
        </p:spPr>
      </p:pic>
    </p:spTree>
    <p:extLst>
      <p:ext uri="{BB962C8B-B14F-4D97-AF65-F5344CB8AC3E}">
        <p14:creationId xmlns:p14="http://schemas.microsoft.com/office/powerpoint/2010/main" val="1664377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3" r:id="rId4"/>
    <p:sldLayoutId id="2147483656" r:id="rId5"/>
    <p:sldLayoutId id="2147483657" r:id="rId6"/>
    <p:sldLayoutId id="2147483658" r:id="rId7"/>
    <p:sldLayoutId id="2147483659" r:id="rId8"/>
    <p:sldLayoutId id="2147483660" r:id="rId9"/>
    <p:sldLayoutId id="2147483661" r:id="rId10"/>
    <p:sldLayoutId id="2147483662" r:id="rId11"/>
    <p:sldLayoutId id="2147483655" r:id="rId12"/>
    <p:sldLayoutId id="2147483664" r:id="rId13"/>
  </p:sldLayoutIdLst>
  <p:hf sldNum="0" hdr="0"/>
  <p:txStyles>
    <p:titleStyle>
      <a:lvl1pPr algn="l" defTabSz="914400" rtl="0" eaLnBrk="1" latinLnBrk="0" hangingPunct="1">
        <a:lnSpc>
          <a:spcPct val="90000"/>
        </a:lnSpc>
        <a:spcBef>
          <a:spcPct val="0"/>
        </a:spcBef>
        <a:buNone/>
        <a:defRPr sz="4400" b="0" kern="1200">
          <a:solidFill>
            <a:schemeClr val="tx1"/>
          </a:solidFill>
          <a:latin typeface="+mn-lt"/>
          <a:ea typeface="+mj-ea"/>
          <a:cs typeface="+mj-cs"/>
        </a:defRPr>
      </a:lvl1pPr>
    </p:titleStyle>
    <p:bodyStyle>
      <a:lvl1pPr marL="182563" indent="-182563" algn="l" defTabSz="914400" rtl="0" eaLnBrk="1" latinLnBrk="0" hangingPunct="1">
        <a:lnSpc>
          <a:spcPct val="94000"/>
        </a:lnSpc>
        <a:spcBef>
          <a:spcPts val="0"/>
        </a:spcBef>
        <a:buFont typeface="Arial" panose="020B0604020202020204" pitchFamily="34" charset="0"/>
        <a:buChar char="◦"/>
        <a:defRPr sz="2000" kern="1200">
          <a:solidFill>
            <a:schemeClr val="tx1"/>
          </a:solidFill>
          <a:latin typeface="+mn-lt"/>
          <a:ea typeface="+mn-ea"/>
          <a:cs typeface="+mn-cs"/>
        </a:defRPr>
      </a:lvl1pPr>
      <a:lvl2pPr marL="358775" indent="-176213" algn="l" defTabSz="914400" rtl="0" eaLnBrk="1" latinLnBrk="0" hangingPunct="1">
        <a:lnSpc>
          <a:spcPct val="94000"/>
        </a:lnSpc>
        <a:spcBef>
          <a:spcPts val="0"/>
        </a:spcBef>
        <a:buFont typeface="Arial" panose="020B0604020202020204" pitchFamily="34" charset="0"/>
        <a:buChar char="◦"/>
        <a:defRPr sz="2000" kern="1200">
          <a:solidFill>
            <a:schemeClr val="tx1"/>
          </a:solidFill>
          <a:latin typeface="+mn-lt"/>
          <a:ea typeface="+mn-ea"/>
          <a:cs typeface="+mn-cs"/>
        </a:defRPr>
      </a:lvl2pPr>
      <a:lvl3pPr marL="541338" indent="-182563" algn="l" defTabSz="914400" rtl="0" eaLnBrk="1" latinLnBrk="0" hangingPunct="1">
        <a:lnSpc>
          <a:spcPct val="94000"/>
        </a:lnSpc>
        <a:spcBef>
          <a:spcPts val="0"/>
        </a:spcBef>
        <a:buFont typeface="Arial" panose="020B0604020202020204" pitchFamily="34" charset="0"/>
        <a:buChar char="◦"/>
        <a:defRPr sz="2000" kern="1200">
          <a:solidFill>
            <a:schemeClr val="tx1"/>
          </a:solidFill>
          <a:latin typeface="+mn-lt"/>
          <a:ea typeface="+mn-ea"/>
          <a:cs typeface="+mn-cs"/>
        </a:defRPr>
      </a:lvl3pPr>
      <a:lvl4pPr marL="715963" indent="-174625" algn="l" defTabSz="914400" rtl="0" eaLnBrk="1" latinLnBrk="0" hangingPunct="1">
        <a:lnSpc>
          <a:spcPct val="94000"/>
        </a:lnSpc>
        <a:spcBef>
          <a:spcPts val="0"/>
        </a:spcBef>
        <a:buFont typeface="Arial" panose="020B0604020202020204" pitchFamily="34" charset="0"/>
        <a:buChar char="◦"/>
        <a:defRPr sz="2000" kern="1200">
          <a:solidFill>
            <a:schemeClr val="tx1"/>
          </a:solidFill>
          <a:latin typeface="+mn-lt"/>
          <a:ea typeface="+mn-ea"/>
          <a:cs typeface="+mn-cs"/>
        </a:defRPr>
      </a:lvl4pPr>
      <a:lvl5pPr marL="898525" indent="-182563" algn="l" defTabSz="914400" rtl="0" eaLnBrk="1" latinLnBrk="0" hangingPunct="1">
        <a:lnSpc>
          <a:spcPct val="94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07" userDrawn="1">
          <p15:clr>
            <a:srgbClr val="F26B43"/>
          </p15:clr>
        </p15:guide>
        <p15:guide id="2" pos="211" userDrawn="1">
          <p15:clr>
            <a:srgbClr val="F26B43"/>
          </p15:clr>
        </p15:guide>
        <p15:guide id="3" pos="7469" userDrawn="1">
          <p15:clr>
            <a:srgbClr val="F26B43"/>
          </p15:clr>
        </p15:guide>
        <p15:guide id="4" pos="4180" userDrawn="1">
          <p15:clr>
            <a:srgbClr val="F26B43"/>
          </p15:clr>
        </p15:guide>
        <p15:guide id="5" pos="166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hyperlink" Target="http://www.beyondstigma.org/resources.html"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www.beyondstigma.org/" TargetMode="External"/><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www.beyondstigma.org/" TargetMode="External"/><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2F95D-9C5B-4A39-8B0F-A66B621949BE}"/>
              </a:ext>
            </a:extLst>
          </p:cNvPr>
          <p:cNvSpPr>
            <a:spLocks noGrp="1"/>
          </p:cNvSpPr>
          <p:nvPr>
            <p:ph type="ctrTitle"/>
          </p:nvPr>
        </p:nvSpPr>
        <p:spPr>
          <a:xfrm>
            <a:off x="374063" y="2861429"/>
            <a:ext cx="4825734" cy="2174596"/>
          </a:xfrm>
        </p:spPr>
        <p:txBody>
          <a:bodyPr/>
          <a:lstStyle/>
          <a:p>
            <a:r>
              <a:rPr lang="de-DE" b="1" dirty="0"/>
              <a:t>The Face in the Mirror</a:t>
            </a:r>
            <a:br>
              <a:rPr lang="de-DE" b="1" dirty="0"/>
            </a:br>
            <a:br>
              <a:rPr lang="de-DE" b="1" dirty="0"/>
            </a:br>
            <a:r>
              <a:rPr lang="de-DE" i="1" dirty="0"/>
              <a:t>Addressing internal stigma</a:t>
            </a:r>
            <a:br>
              <a:rPr lang="de-DE" b="1" dirty="0"/>
            </a:br>
            <a:br>
              <a:rPr lang="de-DE" b="1" dirty="0"/>
            </a:br>
            <a:br>
              <a:rPr lang="de-DE" b="1" dirty="0"/>
            </a:br>
            <a:br>
              <a:rPr lang="de-DE" b="1" dirty="0"/>
            </a:br>
            <a:br>
              <a:rPr lang="de-DE" b="1" dirty="0"/>
            </a:br>
            <a:br>
              <a:rPr lang="de-DE" b="1" dirty="0"/>
            </a:br>
            <a:br>
              <a:rPr lang="de-DE" b="1" dirty="0"/>
            </a:br>
            <a:endParaRPr lang="de-DE" b="1" dirty="0"/>
          </a:p>
        </p:txBody>
      </p:sp>
    </p:spTree>
    <p:extLst>
      <p:ext uri="{BB962C8B-B14F-4D97-AF65-F5344CB8AC3E}">
        <p14:creationId xmlns:p14="http://schemas.microsoft.com/office/powerpoint/2010/main" val="2624788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7D610E6-21A2-7C45-B68D-97C776A0E29C}"/>
              </a:ext>
            </a:extLst>
          </p:cNvPr>
          <p:cNvSpPr>
            <a:spLocks noGrp="1"/>
          </p:cNvSpPr>
          <p:nvPr>
            <p:ph type="ftr" sz="quarter" idx="11"/>
          </p:nvPr>
        </p:nvSpPr>
        <p:spPr>
          <a:xfrm>
            <a:off x="273582" y="5384278"/>
            <a:ext cx="10742493" cy="427693"/>
          </a:xfrm>
        </p:spPr>
        <p:txBody>
          <a:bodyPr/>
          <a:lstStyle/>
          <a:p>
            <a:r>
              <a:rPr lang="en-GB" sz="1050" dirty="0"/>
              <a:t>Source</a:t>
            </a:r>
            <a:r>
              <a:rPr lang="en-GB" sz="1050" b="0" dirty="0"/>
              <a:t>: Management of a spoiled identity’: systematic review of interventions to address self-stigma among people living with and affected by HIV - </a:t>
            </a:r>
            <a:r>
              <a:rPr lang="en-GB" sz="1050" b="0" dirty="0" err="1"/>
              <a:t>Pantelic</a:t>
            </a:r>
            <a:r>
              <a:rPr lang="en-GB" sz="1050" b="0" dirty="0"/>
              <a:t> M, Steinert JI, Park J, et al. BMJ Glob Health 2019;4:e001285. doi:10.1136/ bmjgh-2018-001285</a:t>
            </a:r>
          </a:p>
          <a:p>
            <a:endParaRPr lang="en-IE" sz="900" dirty="0"/>
          </a:p>
        </p:txBody>
      </p:sp>
      <p:sp>
        <p:nvSpPr>
          <p:cNvPr id="3" name="Slide Number Placeholder 2">
            <a:extLst>
              <a:ext uri="{FF2B5EF4-FFF2-40B4-BE49-F238E27FC236}">
                <a16:creationId xmlns:a16="http://schemas.microsoft.com/office/drawing/2014/main" id="{3FB6EB2C-F81F-C741-A07C-6E308E047147}"/>
              </a:ext>
            </a:extLst>
          </p:cNvPr>
          <p:cNvSpPr>
            <a:spLocks noGrp="1"/>
          </p:cNvSpPr>
          <p:nvPr>
            <p:ph type="sldNum" sz="quarter" idx="12"/>
          </p:nvPr>
        </p:nvSpPr>
        <p:spPr>
          <a:xfrm>
            <a:off x="11742000" y="6419850"/>
            <a:ext cx="452381" cy="438151"/>
          </a:xfrm>
          <a:custGeom>
            <a:avLst/>
            <a:gdLst>
              <a:gd name="connsiteX0" fmla="*/ 0 w 450000"/>
              <a:gd name="connsiteY0" fmla="*/ 0 h 435601"/>
              <a:gd name="connsiteX1" fmla="*/ 450000 w 450000"/>
              <a:gd name="connsiteY1" fmla="*/ 0 h 435601"/>
              <a:gd name="connsiteX2" fmla="*/ 450000 w 450000"/>
              <a:gd name="connsiteY2" fmla="*/ 435601 h 435601"/>
              <a:gd name="connsiteX3" fmla="*/ 0 w 450000"/>
              <a:gd name="connsiteY3" fmla="*/ 435601 h 435601"/>
              <a:gd name="connsiteX4" fmla="*/ 0 w 450000"/>
              <a:gd name="connsiteY4" fmla="*/ 0 h 435601"/>
              <a:gd name="connsiteX0" fmla="*/ 159544 w 450000"/>
              <a:gd name="connsiteY0" fmla="*/ 0 h 437982"/>
              <a:gd name="connsiteX1" fmla="*/ 450000 w 450000"/>
              <a:gd name="connsiteY1" fmla="*/ 2381 h 437982"/>
              <a:gd name="connsiteX2" fmla="*/ 450000 w 450000"/>
              <a:gd name="connsiteY2" fmla="*/ 437982 h 437982"/>
              <a:gd name="connsiteX3" fmla="*/ 0 w 450000"/>
              <a:gd name="connsiteY3" fmla="*/ 437982 h 437982"/>
              <a:gd name="connsiteX4" fmla="*/ 159544 w 450000"/>
              <a:gd name="connsiteY4" fmla="*/ 0 h 437982"/>
              <a:gd name="connsiteX0" fmla="*/ 159544 w 450000"/>
              <a:gd name="connsiteY0" fmla="*/ 0 h 437982"/>
              <a:gd name="connsiteX1" fmla="*/ 450000 w 450000"/>
              <a:gd name="connsiteY1" fmla="*/ 2381 h 437982"/>
              <a:gd name="connsiteX2" fmla="*/ 450000 w 450000"/>
              <a:gd name="connsiteY2" fmla="*/ 45075 h 437982"/>
              <a:gd name="connsiteX3" fmla="*/ 450000 w 450000"/>
              <a:gd name="connsiteY3" fmla="*/ 437982 h 437982"/>
              <a:gd name="connsiteX4" fmla="*/ 0 w 450000"/>
              <a:gd name="connsiteY4" fmla="*/ 437982 h 437982"/>
              <a:gd name="connsiteX5" fmla="*/ 159544 w 450000"/>
              <a:gd name="connsiteY5" fmla="*/ 0 h 437982"/>
              <a:gd name="connsiteX0" fmla="*/ 159544 w 478590"/>
              <a:gd name="connsiteY0" fmla="*/ 0 h 437982"/>
              <a:gd name="connsiteX1" fmla="*/ 450000 w 478590"/>
              <a:gd name="connsiteY1" fmla="*/ 2381 h 437982"/>
              <a:gd name="connsiteX2" fmla="*/ 450000 w 478590"/>
              <a:gd name="connsiteY2" fmla="*/ 45075 h 437982"/>
              <a:gd name="connsiteX3" fmla="*/ 478575 w 478590"/>
              <a:gd name="connsiteY3" fmla="*/ 111750 h 437982"/>
              <a:gd name="connsiteX4" fmla="*/ 450000 w 478590"/>
              <a:gd name="connsiteY4" fmla="*/ 437982 h 437982"/>
              <a:gd name="connsiteX5" fmla="*/ 0 w 478590"/>
              <a:gd name="connsiteY5" fmla="*/ 437982 h 437982"/>
              <a:gd name="connsiteX6" fmla="*/ 159544 w 478590"/>
              <a:gd name="connsiteY6" fmla="*/ 0 h 437982"/>
              <a:gd name="connsiteX0" fmla="*/ 159544 w 483333"/>
              <a:gd name="connsiteY0" fmla="*/ 0 h 437982"/>
              <a:gd name="connsiteX1" fmla="*/ 450000 w 483333"/>
              <a:gd name="connsiteY1" fmla="*/ 2381 h 437982"/>
              <a:gd name="connsiteX2" fmla="*/ 450000 w 483333"/>
              <a:gd name="connsiteY2" fmla="*/ 45075 h 437982"/>
              <a:gd name="connsiteX3" fmla="*/ 450000 w 483333"/>
              <a:gd name="connsiteY3" fmla="*/ 437982 h 437982"/>
              <a:gd name="connsiteX4" fmla="*/ 0 w 483333"/>
              <a:gd name="connsiteY4" fmla="*/ 437982 h 437982"/>
              <a:gd name="connsiteX5" fmla="*/ 159544 w 483333"/>
              <a:gd name="connsiteY5" fmla="*/ 0 h 437982"/>
              <a:gd name="connsiteX0" fmla="*/ 159544 w 450000"/>
              <a:gd name="connsiteY0" fmla="*/ 0 h 437982"/>
              <a:gd name="connsiteX1" fmla="*/ 450000 w 450000"/>
              <a:gd name="connsiteY1" fmla="*/ 2381 h 437982"/>
              <a:gd name="connsiteX2" fmla="*/ 450000 w 450000"/>
              <a:gd name="connsiteY2" fmla="*/ 437982 h 437982"/>
              <a:gd name="connsiteX3" fmla="*/ 0 w 450000"/>
              <a:gd name="connsiteY3" fmla="*/ 437982 h 437982"/>
              <a:gd name="connsiteX4" fmla="*/ 159544 w 450000"/>
              <a:gd name="connsiteY4" fmla="*/ 0 h 437982"/>
              <a:gd name="connsiteX0" fmla="*/ 159544 w 450000"/>
              <a:gd name="connsiteY0" fmla="*/ 0 h 437982"/>
              <a:gd name="connsiteX1" fmla="*/ 450000 w 450000"/>
              <a:gd name="connsiteY1" fmla="*/ 2381 h 437982"/>
              <a:gd name="connsiteX2" fmla="*/ 450000 w 450000"/>
              <a:gd name="connsiteY2" fmla="*/ 437982 h 437982"/>
              <a:gd name="connsiteX3" fmla="*/ 0 w 450000"/>
              <a:gd name="connsiteY3" fmla="*/ 437982 h 437982"/>
              <a:gd name="connsiteX4" fmla="*/ 159544 w 450000"/>
              <a:gd name="connsiteY4" fmla="*/ 0 h 437982"/>
              <a:gd name="connsiteX0" fmla="*/ 159544 w 452381"/>
              <a:gd name="connsiteY0" fmla="*/ 0 h 437982"/>
              <a:gd name="connsiteX1" fmla="*/ 452381 w 452381"/>
              <a:gd name="connsiteY1" fmla="*/ 0 h 437982"/>
              <a:gd name="connsiteX2" fmla="*/ 450000 w 452381"/>
              <a:gd name="connsiteY2" fmla="*/ 437982 h 437982"/>
              <a:gd name="connsiteX3" fmla="*/ 0 w 452381"/>
              <a:gd name="connsiteY3" fmla="*/ 437982 h 437982"/>
              <a:gd name="connsiteX4" fmla="*/ 159544 w 452381"/>
              <a:gd name="connsiteY4" fmla="*/ 0 h 437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381" h="437982">
                <a:moveTo>
                  <a:pt x="159544" y="0"/>
                </a:moveTo>
                <a:lnTo>
                  <a:pt x="452381" y="0"/>
                </a:lnTo>
                <a:cubicBezTo>
                  <a:pt x="451587" y="145994"/>
                  <a:pt x="450794" y="291988"/>
                  <a:pt x="450000" y="437982"/>
                </a:cubicBezTo>
                <a:lnTo>
                  <a:pt x="0" y="437982"/>
                </a:lnTo>
                <a:lnTo>
                  <a:pt x="159544" y="0"/>
                </a:lnTo>
                <a:close/>
              </a:path>
            </a:pathLst>
          </a:custGeom>
          <a:solidFill>
            <a:schemeClr val="accent1"/>
          </a:solidFill>
        </p:spPr>
        <p:txBody>
          <a:bodyPr vert="horz" lIns="0" tIns="0" rIns="90000" bIns="108000" rtlCol="0" anchor="b" anchorCtr="0">
            <a:noAutofit/>
          </a:bodyP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8D19779-1D83-4DA4-A9C8-41F9328DF2CA}" type="slidenum">
              <a:rPr lang="en-IE" smtClean="0"/>
              <a:pPr/>
              <a:t>10</a:t>
            </a:fld>
            <a:endParaRPr lang="en-IE"/>
          </a:p>
        </p:txBody>
      </p:sp>
      <p:sp>
        <p:nvSpPr>
          <p:cNvPr id="8" name="Rectangle 7">
            <a:extLst>
              <a:ext uri="{FF2B5EF4-FFF2-40B4-BE49-F238E27FC236}">
                <a16:creationId xmlns:a16="http://schemas.microsoft.com/office/drawing/2014/main" id="{B5757CE5-0EF2-CB41-A71A-CDC8C40A40DF}"/>
              </a:ext>
            </a:extLst>
          </p:cNvPr>
          <p:cNvSpPr/>
          <p:nvPr/>
        </p:nvSpPr>
        <p:spPr>
          <a:xfrm>
            <a:off x="368330" y="1095315"/>
            <a:ext cx="10918369" cy="4093428"/>
          </a:xfrm>
          <a:prstGeom prst="rect">
            <a:avLst/>
          </a:prstGeom>
        </p:spPr>
        <p:txBody>
          <a:bodyPr wrap="square">
            <a:spAutoFit/>
          </a:bodyPr>
          <a:lstStyle/>
          <a:p>
            <a:r>
              <a:rPr lang="en-IE" sz="2000" dirty="0"/>
              <a:t>Interventions that resulted in consistent self-stigma reductions were:</a:t>
            </a:r>
          </a:p>
          <a:p>
            <a:endParaRPr lang="en-IE" sz="2000" dirty="0">
              <a:solidFill>
                <a:schemeClr val="tx2"/>
              </a:solidFill>
            </a:endParaRPr>
          </a:p>
          <a:p>
            <a:pPr marL="1200150" lvl="2" indent="-285750">
              <a:buFont typeface="Arial" panose="020B0604020202020204" pitchFamily="34" charset="0"/>
              <a:buChar char="•"/>
            </a:pPr>
            <a:r>
              <a:rPr lang="en-IE" sz="2000" dirty="0"/>
              <a:t>ART provision including treatment literacy; </a:t>
            </a:r>
          </a:p>
          <a:p>
            <a:pPr marL="1200150" lvl="2" indent="-285750">
              <a:buFont typeface="Arial" panose="020B0604020202020204" pitchFamily="34" charset="0"/>
              <a:buChar char="•"/>
            </a:pPr>
            <a:r>
              <a:rPr lang="en-IE" sz="2000" dirty="0"/>
              <a:t>Social empowerment; </a:t>
            </a:r>
          </a:p>
          <a:p>
            <a:pPr marL="1200150" lvl="2" indent="-285750">
              <a:buFont typeface="Arial" panose="020B0604020202020204" pitchFamily="34" charset="0"/>
              <a:buChar char="•"/>
            </a:pPr>
            <a:r>
              <a:rPr lang="en-IE" sz="2000" dirty="0"/>
              <a:t>Economic empowerment and strengthening;</a:t>
            </a:r>
          </a:p>
          <a:p>
            <a:pPr marL="1200150" lvl="2" indent="-285750">
              <a:buFont typeface="Arial" panose="020B0604020202020204" pitchFamily="34" charset="0"/>
              <a:buChar char="•"/>
            </a:pPr>
            <a:r>
              <a:rPr lang="en-IE" sz="2000" dirty="0"/>
              <a:t>Cognitive-behavioural therapy</a:t>
            </a:r>
          </a:p>
          <a:p>
            <a:pPr marL="285750" indent="-285750">
              <a:buFont typeface="Arial" panose="020B0604020202020204" pitchFamily="34" charset="0"/>
              <a:buChar char="•"/>
            </a:pPr>
            <a:endParaRPr lang="en-IE" sz="2000" dirty="0">
              <a:solidFill>
                <a:schemeClr val="tx2"/>
              </a:solidFill>
            </a:endParaRPr>
          </a:p>
          <a:p>
            <a:r>
              <a:rPr lang="en-IE" sz="2000" dirty="0"/>
              <a:t>Interventions with null effects on self-stigma were:</a:t>
            </a:r>
          </a:p>
          <a:p>
            <a:pPr marL="285750" indent="-285750">
              <a:buFont typeface="Arial" panose="020B0604020202020204" pitchFamily="34" charset="0"/>
              <a:buChar char="•"/>
            </a:pPr>
            <a:endParaRPr lang="en-IE" sz="2000" dirty="0">
              <a:solidFill>
                <a:schemeClr val="tx2"/>
              </a:solidFill>
            </a:endParaRPr>
          </a:p>
          <a:p>
            <a:pPr marL="1200150" lvl="2" indent="-285750">
              <a:buFont typeface="Arial" panose="020B0604020202020204" pitchFamily="34" charset="0"/>
              <a:buChar char="•"/>
            </a:pPr>
            <a:r>
              <a:rPr lang="en-IE" sz="2000" dirty="0"/>
              <a:t>Health awareness raising; </a:t>
            </a:r>
          </a:p>
          <a:p>
            <a:pPr marL="1200150" lvl="2" indent="-285750">
              <a:buFont typeface="Arial" panose="020B0604020202020204" pitchFamily="34" charset="0"/>
              <a:buChar char="•"/>
            </a:pPr>
            <a:r>
              <a:rPr lang="en-IE" sz="2000" dirty="0"/>
              <a:t>Stigma coping and behaviour change (although they were effective for other outcomes just not self-stigma).</a:t>
            </a:r>
          </a:p>
          <a:p>
            <a:endParaRPr lang="en-IE" sz="2000" dirty="0">
              <a:solidFill>
                <a:schemeClr val="tx2"/>
              </a:solidFill>
            </a:endParaRPr>
          </a:p>
        </p:txBody>
      </p:sp>
      <p:sp>
        <p:nvSpPr>
          <p:cNvPr id="6" name="Title 3">
            <a:extLst>
              <a:ext uri="{FF2B5EF4-FFF2-40B4-BE49-F238E27FC236}">
                <a16:creationId xmlns:a16="http://schemas.microsoft.com/office/drawing/2014/main" id="{7B20DC5A-890F-4067-BCDC-1426B430B95E}"/>
              </a:ext>
            </a:extLst>
          </p:cNvPr>
          <p:cNvSpPr txBox="1">
            <a:spLocks/>
          </p:cNvSpPr>
          <p:nvPr/>
        </p:nvSpPr>
        <p:spPr>
          <a:xfrm>
            <a:off x="303976" y="225209"/>
            <a:ext cx="11337564" cy="568803"/>
          </a:xfrm>
          <a:prstGeom prst="rect">
            <a:avLst/>
          </a:prstGeom>
        </p:spPr>
        <p:txBody>
          <a:bodyPr/>
          <a:lstStyle>
            <a:lvl1pPr algn="l" defTabSz="914400" rtl="0" eaLnBrk="1" latinLnBrk="0" hangingPunct="1">
              <a:lnSpc>
                <a:spcPct val="75000"/>
              </a:lnSpc>
              <a:spcBef>
                <a:spcPct val="0"/>
              </a:spcBef>
              <a:buNone/>
              <a:defRPr sz="2500" kern="1200">
                <a:solidFill>
                  <a:schemeClr val="accent2"/>
                </a:solidFill>
                <a:latin typeface="+mj-lt"/>
                <a:ea typeface="+mj-ea"/>
                <a:cs typeface="+mj-cs"/>
              </a:defRPr>
            </a:lvl1pPr>
          </a:lstStyle>
          <a:p>
            <a:r>
              <a:rPr lang="en-IE" b="1" dirty="0">
                <a:solidFill>
                  <a:schemeClr val="tx1"/>
                </a:solidFill>
              </a:rPr>
              <a:t>What works and what does not work in addressing self-stigma</a:t>
            </a:r>
          </a:p>
        </p:txBody>
      </p:sp>
      <p:pic>
        <p:nvPicPr>
          <p:cNvPr id="5" name="Graphic 4" descr="Checkmark">
            <a:extLst>
              <a:ext uri="{FF2B5EF4-FFF2-40B4-BE49-F238E27FC236}">
                <a16:creationId xmlns:a16="http://schemas.microsoft.com/office/drawing/2014/main" id="{B432D66B-326F-47C1-AA76-58BF8DE791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8330" y="1907274"/>
            <a:ext cx="914400" cy="914400"/>
          </a:xfrm>
          <a:prstGeom prst="rect">
            <a:avLst/>
          </a:prstGeom>
        </p:spPr>
      </p:pic>
      <p:pic>
        <p:nvPicPr>
          <p:cNvPr id="9" name="Graphic 8" descr="Question mark">
            <a:extLst>
              <a:ext uri="{FF2B5EF4-FFF2-40B4-BE49-F238E27FC236}">
                <a16:creationId xmlns:a16="http://schemas.microsoft.com/office/drawing/2014/main" id="{0FBFF368-3EEE-4050-BE54-728EC20D09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3582" y="3699413"/>
            <a:ext cx="1145542" cy="1145542"/>
          </a:xfrm>
          <a:prstGeom prst="rect">
            <a:avLst/>
          </a:prstGeom>
        </p:spPr>
      </p:pic>
    </p:spTree>
    <p:extLst>
      <p:ext uri="{BB962C8B-B14F-4D97-AF65-F5344CB8AC3E}">
        <p14:creationId xmlns:p14="http://schemas.microsoft.com/office/powerpoint/2010/main" val="3421712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D57EB-9F70-442E-B4EE-0B8FCBD0E6FD}"/>
              </a:ext>
            </a:extLst>
          </p:cNvPr>
          <p:cNvSpPr>
            <a:spLocks noGrp="1"/>
          </p:cNvSpPr>
          <p:nvPr>
            <p:ph type="title"/>
          </p:nvPr>
        </p:nvSpPr>
        <p:spPr>
          <a:xfrm>
            <a:off x="198486" y="285781"/>
            <a:ext cx="6300787" cy="1325563"/>
          </a:xfrm>
        </p:spPr>
        <p:txBody>
          <a:bodyPr/>
          <a:lstStyle/>
          <a:p>
            <a:r>
              <a:rPr lang="en-GB" b="1" dirty="0"/>
              <a:t>Recommendations</a:t>
            </a:r>
          </a:p>
        </p:txBody>
      </p:sp>
      <p:sp>
        <p:nvSpPr>
          <p:cNvPr id="3" name="Content Placeholder 2">
            <a:extLst>
              <a:ext uri="{FF2B5EF4-FFF2-40B4-BE49-F238E27FC236}">
                <a16:creationId xmlns:a16="http://schemas.microsoft.com/office/drawing/2014/main" id="{EF80E0BC-F3F9-4E34-8941-041B11C1FEB9}"/>
              </a:ext>
            </a:extLst>
          </p:cNvPr>
          <p:cNvSpPr>
            <a:spLocks noGrp="1"/>
          </p:cNvSpPr>
          <p:nvPr>
            <p:ph idx="1"/>
          </p:nvPr>
        </p:nvSpPr>
        <p:spPr>
          <a:xfrm>
            <a:off x="334963" y="1132765"/>
            <a:ext cx="5519927" cy="4824142"/>
          </a:xfrm>
        </p:spPr>
        <p:txBody>
          <a:bodyPr/>
          <a:lstStyle/>
          <a:p>
            <a:endParaRPr lang="en-GB" dirty="0"/>
          </a:p>
          <a:p>
            <a:endParaRPr lang="en-GB" dirty="0"/>
          </a:p>
        </p:txBody>
      </p:sp>
      <p:pic>
        <p:nvPicPr>
          <p:cNvPr id="7" name="Picture 6" descr="A picture containing text&#10;&#10;Description automatically generated">
            <a:extLst>
              <a:ext uri="{FF2B5EF4-FFF2-40B4-BE49-F238E27FC236}">
                <a16:creationId xmlns:a16="http://schemas.microsoft.com/office/drawing/2014/main" id="{171F0EA5-FED9-4775-B2F9-5C40A5FCAF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4312" y="0"/>
            <a:ext cx="5956907" cy="5956907"/>
          </a:xfrm>
          <a:prstGeom prst="rect">
            <a:avLst/>
          </a:prstGeom>
        </p:spPr>
      </p:pic>
      <p:sp>
        <p:nvSpPr>
          <p:cNvPr id="8" name="Rectangle: Rounded Corners 7">
            <a:extLst>
              <a:ext uri="{FF2B5EF4-FFF2-40B4-BE49-F238E27FC236}">
                <a16:creationId xmlns:a16="http://schemas.microsoft.com/office/drawing/2014/main" id="{4DD9FA1A-B4F8-4000-AFB5-C5001614ACD1}"/>
              </a:ext>
            </a:extLst>
          </p:cNvPr>
          <p:cNvSpPr/>
          <p:nvPr/>
        </p:nvSpPr>
        <p:spPr>
          <a:xfrm>
            <a:off x="257329" y="1052378"/>
            <a:ext cx="6894098" cy="105106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Differentiate between HIV stigma and HIV discrimination unless explicitly wanting to address the resulting discrimination. </a:t>
            </a:r>
          </a:p>
        </p:txBody>
      </p:sp>
      <p:sp>
        <p:nvSpPr>
          <p:cNvPr id="9" name="Rectangle: Rounded Corners 8">
            <a:extLst>
              <a:ext uri="{FF2B5EF4-FFF2-40B4-BE49-F238E27FC236}">
                <a16:creationId xmlns:a16="http://schemas.microsoft.com/office/drawing/2014/main" id="{BC4B15C3-67E2-4D2E-9233-6F390F9FC775}"/>
              </a:ext>
            </a:extLst>
          </p:cNvPr>
          <p:cNvSpPr/>
          <p:nvPr/>
        </p:nvSpPr>
        <p:spPr>
          <a:xfrm>
            <a:off x="257329" y="2256659"/>
            <a:ext cx="6894098" cy="98814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Move away from using the term “self-stigma” and focus on “self-worth</a:t>
            </a:r>
          </a:p>
        </p:txBody>
      </p:sp>
      <p:sp>
        <p:nvSpPr>
          <p:cNvPr id="10" name="Rectangle: Rounded Corners 9">
            <a:extLst>
              <a:ext uri="{FF2B5EF4-FFF2-40B4-BE49-F238E27FC236}">
                <a16:creationId xmlns:a16="http://schemas.microsoft.com/office/drawing/2014/main" id="{8008CF54-1848-41A9-B222-77466A8C0E4C}"/>
              </a:ext>
            </a:extLst>
          </p:cNvPr>
          <p:cNvSpPr/>
          <p:nvPr/>
        </p:nvSpPr>
        <p:spPr>
          <a:xfrm>
            <a:off x="309941" y="3435423"/>
            <a:ext cx="6841486" cy="9881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dirty="0">
                <a:solidFill>
                  <a:schemeClr val="tx1"/>
                </a:solidFill>
              </a:rPr>
              <a:t>Target interventions or funding on a combination of structural- level and individual-level risks and resilience – the hold promise for addressing “self-worth”.</a:t>
            </a:r>
          </a:p>
        </p:txBody>
      </p:sp>
      <p:sp>
        <p:nvSpPr>
          <p:cNvPr id="11" name="Rectangle: Rounded Corners 10">
            <a:extLst>
              <a:ext uri="{FF2B5EF4-FFF2-40B4-BE49-F238E27FC236}">
                <a16:creationId xmlns:a16="http://schemas.microsoft.com/office/drawing/2014/main" id="{74E5EDE8-1CAA-4E75-9EA3-E10C8EDDB6F0}"/>
              </a:ext>
            </a:extLst>
          </p:cNvPr>
          <p:cNvSpPr/>
          <p:nvPr/>
        </p:nvSpPr>
        <p:spPr>
          <a:xfrm>
            <a:off x="334963" y="4624232"/>
            <a:ext cx="6841486" cy="98814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dirty="0">
                <a:solidFill>
                  <a:schemeClr val="tx1"/>
                </a:solidFill>
              </a:rPr>
              <a:t>Measure, measure, measure – and share what works and what does not. </a:t>
            </a:r>
          </a:p>
        </p:txBody>
      </p:sp>
    </p:spTree>
    <p:extLst>
      <p:ext uri="{BB962C8B-B14F-4D97-AF65-F5344CB8AC3E}">
        <p14:creationId xmlns:p14="http://schemas.microsoft.com/office/powerpoint/2010/main" val="83986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BD102B95-CCD9-48DC-BFEC-5EC705374F69}"/>
              </a:ext>
            </a:extLst>
          </p:cNvPr>
          <p:cNvSpPr>
            <a:spLocks noGrp="1"/>
          </p:cNvSpPr>
          <p:nvPr>
            <p:ph type="body" sz="quarter" idx="12"/>
          </p:nvPr>
        </p:nvSpPr>
        <p:spPr>
          <a:xfrm>
            <a:off x="947691" y="558736"/>
            <a:ext cx="8104186" cy="5266851"/>
          </a:xfrm>
        </p:spPr>
        <p:txBody>
          <a:bodyPr/>
          <a:lstStyle/>
          <a:p>
            <a:pPr marL="0" indent="0">
              <a:buNone/>
            </a:pPr>
            <a:r>
              <a:rPr lang="de-DE" dirty="0"/>
              <a:t>Thank you</a:t>
            </a:r>
          </a:p>
          <a:p>
            <a:pPr marL="0" indent="0">
              <a:buNone/>
            </a:pPr>
            <a:endParaRPr lang="de-DE" dirty="0"/>
          </a:p>
          <a:p>
            <a:pPr marL="0" indent="0">
              <a:buNone/>
            </a:pPr>
            <a:r>
              <a:rPr lang="de-DE" sz="2800" dirty="0"/>
              <a:t>Special thanks to Nadine and Positive Action team members who contuinue to challenge my thinking and who also reviewed the presentation</a:t>
            </a:r>
          </a:p>
        </p:txBody>
      </p:sp>
    </p:spTree>
    <p:extLst>
      <p:ext uri="{BB962C8B-B14F-4D97-AF65-F5344CB8AC3E}">
        <p14:creationId xmlns:p14="http://schemas.microsoft.com/office/powerpoint/2010/main" val="3940327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7D1F7-C8DB-4101-976B-89C39A7369B9}"/>
              </a:ext>
            </a:extLst>
          </p:cNvPr>
          <p:cNvSpPr>
            <a:spLocks noGrp="1"/>
          </p:cNvSpPr>
          <p:nvPr>
            <p:ph type="title"/>
          </p:nvPr>
        </p:nvSpPr>
        <p:spPr>
          <a:xfrm>
            <a:off x="334962" y="695214"/>
            <a:ext cx="6300787" cy="1325563"/>
          </a:xfrm>
        </p:spPr>
        <p:txBody>
          <a:bodyPr/>
          <a:lstStyle/>
          <a:p>
            <a:r>
              <a:rPr lang="de-DE" sz="4000" dirty="0"/>
              <a:t>Addressing internal stigma</a:t>
            </a:r>
            <a:endParaRPr lang="en-GB" sz="4000" dirty="0"/>
          </a:p>
        </p:txBody>
      </p:sp>
      <p:sp>
        <p:nvSpPr>
          <p:cNvPr id="3" name="Content Placeholder 2">
            <a:extLst>
              <a:ext uri="{FF2B5EF4-FFF2-40B4-BE49-F238E27FC236}">
                <a16:creationId xmlns:a16="http://schemas.microsoft.com/office/drawing/2014/main" id="{D874C6E5-A462-4C83-A3C6-A93E446FC02B}"/>
              </a:ext>
            </a:extLst>
          </p:cNvPr>
          <p:cNvSpPr>
            <a:spLocks noGrp="1"/>
          </p:cNvSpPr>
          <p:nvPr>
            <p:ph idx="1"/>
          </p:nvPr>
        </p:nvSpPr>
        <p:spPr/>
        <p:txBody>
          <a:bodyPr/>
          <a:lstStyle/>
          <a:p>
            <a:pPr marL="0" indent="0">
              <a:buNone/>
            </a:pPr>
            <a:r>
              <a:rPr lang="de-DE" dirty="0"/>
              <a:t>Shaun Mellors </a:t>
            </a:r>
          </a:p>
          <a:p>
            <a:pPr marL="0" indent="0">
              <a:buNone/>
            </a:pPr>
            <a:endParaRPr lang="de-DE" dirty="0"/>
          </a:p>
          <a:p>
            <a:pPr marL="0" indent="0">
              <a:buNone/>
            </a:pPr>
            <a:r>
              <a:rPr lang="de-DE" dirty="0"/>
              <a:t>Director of Programmes &amp; Technical </a:t>
            </a:r>
            <a:br>
              <a:rPr lang="de-DE" dirty="0"/>
            </a:br>
            <a:r>
              <a:rPr lang="de-DE" dirty="0"/>
              <a:t>Positive Action, ViiV Healthcare</a:t>
            </a:r>
          </a:p>
          <a:p>
            <a:pPr marL="0" indent="0">
              <a:buNone/>
            </a:pPr>
            <a:endParaRPr lang="de-DE" dirty="0"/>
          </a:p>
          <a:p>
            <a:pPr marL="0" indent="0">
              <a:buNone/>
            </a:pPr>
            <a:r>
              <a:rPr lang="de-DE" dirty="0"/>
              <a:t>Conflict: </a:t>
            </a:r>
            <a:endParaRPr lang="en-GB" dirty="0"/>
          </a:p>
          <a:p>
            <a:pPr marL="0" indent="0">
              <a:buNone/>
            </a:pPr>
            <a:r>
              <a:rPr lang="en-GB" dirty="0"/>
              <a:t>Employee of ViiV Healthcare (Conference Sponsor). T</a:t>
            </a:r>
            <a:r>
              <a:rPr lang="en-US" dirty="0"/>
              <a:t>his presentation represents my own personal views and experiences and work done with “Beyond Stigma”</a:t>
            </a:r>
            <a:endParaRPr lang="de-DE" dirty="0"/>
          </a:p>
        </p:txBody>
      </p:sp>
      <p:pic>
        <p:nvPicPr>
          <p:cNvPr id="10" name="Picture Placeholder 9" descr="Diagram&#10;&#10;Description automatically generated">
            <a:extLst>
              <a:ext uri="{FF2B5EF4-FFF2-40B4-BE49-F238E27FC236}">
                <a16:creationId xmlns:a16="http://schemas.microsoft.com/office/drawing/2014/main" id="{2FEA9032-E95A-49D0-990E-E8714C4AE720}"/>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28691" r="28691"/>
          <a:stretch>
            <a:fillRect/>
          </a:stretch>
        </p:blipFill>
        <p:spPr/>
      </p:pic>
    </p:spTree>
    <p:extLst>
      <p:ext uri="{BB962C8B-B14F-4D97-AF65-F5344CB8AC3E}">
        <p14:creationId xmlns:p14="http://schemas.microsoft.com/office/powerpoint/2010/main" val="265171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A053EB-A8A7-4809-B1C3-DB60A7ED137E}"/>
              </a:ext>
            </a:extLst>
          </p:cNvPr>
          <p:cNvSpPr>
            <a:spLocks noGrp="1"/>
          </p:cNvSpPr>
          <p:nvPr>
            <p:ph type="title"/>
          </p:nvPr>
        </p:nvSpPr>
        <p:spPr>
          <a:xfrm>
            <a:off x="95535" y="2766218"/>
            <a:ext cx="6900578" cy="1325563"/>
          </a:xfrm>
        </p:spPr>
        <p:txBody>
          <a:bodyPr/>
          <a:lstStyle/>
          <a:p>
            <a:r>
              <a:rPr lang="de-DE" b="1" dirty="0">
                <a:effectLst>
                  <a:outerShdw blurRad="38100" dist="38100" dir="2700000" algn="tl">
                    <a:srgbClr val="000000">
                      <a:alpha val="43137"/>
                    </a:srgbClr>
                  </a:outerShdw>
                </a:effectLst>
              </a:rPr>
              <a:t>The face in the mirror</a:t>
            </a:r>
          </a:p>
        </p:txBody>
      </p:sp>
      <p:pic>
        <p:nvPicPr>
          <p:cNvPr id="8" name="Picture Placeholder 7" descr="A picture containing text, stone&#10;&#10;Description automatically generated">
            <a:extLst>
              <a:ext uri="{FF2B5EF4-FFF2-40B4-BE49-F238E27FC236}">
                <a16:creationId xmlns:a16="http://schemas.microsoft.com/office/drawing/2014/main" id="{CD4585E1-6997-4EAE-9FFC-DF4BFB65FFCD}"/>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t="504" b="504"/>
          <a:stretch>
            <a:fillRect/>
          </a:stretch>
        </p:blipFill>
        <p:spPr/>
      </p:pic>
    </p:spTree>
    <p:extLst>
      <p:ext uri="{BB962C8B-B14F-4D97-AF65-F5344CB8AC3E}">
        <p14:creationId xmlns:p14="http://schemas.microsoft.com/office/powerpoint/2010/main" val="3587534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C2233-F0DD-4C53-AC01-B39F477FCA05}"/>
              </a:ext>
            </a:extLst>
          </p:cNvPr>
          <p:cNvSpPr>
            <a:spLocks noGrp="1"/>
          </p:cNvSpPr>
          <p:nvPr>
            <p:ph type="title"/>
          </p:nvPr>
        </p:nvSpPr>
        <p:spPr>
          <a:xfrm>
            <a:off x="5493817" y="2274898"/>
            <a:ext cx="6698182" cy="1325563"/>
          </a:xfrm>
        </p:spPr>
        <p:txBody>
          <a:bodyPr/>
          <a:lstStyle/>
          <a:p>
            <a:r>
              <a:rPr lang="en-GB" b="1" dirty="0">
                <a:effectLst>
                  <a:outerShdw blurRad="38100" dist="38100" dir="2700000" algn="tl">
                    <a:srgbClr val="000000">
                      <a:alpha val="43137"/>
                    </a:srgbClr>
                  </a:outerShdw>
                </a:effectLst>
              </a:rPr>
              <a:t>The silence of stigma</a:t>
            </a:r>
          </a:p>
        </p:txBody>
      </p:sp>
      <p:pic>
        <p:nvPicPr>
          <p:cNvPr id="10" name="Picture Placeholder 9" descr="A picture containing text&#10;&#10;Description automatically generated">
            <a:extLst>
              <a:ext uri="{FF2B5EF4-FFF2-40B4-BE49-F238E27FC236}">
                <a16:creationId xmlns:a16="http://schemas.microsoft.com/office/drawing/2014/main" id="{3AFF0581-DD4A-4ED5-86BC-6B20005DCBEE}"/>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26197" r="26197"/>
          <a:stretch>
            <a:fillRect/>
          </a:stretch>
        </p:blipFill>
        <p:spPr>
          <a:xfrm>
            <a:off x="1" y="0"/>
            <a:ext cx="5493816" cy="6858000"/>
          </a:xfrm>
        </p:spPr>
      </p:pic>
    </p:spTree>
    <p:extLst>
      <p:ext uri="{BB962C8B-B14F-4D97-AF65-F5344CB8AC3E}">
        <p14:creationId xmlns:p14="http://schemas.microsoft.com/office/powerpoint/2010/main" val="337019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10E5B61-4816-4FD7-9F96-7C63908133CA}"/>
              </a:ext>
            </a:extLst>
          </p:cNvPr>
          <p:cNvSpPr>
            <a:spLocks noGrp="1"/>
          </p:cNvSpPr>
          <p:nvPr>
            <p:ph type="title"/>
          </p:nvPr>
        </p:nvSpPr>
        <p:spPr>
          <a:xfrm>
            <a:off x="334963" y="1295716"/>
            <a:ext cx="6557156" cy="1325563"/>
          </a:xfrm>
        </p:spPr>
        <p:txBody>
          <a:bodyPr/>
          <a:lstStyle/>
          <a:p>
            <a:r>
              <a:rPr lang="en-GB" b="1" dirty="0">
                <a:effectLst>
                  <a:outerShdw blurRad="38100" dist="38100" dir="2700000" algn="tl">
                    <a:srgbClr val="000000">
                      <a:alpha val="43137"/>
                    </a:srgbClr>
                  </a:outerShdw>
                </a:effectLst>
              </a:rPr>
              <a:t>What is self-stigma?</a:t>
            </a:r>
          </a:p>
        </p:txBody>
      </p:sp>
      <p:sp>
        <p:nvSpPr>
          <p:cNvPr id="9" name="Content Placeholder 8">
            <a:extLst>
              <a:ext uri="{FF2B5EF4-FFF2-40B4-BE49-F238E27FC236}">
                <a16:creationId xmlns:a16="http://schemas.microsoft.com/office/drawing/2014/main" id="{3EC0707B-825A-459E-ACC1-EA2C0EF43D91}"/>
              </a:ext>
            </a:extLst>
          </p:cNvPr>
          <p:cNvSpPr>
            <a:spLocks noGrp="1"/>
          </p:cNvSpPr>
          <p:nvPr>
            <p:ph idx="1"/>
          </p:nvPr>
        </p:nvSpPr>
        <p:spPr/>
        <p:txBody>
          <a:bodyPr/>
          <a:lstStyle/>
          <a:p>
            <a:pPr marL="0" indent="0" algn="ctr">
              <a:buNone/>
            </a:pPr>
            <a:r>
              <a:rPr lang="en-GB" dirty="0"/>
              <a:t>“Self-stigma is a mindset of negative beliefs, thoughts and behaviours and can manifest as shame, guilt, self-loathing and self-rejection and in the context of HIV these negative beliefs, feelings and actions”</a:t>
            </a:r>
          </a:p>
        </p:txBody>
      </p:sp>
      <p:pic>
        <p:nvPicPr>
          <p:cNvPr id="10" name="Picture Placeholder 9" descr="A picture containing application&#10;&#10;Description automatically generated">
            <a:extLst>
              <a:ext uri="{FF2B5EF4-FFF2-40B4-BE49-F238E27FC236}">
                <a16:creationId xmlns:a16="http://schemas.microsoft.com/office/drawing/2014/main" id="{B1821ECC-C1FA-4718-9C45-F49EC193AB42}"/>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24733" r="24733"/>
          <a:stretch>
            <a:fillRect/>
          </a:stretch>
        </p:blipFill>
        <p:spPr/>
      </p:pic>
    </p:spTree>
    <p:extLst>
      <p:ext uri="{BB962C8B-B14F-4D97-AF65-F5344CB8AC3E}">
        <p14:creationId xmlns:p14="http://schemas.microsoft.com/office/powerpoint/2010/main" val="407459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B393FF2-C4F3-49AF-80A6-EB6ED638F4F8}"/>
              </a:ext>
            </a:extLst>
          </p:cNvPr>
          <p:cNvSpPr>
            <a:spLocks noGrp="1"/>
          </p:cNvSpPr>
          <p:nvPr>
            <p:ph type="title"/>
          </p:nvPr>
        </p:nvSpPr>
        <p:spPr>
          <a:xfrm>
            <a:off x="138338" y="137568"/>
            <a:ext cx="7504407" cy="1325563"/>
          </a:xfrm>
        </p:spPr>
        <p:txBody>
          <a:bodyPr/>
          <a:lstStyle/>
          <a:p>
            <a:r>
              <a:rPr lang="en-GB" b="1" dirty="0">
                <a:effectLst>
                  <a:outerShdw blurRad="38100" dist="38100" dir="2700000" algn="tl">
                    <a:srgbClr val="000000">
                      <a:alpha val="43137"/>
                    </a:srgbClr>
                  </a:outerShdw>
                </a:effectLst>
              </a:rPr>
              <a:t>The cycle of self-stigma</a:t>
            </a:r>
          </a:p>
        </p:txBody>
      </p:sp>
      <p:pic>
        <p:nvPicPr>
          <p:cNvPr id="9" name="Graphic 8" descr="Thought bubble">
            <a:extLst>
              <a:ext uri="{FF2B5EF4-FFF2-40B4-BE49-F238E27FC236}">
                <a16:creationId xmlns:a16="http://schemas.microsoft.com/office/drawing/2014/main" id="{BB2C989A-C3D2-4F7C-8B9C-D71CB1E957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83863" y="993677"/>
            <a:ext cx="1562894" cy="1562894"/>
          </a:xfrm>
          <a:prstGeom prst="rect">
            <a:avLst/>
          </a:prstGeom>
        </p:spPr>
      </p:pic>
      <p:sp>
        <p:nvSpPr>
          <p:cNvPr id="10" name="TextBox 9">
            <a:extLst>
              <a:ext uri="{FF2B5EF4-FFF2-40B4-BE49-F238E27FC236}">
                <a16:creationId xmlns:a16="http://schemas.microsoft.com/office/drawing/2014/main" id="{866C539C-9D08-46AB-A413-1BFA653C3025}"/>
              </a:ext>
            </a:extLst>
          </p:cNvPr>
          <p:cNvSpPr txBox="1"/>
          <p:nvPr/>
        </p:nvSpPr>
        <p:spPr>
          <a:xfrm>
            <a:off x="5483088" y="1174959"/>
            <a:ext cx="2924313" cy="1477328"/>
          </a:xfrm>
          <a:prstGeom prst="rect">
            <a:avLst/>
          </a:prstGeom>
          <a:noFill/>
        </p:spPr>
        <p:txBody>
          <a:bodyPr wrap="square" rtlCol="0">
            <a:spAutoFit/>
          </a:bodyPr>
          <a:lstStyle/>
          <a:p>
            <a:r>
              <a:rPr lang="en-GB" dirty="0"/>
              <a:t>Beliefs and thoughts. I have negative thoughts that I am to blame for my HIV, that I deserve HIV</a:t>
            </a:r>
          </a:p>
        </p:txBody>
      </p:sp>
      <p:pic>
        <p:nvPicPr>
          <p:cNvPr id="12" name="Picture 11" descr="A picture containing text, linedrawing&#10;&#10;Description automatically generated">
            <a:extLst>
              <a:ext uri="{FF2B5EF4-FFF2-40B4-BE49-F238E27FC236}">
                <a16:creationId xmlns:a16="http://schemas.microsoft.com/office/drawing/2014/main" id="{A8FAE24C-4DDE-4B03-BA2A-DCD80AA607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953" y="3429000"/>
            <a:ext cx="1997533" cy="1562895"/>
          </a:xfrm>
          <a:prstGeom prst="rect">
            <a:avLst/>
          </a:prstGeom>
        </p:spPr>
      </p:pic>
      <p:sp>
        <p:nvSpPr>
          <p:cNvPr id="13" name="TextBox 12">
            <a:extLst>
              <a:ext uri="{FF2B5EF4-FFF2-40B4-BE49-F238E27FC236}">
                <a16:creationId xmlns:a16="http://schemas.microsoft.com/office/drawing/2014/main" id="{4256B9F0-4C63-46BF-B89D-43296A42D3A7}"/>
              </a:ext>
            </a:extLst>
          </p:cNvPr>
          <p:cNvSpPr txBox="1"/>
          <p:nvPr/>
        </p:nvSpPr>
        <p:spPr>
          <a:xfrm>
            <a:off x="2745165" y="3459051"/>
            <a:ext cx="1877396" cy="1477328"/>
          </a:xfrm>
          <a:prstGeom prst="rect">
            <a:avLst/>
          </a:prstGeom>
          <a:noFill/>
        </p:spPr>
        <p:txBody>
          <a:bodyPr wrap="square" rtlCol="0">
            <a:spAutoFit/>
          </a:bodyPr>
          <a:lstStyle/>
          <a:p>
            <a:r>
              <a:rPr lang="en-GB" dirty="0"/>
              <a:t>Feeling ashamed, feeling guilty and afraid of judgement</a:t>
            </a:r>
          </a:p>
        </p:txBody>
      </p:sp>
      <p:pic>
        <p:nvPicPr>
          <p:cNvPr id="15" name="Picture 14">
            <a:extLst>
              <a:ext uri="{FF2B5EF4-FFF2-40B4-BE49-F238E27FC236}">
                <a16:creationId xmlns:a16="http://schemas.microsoft.com/office/drawing/2014/main" id="{BEF2A816-6E49-4A2D-9905-9EBC7EC0529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65796" y="3381381"/>
            <a:ext cx="2327251" cy="1658131"/>
          </a:xfrm>
          <a:prstGeom prst="rect">
            <a:avLst/>
          </a:prstGeom>
        </p:spPr>
      </p:pic>
      <p:sp>
        <p:nvSpPr>
          <p:cNvPr id="16" name="TextBox 15">
            <a:extLst>
              <a:ext uri="{FF2B5EF4-FFF2-40B4-BE49-F238E27FC236}">
                <a16:creationId xmlns:a16="http://schemas.microsoft.com/office/drawing/2014/main" id="{12DCC9EB-379A-4908-ABF5-02DAAD4BA603}"/>
              </a:ext>
            </a:extLst>
          </p:cNvPr>
          <p:cNvSpPr txBox="1"/>
          <p:nvPr/>
        </p:nvSpPr>
        <p:spPr>
          <a:xfrm>
            <a:off x="6777650" y="3429000"/>
            <a:ext cx="2327251" cy="1477328"/>
          </a:xfrm>
          <a:prstGeom prst="rect">
            <a:avLst/>
          </a:prstGeom>
          <a:noFill/>
        </p:spPr>
        <p:txBody>
          <a:bodyPr wrap="square" rtlCol="0">
            <a:spAutoFit/>
          </a:bodyPr>
          <a:lstStyle/>
          <a:p>
            <a:r>
              <a:rPr lang="en-GB" dirty="0"/>
              <a:t>Withdraw socially, ambitions and plans are unimportant and I limit self care </a:t>
            </a:r>
          </a:p>
        </p:txBody>
      </p:sp>
      <p:sp>
        <p:nvSpPr>
          <p:cNvPr id="17" name="Arrow: Curved Right 16">
            <a:extLst>
              <a:ext uri="{FF2B5EF4-FFF2-40B4-BE49-F238E27FC236}">
                <a16:creationId xmlns:a16="http://schemas.microsoft.com/office/drawing/2014/main" id="{1BA5F69E-E4BF-45C1-B3AC-F48BB198283B}"/>
              </a:ext>
            </a:extLst>
          </p:cNvPr>
          <p:cNvSpPr/>
          <p:nvPr/>
        </p:nvSpPr>
        <p:spPr>
          <a:xfrm rot="1944117">
            <a:off x="2269348" y="925706"/>
            <a:ext cx="731520" cy="2320687"/>
          </a:xfrm>
          <a:prstGeom prst="curved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8" name="Arrow: Curved Right 17">
            <a:extLst>
              <a:ext uri="{FF2B5EF4-FFF2-40B4-BE49-F238E27FC236}">
                <a16:creationId xmlns:a16="http://schemas.microsoft.com/office/drawing/2014/main" id="{C919AE49-753C-4E63-9731-E90D01F5C18C}"/>
              </a:ext>
            </a:extLst>
          </p:cNvPr>
          <p:cNvSpPr/>
          <p:nvPr/>
        </p:nvSpPr>
        <p:spPr>
          <a:xfrm rot="16025960">
            <a:off x="5406073" y="4041408"/>
            <a:ext cx="853946" cy="3143485"/>
          </a:xfrm>
          <a:prstGeom prst="curvedRightArrow">
            <a:avLst>
              <a:gd name="adj1" fmla="val 25000"/>
              <a:gd name="adj2" fmla="val 50000"/>
              <a:gd name="adj3" fmla="val 43399"/>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9" name="Arrow: Curved Right 18">
            <a:extLst>
              <a:ext uri="{FF2B5EF4-FFF2-40B4-BE49-F238E27FC236}">
                <a16:creationId xmlns:a16="http://schemas.microsoft.com/office/drawing/2014/main" id="{9FF9156F-2A96-4FDB-A600-F89CF8BD124F}"/>
              </a:ext>
            </a:extLst>
          </p:cNvPr>
          <p:cNvSpPr/>
          <p:nvPr/>
        </p:nvSpPr>
        <p:spPr>
          <a:xfrm rot="8817620">
            <a:off x="9112118" y="816076"/>
            <a:ext cx="731520" cy="2271927"/>
          </a:xfrm>
          <a:prstGeom prst="curved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Tree>
    <p:extLst>
      <p:ext uri="{BB962C8B-B14F-4D97-AF65-F5344CB8AC3E}">
        <p14:creationId xmlns:p14="http://schemas.microsoft.com/office/powerpoint/2010/main" val="124379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1137B5-958C-4ED0-9E56-8C7896DC23BD}"/>
              </a:ext>
            </a:extLst>
          </p:cNvPr>
          <p:cNvSpPr txBox="1"/>
          <p:nvPr/>
        </p:nvSpPr>
        <p:spPr>
          <a:xfrm>
            <a:off x="11591" y="151179"/>
            <a:ext cx="11699443" cy="1323439"/>
          </a:xfrm>
          <a:prstGeom prst="rect">
            <a:avLst/>
          </a:prstGeom>
          <a:noFill/>
        </p:spPr>
        <p:txBody>
          <a:bodyPr wrap="square" rtlCol="0">
            <a:spAutoFit/>
          </a:bodyPr>
          <a:lstStyle/>
          <a:p>
            <a:r>
              <a:rPr lang="en-IE" sz="4000" b="1" dirty="0">
                <a:latin typeface="+mj-lt"/>
              </a:rPr>
              <a:t>What is the difference between stigma and discrimination? </a:t>
            </a:r>
          </a:p>
        </p:txBody>
      </p:sp>
      <p:sp>
        <p:nvSpPr>
          <p:cNvPr id="10" name="Rectangle 9">
            <a:extLst>
              <a:ext uri="{FF2B5EF4-FFF2-40B4-BE49-F238E27FC236}">
                <a16:creationId xmlns:a16="http://schemas.microsoft.com/office/drawing/2014/main" id="{D0D93EED-26EF-094A-807D-7F60507614B5}"/>
              </a:ext>
            </a:extLst>
          </p:cNvPr>
          <p:cNvSpPr/>
          <p:nvPr/>
        </p:nvSpPr>
        <p:spPr>
          <a:xfrm>
            <a:off x="11591" y="5681739"/>
            <a:ext cx="11533522" cy="461665"/>
          </a:xfrm>
          <a:prstGeom prst="rect">
            <a:avLst/>
          </a:prstGeom>
        </p:spPr>
        <p:txBody>
          <a:bodyPr wrap="square">
            <a:spAutoFit/>
          </a:bodyPr>
          <a:lstStyle/>
          <a:p>
            <a:r>
              <a:rPr lang="en-GB" sz="1200" b="1" dirty="0"/>
              <a:t>Source</a:t>
            </a:r>
            <a:r>
              <a:rPr lang="en-GB" sz="1200" dirty="0"/>
              <a:t>: Inside Out From the Inside Out: Dealing with TB-related Self-stigma and Shame A toolkit for people with TB to deal with self-stigma and shame - </a:t>
            </a:r>
            <a:r>
              <a:rPr lang="en-GB" sz="1200" dirty="0">
                <a:hlinkClick r:id="rId3"/>
              </a:rPr>
              <a:t>http://www.beyondstigma.org/resources.html</a:t>
            </a:r>
            <a:endParaRPr lang="en-GB" sz="1200" dirty="0"/>
          </a:p>
        </p:txBody>
      </p:sp>
      <p:sp>
        <p:nvSpPr>
          <p:cNvPr id="11" name="Rectangle: Rounded Corners 10">
            <a:extLst>
              <a:ext uri="{FF2B5EF4-FFF2-40B4-BE49-F238E27FC236}">
                <a16:creationId xmlns:a16="http://schemas.microsoft.com/office/drawing/2014/main" id="{C978CDDE-D0DE-4E21-B688-020A13EAB2DE}"/>
              </a:ext>
            </a:extLst>
          </p:cNvPr>
          <p:cNvSpPr/>
          <p:nvPr/>
        </p:nvSpPr>
        <p:spPr>
          <a:xfrm>
            <a:off x="545282" y="1747472"/>
            <a:ext cx="4748170" cy="104213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Stigma: When </a:t>
            </a:r>
            <a:r>
              <a:rPr lang="en-GB" b="1" u="sng" dirty="0">
                <a:solidFill>
                  <a:schemeClr val="tx1"/>
                </a:solidFill>
              </a:rPr>
              <a:t>you </a:t>
            </a:r>
            <a:r>
              <a:rPr lang="en-GB" i="1" dirty="0">
                <a:solidFill>
                  <a:schemeClr val="tx1"/>
                </a:solidFill>
              </a:rPr>
              <a:t>think</a:t>
            </a:r>
            <a:r>
              <a:rPr lang="en-GB" dirty="0">
                <a:solidFill>
                  <a:schemeClr val="tx1"/>
                </a:solidFill>
              </a:rPr>
              <a:t> negative things about me because of my HIV status</a:t>
            </a:r>
          </a:p>
        </p:txBody>
      </p:sp>
      <p:sp>
        <p:nvSpPr>
          <p:cNvPr id="12" name="Rectangle: Rounded Corners 11">
            <a:extLst>
              <a:ext uri="{FF2B5EF4-FFF2-40B4-BE49-F238E27FC236}">
                <a16:creationId xmlns:a16="http://schemas.microsoft.com/office/drawing/2014/main" id="{E128A71E-0F3C-46EA-A284-C88996A217B3}"/>
              </a:ext>
            </a:extLst>
          </p:cNvPr>
          <p:cNvSpPr/>
          <p:nvPr/>
        </p:nvSpPr>
        <p:spPr>
          <a:xfrm>
            <a:off x="545282" y="3016318"/>
            <a:ext cx="4748170" cy="104213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Self-Stigma: When </a:t>
            </a:r>
            <a:r>
              <a:rPr lang="en-GB" b="1" u="sng" dirty="0">
                <a:solidFill>
                  <a:schemeClr val="bg1"/>
                </a:solidFill>
              </a:rPr>
              <a:t>I</a:t>
            </a:r>
            <a:r>
              <a:rPr lang="en-GB" dirty="0">
                <a:solidFill>
                  <a:schemeClr val="bg1"/>
                </a:solidFill>
              </a:rPr>
              <a:t> </a:t>
            </a:r>
            <a:r>
              <a:rPr lang="en-GB" i="1" dirty="0">
                <a:solidFill>
                  <a:schemeClr val="bg1"/>
                </a:solidFill>
              </a:rPr>
              <a:t>think</a:t>
            </a:r>
            <a:r>
              <a:rPr lang="en-GB" dirty="0">
                <a:solidFill>
                  <a:schemeClr val="bg1"/>
                </a:solidFill>
              </a:rPr>
              <a:t> or say negative things about myself  because of my HIV status</a:t>
            </a:r>
          </a:p>
        </p:txBody>
      </p:sp>
      <p:sp>
        <p:nvSpPr>
          <p:cNvPr id="13" name="Rectangle: Rounded Corners 12">
            <a:extLst>
              <a:ext uri="{FF2B5EF4-FFF2-40B4-BE49-F238E27FC236}">
                <a16:creationId xmlns:a16="http://schemas.microsoft.com/office/drawing/2014/main" id="{5CD5A276-B057-4331-8DF8-801364DCD626}"/>
              </a:ext>
            </a:extLst>
          </p:cNvPr>
          <p:cNvSpPr/>
          <p:nvPr/>
        </p:nvSpPr>
        <p:spPr>
          <a:xfrm>
            <a:off x="545282" y="4285163"/>
            <a:ext cx="4748170" cy="10421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Discrimination: When </a:t>
            </a:r>
            <a:r>
              <a:rPr lang="en-GB" b="1" u="sng" dirty="0">
                <a:solidFill>
                  <a:schemeClr val="tx1"/>
                </a:solidFill>
              </a:rPr>
              <a:t>you</a:t>
            </a:r>
            <a:r>
              <a:rPr lang="en-GB" dirty="0">
                <a:solidFill>
                  <a:schemeClr val="tx1"/>
                </a:solidFill>
              </a:rPr>
              <a:t> </a:t>
            </a:r>
            <a:r>
              <a:rPr lang="en-GB" i="1" dirty="0">
                <a:solidFill>
                  <a:schemeClr val="tx1"/>
                </a:solidFill>
              </a:rPr>
              <a:t>do</a:t>
            </a:r>
            <a:r>
              <a:rPr lang="en-GB" dirty="0">
                <a:solidFill>
                  <a:schemeClr val="tx1"/>
                </a:solidFill>
              </a:rPr>
              <a:t> negative things to me because of my HIV status</a:t>
            </a:r>
          </a:p>
        </p:txBody>
      </p:sp>
      <p:sp>
        <p:nvSpPr>
          <p:cNvPr id="2" name="TextBox 1">
            <a:extLst>
              <a:ext uri="{FF2B5EF4-FFF2-40B4-BE49-F238E27FC236}">
                <a16:creationId xmlns:a16="http://schemas.microsoft.com/office/drawing/2014/main" id="{5E373186-7A65-41D2-B434-A8ECA89DD6CC}"/>
              </a:ext>
            </a:extLst>
          </p:cNvPr>
          <p:cNvSpPr txBox="1"/>
          <p:nvPr/>
        </p:nvSpPr>
        <p:spPr>
          <a:xfrm>
            <a:off x="6291618" y="2350790"/>
            <a:ext cx="5022375" cy="1569660"/>
          </a:xfrm>
          <a:prstGeom prst="rect">
            <a:avLst/>
          </a:prstGeom>
          <a:noFill/>
        </p:spPr>
        <p:txBody>
          <a:bodyPr wrap="square" rtlCol="0">
            <a:spAutoFit/>
          </a:bodyPr>
          <a:lstStyle/>
          <a:p>
            <a:r>
              <a:rPr lang="en-GB" sz="3200" dirty="0"/>
              <a:t>Stigma is a thought </a:t>
            </a:r>
          </a:p>
          <a:p>
            <a:r>
              <a:rPr lang="en-GB" sz="3200" dirty="0"/>
              <a:t>whilst discrimination is an action. </a:t>
            </a:r>
          </a:p>
        </p:txBody>
      </p:sp>
    </p:spTree>
    <p:extLst>
      <p:ext uri="{BB962C8B-B14F-4D97-AF65-F5344CB8AC3E}">
        <p14:creationId xmlns:p14="http://schemas.microsoft.com/office/powerpoint/2010/main" val="307479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2CFA929-BCBB-467C-B84E-A353357E957E}"/>
              </a:ext>
            </a:extLst>
          </p:cNvPr>
          <p:cNvSpPr txBox="1"/>
          <p:nvPr/>
        </p:nvSpPr>
        <p:spPr>
          <a:xfrm>
            <a:off x="153706" y="99605"/>
            <a:ext cx="9276043" cy="646331"/>
          </a:xfrm>
          <a:prstGeom prst="rect">
            <a:avLst/>
          </a:prstGeom>
          <a:noFill/>
        </p:spPr>
        <p:txBody>
          <a:bodyPr wrap="square" rtlCol="0">
            <a:spAutoFit/>
          </a:bodyPr>
          <a:lstStyle/>
          <a:p>
            <a:r>
              <a:rPr lang="en-IE" sz="3600" b="1" dirty="0">
                <a:effectLst>
                  <a:outerShdw blurRad="38100" dist="38100" dir="2700000" algn="tl">
                    <a:srgbClr val="000000">
                      <a:alpha val="43137"/>
                    </a:srgbClr>
                  </a:outerShdw>
                </a:effectLst>
                <a:latin typeface="+mj-lt"/>
                <a:ea typeface="+mj-ea"/>
                <a:cs typeface="+mj-cs"/>
              </a:rPr>
              <a:t>WHAT CAUSES SELF-STIGMA?</a:t>
            </a:r>
          </a:p>
        </p:txBody>
      </p:sp>
      <p:sp>
        <p:nvSpPr>
          <p:cNvPr id="14" name="Text Box 5">
            <a:extLst>
              <a:ext uri="{FF2B5EF4-FFF2-40B4-BE49-F238E27FC236}">
                <a16:creationId xmlns:a16="http://schemas.microsoft.com/office/drawing/2014/main" id="{6014E9AA-ED14-4272-AEE8-562A89A18762}"/>
              </a:ext>
            </a:extLst>
          </p:cNvPr>
          <p:cNvSpPr txBox="1">
            <a:spLocks noChangeArrowheads="1"/>
          </p:cNvSpPr>
          <p:nvPr/>
        </p:nvSpPr>
        <p:spPr bwMode="auto">
          <a:xfrm>
            <a:off x="4111502" y="860260"/>
            <a:ext cx="4733925" cy="1365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14313" indent="-214313">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9pPr>
          </a:lstStyle>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Economics, culture, politics</a:t>
            </a:r>
          </a:p>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Access to care services</a:t>
            </a:r>
          </a:p>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Community support networks</a:t>
            </a:r>
          </a:p>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Sources of information</a:t>
            </a:r>
          </a:p>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Levels of stigma and discrimination</a:t>
            </a:r>
          </a:p>
        </p:txBody>
      </p:sp>
      <p:sp>
        <p:nvSpPr>
          <p:cNvPr id="2" name="Rectangle 1">
            <a:extLst>
              <a:ext uri="{FF2B5EF4-FFF2-40B4-BE49-F238E27FC236}">
                <a16:creationId xmlns:a16="http://schemas.microsoft.com/office/drawing/2014/main" id="{07949095-2F39-9E41-B3BE-AA45115F9B25}"/>
              </a:ext>
            </a:extLst>
          </p:cNvPr>
          <p:cNvSpPr/>
          <p:nvPr/>
        </p:nvSpPr>
        <p:spPr>
          <a:xfrm>
            <a:off x="153707" y="5259076"/>
            <a:ext cx="9438076" cy="738664"/>
          </a:xfrm>
          <a:prstGeom prst="rect">
            <a:avLst/>
          </a:prstGeom>
        </p:spPr>
        <p:txBody>
          <a:bodyPr wrap="square">
            <a:spAutoFit/>
          </a:bodyPr>
          <a:lstStyle/>
          <a:p>
            <a:r>
              <a:rPr lang="en-GB" sz="1050" dirty="0"/>
              <a:t>Source: </a:t>
            </a:r>
            <a:r>
              <a:rPr lang="en-GB" sz="1050" dirty="0">
                <a:hlinkClick r:id="rId3"/>
              </a:rPr>
              <a:t>www.beyondstigma.org</a:t>
            </a:r>
            <a:br>
              <a:rPr lang="en-GB" sz="1050" dirty="0"/>
            </a:br>
            <a:r>
              <a:rPr lang="en-GB" sz="1050" dirty="0"/>
              <a:t>Ferris-France, N., S. H. McDonald, R. R. Conroy, E. Byrne, C. </a:t>
            </a:r>
            <a:r>
              <a:rPr lang="en-GB" sz="1050" dirty="0" err="1"/>
              <a:t>Mallouris</a:t>
            </a:r>
            <a:r>
              <a:rPr lang="en-GB" sz="1050" dirty="0"/>
              <a:t>, I. Hodgson, and F. N. </a:t>
            </a:r>
            <a:r>
              <a:rPr lang="en-GB" sz="1050" dirty="0" err="1"/>
              <a:t>Larkan</a:t>
            </a:r>
            <a:r>
              <a:rPr lang="en-GB" sz="1050" dirty="0"/>
              <a:t>. 2015. “An Unspoken World of Unspoken Things: A Study Identifying and Exploring Core Beliefs Underlying Self-Stigma among People Living with HIV and AIDS in Ireland.” Swiss Medical Weekly 145: w14113.</a:t>
            </a:r>
          </a:p>
        </p:txBody>
      </p:sp>
      <p:graphicFrame>
        <p:nvGraphicFramePr>
          <p:cNvPr id="3" name="Diagram 2">
            <a:extLst>
              <a:ext uri="{FF2B5EF4-FFF2-40B4-BE49-F238E27FC236}">
                <a16:creationId xmlns:a16="http://schemas.microsoft.com/office/drawing/2014/main" id="{D0DBBB3F-38BE-4339-BCC8-E428BE42214C}"/>
              </a:ext>
            </a:extLst>
          </p:cNvPr>
          <p:cNvGraphicFramePr/>
          <p:nvPr>
            <p:extLst>
              <p:ext uri="{D42A27DB-BD31-4B8C-83A1-F6EECF244321}">
                <p14:modId xmlns:p14="http://schemas.microsoft.com/office/powerpoint/2010/main" val="3737326618"/>
              </p:ext>
            </p:extLst>
          </p:nvPr>
        </p:nvGraphicFramePr>
        <p:xfrm>
          <a:off x="1666876" y="719666"/>
          <a:ext cx="7178552" cy="44143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15928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2CFA929-BCBB-467C-B84E-A353357E957E}"/>
              </a:ext>
            </a:extLst>
          </p:cNvPr>
          <p:cNvSpPr txBox="1"/>
          <p:nvPr/>
        </p:nvSpPr>
        <p:spPr>
          <a:xfrm>
            <a:off x="153706" y="99605"/>
            <a:ext cx="9276043" cy="646331"/>
          </a:xfrm>
          <a:prstGeom prst="rect">
            <a:avLst/>
          </a:prstGeom>
          <a:noFill/>
        </p:spPr>
        <p:txBody>
          <a:bodyPr wrap="square" rtlCol="0">
            <a:spAutoFit/>
          </a:bodyPr>
          <a:lstStyle/>
          <a:p>
            <a:r>
              <a:rPr lang="en-IE" sz="3600" b="1" dirty="0">
                <a:latin typeface="+mj-lt"/>
                <a:ea typeface="+mj-ea"/>
                <a:cs typeface="+mj-cs"/>
              </a:rPr>
              <a:t>WHAT CAUSES SELF-STIGMA?</a:t>
            </a:r>
          </a:p>
        </p:txBody>
      </p:sp>
      <p:sp>
        <p:nvSpPr>
          <p:cNvPr id="14" name="Text Box 5">
            <a:extLst>
              <a:ext uri="{FF2B5EF4-FFF2-40B4-BE49-F238E27FC236}">
                <a16:creationId xmlns:a16="http://schemas.microsoft.com/office/drawing/2014/main" id="{6014E9AA-ED14-4272-AEE8-562A89A18762}"/>
              </a:ext>
            </a:extLst>
          </p:cNvPr>
          <p:cNvSpPr txBox="1">
            <a:spLocks noChangeArrowheads="1"/>
          </p:cNvSpPr>
          <p:nvPr/>
        </p:nvSpPr>
        <p:spPr bwMode="auto">
          <a:xfrm>
            <a:off x="4111502" y="860260"/>
            <a:ext cx="4733925" cy="13652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5000" rIns="90000" bIns="45000"/>
          <a:lstStyle>
            <a:lvl1pPr marL="214313" indent="-214313">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214313" algn="l"/>
                <a:tab pos="671513" algn="l"/>
                <a:tab pos="1128713" algn="l"/>
                <a:tab pos="1585913" algn="l"/>
                <a:tab pos="2043113" algn="l"/>
                <a:tab pos="2500313" algn="l"/>
                <a:tab pos="2957513" algn="l"/>
                <a:tab pos="3414713" algn="l"/>
                <a:tab pos="3871913" algn="l"/>
                <a:tab pos="4329113" algn="l"/>
                <a:tab pos="4786313" algn="l"/>
                <a:tab pos="5243513" algn="l"/>
                <a:tab pos="5700713" algn="l"/>
                <a:tab pos="6157913" algn="l"/>
                <a:tab pos="6615113" algn="l"/>
                <a:tab pos="7072313" algn="l"/>
                <a:tab pos="7529513" algn="l"/>
                <a:tab pos="7986713" algn="l"/>
                <a:tab pos="8443913" algn="l"/>
                <a:tab pos="8901113" algn="l"/>
                <a:tab pos="9358313" algn="l"/>
              </a:tabLst>
              <a:defRPr>
                <a:solidFill>
                  <a:schemeClr val="bg1"/>
                </a:solidFill>
                <a:latin typeface="Arial" panose="020B0604020202020204" pitchFamily="34" charset="0"/>
                <a:ea typeface="Microsoft YaHei" panose="020B0503020204020204" pitchFamily="34" charset="-122"/>
              </a:defRPr>
            </a:lvl9pPr>
          </a:lstStyle>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Economics, culture, politics</a:t>
            </a:r>
          </a:p>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Access to care services</a:t>
            </a:r>
          </a:p>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Community support networks</a:t>
            </a:r>
          </a:p>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Sources of information</a:t>
            </a:r>
          </a:p>
          <a:p>
            <a:pPr eaLnBrk="1">
              <a:spcBef>
                <a:spcPts val="288"/>
              </a:spcBef>
              <a:buClr>
                <a:srgbClr val="FFFFFF"/>
              </a:buClr>
              <a:buSzPct val="45000"/>
              <a:buFont typeface="Wingdings" panose="05000000000000000000" pitchFamily="2" charset="2"/>
              <a:buChar char=""/>
            </a:pPr>
            <a:r>
              <a:rPr lang="en-US" altLang="en-US" sz="1600" b="1" dirty="0">
                <a:solidFill>
                  <a:srgbClr val="FFFFFF"/>
                </a:solidFill>
                <a:latin typeface="Calibri" panose="020F0502020204030204" pitchFamily="34" charset="0"/>
              </a:rPr>
              <a:t>Levels of stigma and discrimination</a:t>
            </a:r>
          </a:p>
        </p:txBody>
      </p:sp>
      <p:sp>
        <p:nvSpPr>
          <p:cNvPr id="2" name="Rectangle 1">
            <a:extLst>
              <a:ext uri="{FF2B5EF4-FFF2-40B4-BE49-F238E27FC236}">
                <a16:creationId xmlns:a16="http://schemas.microsoft.com/office/drawing/2014/main" id="{07949095-2F39-9E41-B3BE-AA45115F9B25}"/>
              </a:ext>
            </a:extLst>
          </p:cNvPr>
          <p:cNvSpPr/>
          <p:nvPr/>
        </p:nvSpPr>
        <p:spPr>
          <a:xfrm>
            <a:off x="153707" y="5259076"/>
            <a:ext cx="9438076" cy="738664"/>
          </a:xfrm>
          <a:prstGeom prst="rect">
            <a:avLst/>
          </a:prstGeom>
        </p:spPr>
        <p:txBody>
          <a:bodyPr wrap="square">
            <a:spAutoFit/>
          </a:bodyPr>
          <a:lstStyle/>
          <a:p>
            <a:r>
              <a:rPr lang="en-GB" sz="1050" dirty="0"/>
              <a:t>Source: </a:t>
            </a:r>
            <a:r>
              <a:rPr lang="en-GB" sz="1050" dirty="0">
                <a:hlinkClick r:id="rId3"/>
              </a:rPr>
              <a:t>www.beyondstigma.org</a:t>
            </a:r>
            <a:br>
              <a:rPr lang="en-GB" sz="1050" dirty="0"/>
            </a:br>
            <a:r>
              <a:rPr lang="en-GB" sz="1050" dirty="0"/>
              <a:t>Ferris-France, N., S. H. McDonald, R. R. Conroy, E. Byrne, C. </a:t>
            </a:r>
            <a:r>
              <a:rPr lang="en-GB" sz="1050" dirty="0" err="1"/>
              <a:t>Mallouris</a:t>
            </a:r>
            <a:r>
              <a:rPr lang="en-GB" sz="1050" dirty="0"/>
              <a:t>, I. Hodgson, and F. N. </a:t>
            </a:r>
            <a:r>
              <a:rPr lang="en-GB" sz="1050" dirty="0" err="1"/>
              <a:t>Larkan</a:t>
            </a:r>
            <a:r>
              <a:rPr lang="en-GB" sz="1050" dirty="0"/>
              <a:t>. 2015. “An Unspoken World of Unspoken Things: A Study Identifying and Exploring Core Beliefs Underlying Self-Stigma among People Living with HIV and AIDS in Ireland.” Swiss Medical Weekly 145: w14113.</a:t>
            </a:r>
          </a:p>
        </p:txBody>
      </p:sp>
      <p:graphicFrame>
        <p:nvGraphicFramePr>
          <p:cNvPr id="3" name="Diagram 2">
            <a:extLst>
              <a:ext uri="{FF2B5EF4-FFF2-40B4-BE49-F238E27FC236}">
                <a16:creationId xmlns:a16="http://schemas.microsoft.com/office/drawing/2014/main" id="{D0DBBB3F-38BE-4339-BCC8-E428BE42214C}"/>
              </a:ext>
            </a:extLst>
          </p:cNvPr>
          <p:cNvGraphicFramePr/>
          <p:nvPr>
            <p:extLst>
              <p:ext uri="{D42A27DB-BD31-4B8C-83A1-F6EECF244321}">
                <p14:modId xmlns:p14="http://schemas.microsoft.com/office/powerpoint/2010/main" val="2386325393"/>
              </p:ext>
            </p:extLst>
          </p:nvPr>
        </p:nvGraphicFramePr>
        <p:xfrm>
          <a:off x="476249" y="719666"/>
          <a:ext cx="11210925" cy="46619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a:extLst>
              <a:ext uri="{FF2B5EF4-FFF2-40B4-BE49-F238E27FC236}">
                <a16:creationId xmlns:a16="http://schemas.microsoft.com/office/drawing/2014/main" id="{6118E57E-DD4C-417C-86A2-4D855AB2B42B}"/>
              </a:ext>
            </a:extLst>
          </p:cNvPr>
          <p:cNvSpPr txBox="1"/>
          <p:nvPr/>
        </p:nvSpPr>
        <p:spPr>
          <a:xfrm>
            <a:off x="2457503" y="889505"/>
            <a:ext cx="7686675" cy="923330"/>
          </a:xfrm>
          <a:prstGeom prst="rect">
            <a:avLst/>
          </a:prstGeom>
          <a:noFill/>
        </p:spPr>
        <p:txBody>
          <a:bodyPr wrap="square" rtlCol="0">
            <a:spAutoFit/>
          </a:bodyPr>
          <a:lstStyle/>
          <a:p>
            <a:pPr>
              <a:spcBef>
                <a:spcPts val="288"/>
              </a:spcBef>
              <a:buClr>
                <a:srgbClr val="FFFFFF"/>
              </a:buClr>
              <a:buSzPct val="45000"/>
            </a:pPr>
            <a:r>
              <a:rPr lang="en-US" altLang="en-US" dirty="0">
                <a:latin typeface="Calibri" panose="020F0502020204030204" pitchFamily="34" charset="0"/>
              </a:rPr>
              <a:t>Belief or meaning systems; mood states (e.g. depression, anxiety); coping skills and resilience; levels of knowledge; life experience and life skills; Self esteem and self awareness; sexuality and disclosure of status</a:t>
            </a:r>
            <a:endParaRPr lang="en-GB" dirty="0"/>
          </a:p>
        </p:txBody>
      </p:sp>
      <p:sp>
        <p:nvSpPr>
          <p:cNvPr id="7" name="TextBox 6">
            <a:extLst>
              <a:ext uri="{FF2B5EF4-FFF2-40B4-BE49-F238E27FC236}">
                <a16:creationId xmlns:a16="http://schemas.microsoft.com/office/drawing/2014/main" id="{99B6A2CD-89B8-4F56-AC3F-AA1C8692AEBB}"/>
              </a:ext>
            </a:extLst>
          </p:cNvPr>
          <p:cNvSpPr txBox="1"/>
          <p:nvPr/>
        </p:nvSpPr>
        <p:spPr>
          <a:xfrm>
            <a:off x="2600217" y="2505670"/>
            <a:ext cx="6829532" cy="923330"/>
          </a:xfrm>
          <a:prstGeom prst="rect">
            <a:avLst/>
          </a:prstGeom>
          <a:noFill/>
        </p:spPr>
        <p:txBody>
          <a:bodyPr wrap="square" rtlCol="0">
            <a:spAutoFit/>
          </a:bodyPr>
          <a:lstStyle/>
          <a:p>
            <a:pPr>
              <a:spcBef>
                <a:spcPts val="288"/>
              </a:spcBef>
              <a:buClr>
                <a:srgbClr val="FFFFFF"/>
              </a:buClr>
              <a:buSzPct val="45000"/>
            </a:pPr>
            <a:r>
              <a:rPr lang="en-US" altLang="en-US" dirty="0">
                <a:latin typeface="Calibri" panose="020F0502020204030204" pitchFamily="34" charset="0"/>
              </a:rPr>
              <a:t>Economics, culture, politics; access to care services; community support networks; sources of information; levels of stigma and discrimination</a:t>
            </a:r>
            <a:endParaRPr lang="en-US" altLang="en-US" dirty="0">
              <a:solidFill>
                <a:srgbClr val="FFFFFF"/>
              </a:solidFill>
              <a:latin typeface="Calibri" panose="020F0502020204030204" pitchFamily="34" charset="0"/>
            </a:endParaRPr>
          </a:p>
        </p:txBody>
      </p:sp>
      <p:sp>
        <p:nvSpPr>
          <p:cNvPr id="8" name="TextBox 7">
            <a:extLst>
              <a:ext uri="{FF2B5EF4-FFF2-40B4-BE49-F238E27FC236}">
                <a16:creationId xmlns:a16="http://schemas.microsoft.com/office/drawing/2014/main" id="{6E6B4493-792C-4590-8B20-7A9C12FBB872}"/>
              </a:ext>
            </a:extLst>
          </p:cNvPr>
          <p:cNvSpPr txBox="1"/>
          <p:nvPr/>
        </p:nvSpPr>
        <p:spPr>
          <a:xfrm>
            <a:off x="2719795" y="3943264"/>
            <a:ext cx="7028250" cy="961802"/>
          </a:xfrm>
          <a:prstGeom prst="rect">
            <a:avLst/>
          </a:prstGeom>
          <a:noFill/>
        </p:spPr>
        <p:txBody>
          <a:bodyPr wrap="square" rtlCol="0">
            <a:spAutoFit/>
          </a:bodyPr>
          <a:lstStyle/>
          <a:p>
            <a:pPr>
              <a:spcBef>
                <a:spcPts val="288"/>
              </a:spcBef>
              <a:buClr>
                <a:srgbClr val="FFFFFF"/>
              </a:buClr>
              <a:buSzPct val="45000"/>
            </a:pPr>
            <a:r>
              <a:rPr lang="en-US" altLang="en-US" dirty="0">
                <a:latin typeface="Calibri" panose="020F0502020204030204" pitchFamily="34" charset="0"/>
              </a:rPr>
              <a:t>The individual’s circumstances and conditions; use of drugs or alcohol;</a:t>
            </a:r>
          </a:p>
          <a:p>
            <a:pPr>
              <a:spcBef>
                <a:spcPts val="288"/>
              </a:spcBef>
              <a:buClr>
                <a:srgbClr val="FFFFFF"/>
              </a:buClr>
              <a:buSzPct val="45000"/>
            </a:pPr>
            <a:r>
              <a:rPr lang="en-US" altLang="en-US" dirty="0">
                <a:latin typeface="Calibri" panose="020F0502020204030204" pitchFamily="34" charset="0"/>
              </a:rPr>
              <a:t>childhood sexual abuse; power relationships; living conditions; time since diagnosis; family circumstances</a:t>
            </a:r>
            <a:endParaRPr lang="en-GB" dirty="0"/>
          </a:p>
        </p:txBody>
      </p:sp>
      <p:sp>
        <p:nvSpPr>
          <p:cNvPr id="9" name="Arrow: Curved Left 8">
            <a:extLst>
              <a:ext uri="{FF2B5EF4-FFF2-40B4-BE49-F238E27FC236}">
                <a16:creationId xmlns:a16="http://schemas.microsoft.com/office/drawing/2014/main" id="{41CEA928-D67D-403B-B0EC-A19266E50932}"/>
              </a:ext>
            </a:extLst>
          </p:cNvPr>
          <p:cNvSpPr/>
          <p:nvPr/>
        </p:nvSpPr>
        <p:spPr>
          <a:xfrm>
            <a:off x="10833862" y="1009358"/>
            <a:ext cx="731520" cy="1216152"/>
          </a:xfrm>
          <a:prstGeom prst="curved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0" name="Arrow: Curved Right 9">
            <a:extLst>
              <a:ext uri="{FF2B5EF4-FFF2-40B4-BE49-F238E27FC236}">
                <a16:creationId xmlns:a16="http://schemas.microsoft.com/office/drawing/2014/main" id="{FA4BC884-24CC-42A5-AFE2-ED0C807F92F9}"/>
              </a:ext>
            </a:extLst>
          </p:cNvPr>
          <p:cNvSpPr/>
          <p:nvPr/>
        </p:nvSpPr>
        <p:spPr>
          <a:xfrm>
            <a:off x="9900593" y="2543089"/>
            <a:ext cx="731520" cy="1216152"/>
          </a:xfrm>
          <a:prstGeom prst="curved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2" name="Arrow: Curved Left 11">
            <a:extLst>
              <a:ext uri="{FF2B5EF4-FFF2-40B4-BE49-F238E27FC236}">
                <a16:creationId xmlns:a16="http://schemas.microsoft.com/office/drawing/2014/main" id="{96D55D81-E4C0-4051-A740-4DEC18CE4D48}"/>
              </a:ext>
            </a:extLst>
          </p:cNvPr>
          <p:cNvSpPr/>
          <p:nvPr/>
        </p:nvSpPr>
        <p:spPr>
          <a:xfrm>
            <a:off x="10752524" y="4033210"/>
            <a:ext cx="731520" cy="1216152"/>
          </a:xfrm>
          <a:prstGeom prst="curved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3" name="Arrow: Curved Left 12">
            <a:extLst>
              <a:ext uri="{FF2B5EF4-FFF2-40B4-BE49-F238E27FC236}">
                <a16:creationId xmlns:a16="http://schemas.microsoft.com/office/drawing/2014/main" id="{10E4CDBA-EF79-4FE0-B7A4-3C80CF260282}"/>
              </a:ext>
            </a:extLst>
          </p:cNvPr>
          <p:cNvSpPr/>
          <p:nvPr/>
        </p:nvSpPr>
        <p:spPr>
          <a:xfrm rot="10800000">
            <a:off x="9839031" y="3952788"/>
            <a:ext cx="731520" cy="1216152"/>
          </a:xfrm>
          <a:prstGeom prst="curvedLef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5" name="Arrow: Curved Right 14">
            <a:extLst>
              <a:ext uri="{FF2B5EF4-FFF2-40B4-BE49-F238E27FC236}">
                <a16:creationId xmlns:a16="http://schemas.microsoft.com/office/drawing/2014/main" id="{81971E2A-DF97-4DDF-ABF8-DE3F46120297}"/>
              </a:ext>
            </a:extLst>
          </p:cNvPr>
          <p:cNvSpPr/>
          <p:nvPr/>
        </p:nvSpPr>
        <p:spPr>
          <a:xfrm rot="10800000">
            <a:off x="10752524" y="2442569"/>
            <a:ext cx="731520" cy="1216152"/>
          </a:xfrm>
          <a:prstGeom prst="curved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6" name="Arrow: Curved Left 15">
            <a:extLst>
              <a:ext uri="{FF2B5EF4-FFF2-40B4-BE49-F238E27FC236}">
                <a16:creationId xmlns:a16="http://schemas.microsoft.com/office/drawing/2014/main" id="{8A6A2BF1-9DAC-4179-849B-8F6549ED06F2}"/>
              </a:ext>
            </a:extLst>
          </p:cNvPr>
          <p:cNvSpPr/>
          <p:nvPr/>
        </p:nvSpPr>
        <p:spPr>
          <a:xfrm rot="10800000">
            <a:off x="9900593" y="964429"/>
            <a:ext cx="731520" cy="1205582"/>
          </a:xfrm>
          <a:prstGeom prst="curvedLef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Tree>
    <p:extLst>
      <p:ext uri="{BB962C8B-B14F-4D97-AF65-F5344CB8AC3E}">
        <p14:creationId xmlns:p14="http://schemas.microsoft.com/office/powerpoint/2010/main" val="207892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nternational AIDS Society">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18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AS_PowerPoint_Verdana.potx" id="{9B64EA63-39BD-4D93-B0F6-E5A86E9A3715}" vid="{37AD95BC-3908-44AE-9760-EF63FA4D06CE}"/>
    </a:ext>
  </a:extLst>
</a:theme>
</file>

<file path=ppt/theme/theme2.xml><?xml version="1.0" encoding="utf-8"?>
<a:theme xmlns:a="http://schemas.openxmlformats.org/drawingml/2006/main" name="Office">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18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18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D3187E1DBA7146978F85DF388F0F8E" ma:contentTypeVersion="13" ma:contentTypeDescription="Create a new document." ma:contentTypeScope="" ma:versionID="4061b3f3db018d4212c4f3762f3e386d">
  <xsd:schema xmlns:xsd="http://www.w3.org/2001/XMLSchema" xmlns:xs="http://www.w3.org/2001/XMLSchema" xmlns:p="http://schemas.microsoft.com/office/2006/metadata/properties" xmlns:ns3="b45030bd-b826-4025-8923-dd2715e3f040" xmlns:ns4="0585235c-b492-40ec-a28a-7fddd5efa1bd" targetNamespace="http://schemas.microsoft.com/office/2006/metadata/properties" ma:root="true" ma:fieldsID="9a154f01dcbaea75fb99fc5aa412bdb6" ns3:_="" ns4:_="">
    <xsd:import namespace="b45030bd-b826-4025-8923-dd2715e3f040"/>
    <xsd:import namespace="0585235c-b492-40ec-a28a-7fddd5efa1b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5030bd-b826-4025-8923-dd2715e3f0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585235c-b492-40ec-a28a-7fddd5efa1b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AA3735-F21A-4356-A70F-303744FE96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5030bd-b826-4025-8923-dd2715e3f040"/>
    <ds:schemaRef ds:uri="0585235c-b492-40ec-a28a-7fddd5efa1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C54352-97EB-4108-97F4-E4AB32105B0C}">
  <ds:schemaRefs>
    <ds:schemaRef ds:uri="0585235c-b492-40ec-a28a-7fddd5efa1bd"/>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b45030bd-b826-4025-8923-dd2715e3f040"/>
    <ds:schemaRef ds:uri="http://www.w3.org/XML/1998/namespace"/>
    <ds:schemaRef ds:uri="http://purl.org/dc/dcmitype/"/>
  </ds:schemaRefs>
</ds:datastoreItem>
</file>

<file path=customXml/itemProps3.xml><?xml version="1.0" encoding="utf-8"?>
<ds:datastoreItem xmlns:ds="http://schemas.openxmlformats.org/officeDocument/2006/customXml" ds:itemID="{857F7B49-90B4-4793-A0DB-9EDCBBBE73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IAS_2021_PowerPoint_Verdana</Template>
  <TotalTime>5936</TotalTime>
  <Words>1483</Words>
  <Application>Microsoft Office PowerPoint</Application>
  <PresentationFormat>Widescreen</PresentationFormat>
  <Paragraphs>99</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Verdana</vt:lpstr>
      <vt:lpstr>Wingdings</vt:lpstr>
      <vt:lpstr>International AIDS Society</vt:lpstr>
      <vt:lpstr>The Face in the Mirror  Addressing internal stigma       </vt:lpstr>
      <vt:lpstr>Addressing internal stigma</vt:lpstr>
      <vt:lpstr>The face in the mirror</vt:lpstr>
      <vt:lpstr>The silence of stigma</vt:lpstr>
      <vt:lpstr>What is self-stigma?</vt:lpstr>
      <vt:lpstr>The cycle of self-stigma</vt:lpstr>
      <vt:lpstr>PowerPoint Presentation</vt:lpstr>
      <vt:lpstr>PowerPoint Presentation</vt:lpstr>
      <vt:lpstr>PowerPoint Presentation</vt:lpstr>
      <vt:lpstr>PowerPoint Presentation</vt:lpstr>
      <vt:lpstr>Recommendations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Alejandra Garcia</dc:creator>
  <cp:lastModifiedBy>Shaun Mellors</cp:lastModifiedBy>
  <cp:revision>5</cp:revision>
  <dcterms:created xsi:type="dcterms:W3CDTF">2021-05-03T10:20:35Z</dcterms:created>
  <dcterms:modified xsi:type="dcterms:W3CDTF">2021-06-17T08:25:31Z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0x0101000AD3187E1DBA7146978F85DF388F0F8E</vt:lpwstr>
  </property>
</Properties>
</file>