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92" r:id="rId6"/>
    <p:sldId id="293" r:id="rId7"/>
    <p:sldId id="294" r:id="rId8"/>
    <p:sldId id="295" r:id="rId9"/>
    <p:sldId id="296" r:id="rId10"/>
    <p:sldId id="298" r:id="rId11"/>
    <p:sldId id="299" r:id="rId12"/>
    <p:sldId id="290" r:id="rId13"/>
    <p:sldId id="300" r:id="rId14"/>
    <p:sldId id="297" r:id="rId15"/>
    <p:sldId id="28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5"/>
  </p:normalViewPr>
  <p:slideViewPr>
    <p:cSldViewPr snapToGrid="0" snapToObjects="1">
      <p:cViewPr varScale="1">
        <p:scale>
          <a:sx n="124" d="100"/>
          <a:sy n="124" d="100"/>
        </p:scale>
        <p:origin x="544" y="168"/>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74083C-12B4-A64A-970E-BA594ED75630}" type="datetimeFigureOut">
              <a:rPr lang="en-US" smtClean="0"/>
              <a:t>6/28/21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05F2C4-A7BE-F046-A454-218BDA977420}" type="slidenum">
              <a:rPr lang="en-US" smtClean="0"/>
              <a:t>‹#›</a:t>
            </a:fld>
            <a:endParaRPr lang="en-US"/>
          </a:p>
        </p:txBody>
      </p:sp>
    </p:spTree>
    <p:extLst>
      <p:ext uri="{BB962C8B-B14F-4D97-AF65-F5344CB8AC3E}">
        <p14:creationId xmlns:p14="http://schemas.microsoft.com/office/powerpoint/2010/main" val="356937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had dirty, guilty embarrassed. </a:t>
            </a:r>
          </a:p>
        </p:txBody>
      </p:sp>
      <p:sp>
        <p:nvSpPr>
          <p:cNvPr id="4" name="Slide Number Placeholder 3"/>
          <p:cNvSpPr>
            <a:spLocks noGrp="1"/>
          </p:cNvSpPr>
          <p:nvPr>
            <p:ph type="sldNum" sz="quarter" idx="5"/>
          </p:nvPr>
        </p:nvSpPr>
        <p:spPr/>
        <p:txBody>
          <a:bodyPr/>
          <a:lstStyle/>
          <a:p>
            <a:fld id="{1309CA92-2327-F14A-B255-F95C7E722DEE}" type="slidenum">
              <a:rPr lang="en-US" smtClean="0"/>
              <a:t>9</a:t>
            </a:fld>
            <a:endParaRPr lang="en-US"/>
          </a:p>
        </p:txBody>
      </p:sp>
    </p:spTree>
    <p:extLst>
      <p:ext uri="{BB962C8B-B14F-4D97-AF65-F5344CB8AC3E}">
        <p14:creationId xmlns:p14="http://schemas.microsoft.com/office/powerpoint/2010/main" val="307595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43A533-E630-BD40-A3D0-8E49D3456173}" type="slidenum">
              <a:rPr kumimoji="0" lang="en-US" sz="1200" b="0" i="0" u="none" strike="noStrike" kern="1200" cap="none" spc="0" normalizeH="0" baseline="0" noProof="0" smtClean="0">
                <a:ln>
                  <a:noFill/>
                </a:ln>
                <a:solidFill>
                  <a:prstClr val="black"/>
                </a:solidFill>
                <a:effectLst/>
                <a:uLnTx/>
                <a:uFillTx/>
                <a:latin typeface="Garamond"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Garamond" charset="0"/>
              <a:ea typeface="ＭＳ Ｐゴシック" charset="0"/>
            </a:endParaRPr>
          </a:p>
        </p:txBody>
      </p:sp>
    </p:spTree>
    <p:extLst>
      <p:ext uri="{BB962C8B-B14F-4D97-AF65-F5344CB8AC3E}">
        <p14:creationId xmlns:p14="http://schemas.microsoft.com/office/powerpoint/2010/main" val="2679413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3AEB1-0D5E-C149-B321-DA4AB548DAB7}"/>
              </a:ext>
            </a:extLst>
          </p:cNvPr>
          <p:cNvSpPr>
            <a:spLocks noGrp="1"/>
          </p:cNvSpPr>
          <p:nvPr>
            <p:ph type="ctrTitle"/>
          </p:nvPr>
        </p:nvSpPr>
        <p:spPr>
          <a:xfrm>
            <a:off x="4070194" y="1214438"/>
            <a:ext cx="7762141"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0FA3CDA8-099F-7744-8846-6B15B2414D33}"/>
              </a:ext>
            </a:extLst>
          </p:cNvPr>
          <p:cNvSpPr>
            <a:spLocks noGrp="1"/>
          </p:cNvSpPr>
          <p:nvPr>
            <p:ph type="subTitle" idx="1"/>
          </p:nvPr>
        </p:nvSpPr>
        <p:spPr>
          <a:xfrm>
            <a:off x="4070195" y="3602038"/>
            <a:ext cx="7762140" cy="160558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9BD8812D-64FD-E54A-976C-8D69B0F65529}"/>
              </a:ext>
            </a:extLst>
          </p:cNvPr>
          <p:cNvSpPr>
            <a:spLocks noGrp="1"/>
          </p:cNvSpPr>
          <p:nvPr>
            <p:ph type="sldNum" sz="quarter" idx="12"/>
          </p:nvPr>
        </p:nvSpPr>
        <p:spPr>
          <a:xfrm>
            <a:off x="9089135" y="6356350"/>
            <a:ext cx="2743200" cy="365125"/>
          </a:xfrm>
        </p:spPr>
        <p:txBody>
          <a:bodyPr/>
          <a:lstStyle/>
          <a:p>
            <a:fld id="{777FC42F-A652-4948-84ED-31A8A4279A7D}" type="slidenum">
              <a:rPr lang="en-US" smtClean="0"/>
              <a:t>‹#›</a:t>
            </a:fld>
            <a:endParaRPr lang="en-US"/>
          </a:p>
        </p:txBody>
      </p:sp>
      <p:sp>
        <p:nvSpPr>
          <p:cNvPr id="8" name="Rectangle 7">
            <a:extLst>
              <a:ext uri="{FF2B5EF4-FFF2-40B4-BE49-F238E27FC236}">
                <a16:creationId xmlns:a16="http://schemas.microsoft.com/office/drawing/2014/main" id="{1A8ED70F-11D1-C346-9FBD-DE88B028B9C5}"/>
              </a:ext>
            </a:extLst>
          </p:cNvPr>
          <p:cNvSpPr/>
          <p:nvPr userDrawn="1"/>
        </p:nvSpPr>
        <p:spPr>
          <a:xfrm>
            <a:off x="-39615" y="0"/>
            <a:ext cx="3106200" cy="1930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Grafik 32">
            <a:extLst>
              <a:ext uri="{FF2B5EF4-FFF2-40B4-BE49-F238E27FC236}">
                <a16:creationId xmlns:a16="http://schemas.microsoft.com/office/drawing/2014/main" id="{C8EA37E7-2A47-694A-A363-02C512C236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10465" y="349539"/>
            <a:ext cx="1989139" cy="1370913"/>
          </a:xfrm>
          <a:prstGeom prst="rect">
            <a:avLst/>
          </a:prstGeom>
        </p:spPr>
      </p:pic>
      <p:sp>
        <p:nvSpPr>
          <p:cNvPr id="10" name="Text Placeholder 9">
            <a:extLst>
              <a:ext uri="{FF2B5EF4-FFF2-40B4-BE49-F238E27FC236}">
                <a16:creationId xmlns:a16="http://schemas.microsoft.com/office/drawing/2014/main" id="{172A377A-55D5-5348-A8DD-C6A1A36330D4}"/>
              </a:ext>
            </a:extLst>
          </p:cNvPr>
          <p:cNvSpPr>
            <a:spLocks noGrp="1"/>
          </p:cNvSpPr>
          <p:nvPr>
            <p:ph type="body" sz="quarter" idx="13"/>
          </p:nvPr>
        </p:nvSpPr>
        <p:spPr>
          <a:xfrm>
            <a:off x="4059914" y="5207620"/>
            <a:ext cx="7772481" cy="691529"/>
          </a:xfrm>
        </p:spPr>
        <p:txBody>
          <a:bodyPr>
            <a:normAutofit/>
          </a:bodyPr>
          <a:lstStyle>
            <a:lvl1pPr marL="0" indent="0">
              <a:buNone/>
              <a:defRPr sz="1600"/>
            </a:lvl1pPr>
          </a:lstStyle>
          <a:p>
            <a:pPr lvl="0"/>
            <a:r>
              <a:rPr lang="en-US" dirty="0"/>
              <a:t>Edit Master text styles</a:t>
            </a:r>
          </a:p>
        </p:txBody>
      </p:sp>
      <p:pic>
        <p:nvPicPr>
          <p:cNvPr id="11" name="Picture 10">
            <a:extLst>
              <a:ext uri="{FF2B5EF4-FFF2-40B4-BE49-F238E27FC236}">
                <a16:creationId xmlns:a16="http://schemas.microsoft.com/office/drawing/2014/main" id="{24557E55-95EF-2043-9F60-FB9E49529CA0}"/>
              </a:ext>
            </a:extLst>
          </p:cNvPr>
          <p:cNvPicPr>
            <a:picLocks noChangeAspect="1"/>
          </p:cNvPicPr>
          <p:nvPr userDrawn="1"/>
        </p:nvPicPr>
        <p:blipFill>
          <a:blip r:embed="rId3"/>
          <a:stretch>
            <a:fillRect/>
          </a:stretch>
        </p:blipFill>
        <p:spPr>
          <a:xfrm>
            <a:off x="-39615" y="1930400"/>
            <a:ext cx="3289300" cy="4927600"/>
          </a:xfrm>
          <a:prstGeom prst="rect">
            <a:avLst/>
          </a:prstGeom>
        </p:spPr>
      </p:pic>
      <p:sp>
        <p:nvSpPr>
          <p:cNvPr id="18" name="Text Placeholder 16">
            <a:extLst>
              <a:ext uri="{FF2B5EF4-FFF2-40B4-BE49-F238E27FC236}">
                <a16:creationId xmlns:a16="http://schemas.microsoft.com/office/drawing/2014/main" id="{EE7514FB-F824-3047-967D-583AFF468646}"/>
              </a:ext>
            </a:extLst>
          </p:cNvPr>
          <p:cNvSpPr>
            <a:spLocks noGrp="1"/>
          </p:cNvSpPr>
          <p:nvPr>
            <p:ph type="body" sz="quarter" idx="14"/>
          </p:nvPr>
        </p:nvSpPr>
        <p:spPr>
          <a:xfrm>
            <a:off x="7950993" y="427831"/>
            <a:ext cx="3881342" cy="329406"/>
          </a:xfrm>
        </p:spPr>
        <p:txBody>
          <a:bodyPr>
            <a:normAutofit/>
          </a:bodyPr>
          <a:lstStyle>
            <a:lvl1pPr marL="0" indent="0" algn="r">
              <a:buNone/>
              <a:defRPr sz="1200"/>
            </a:lvl1pPr>
          </a:lstStyle>
          <a:p>
            <a:pPr lvl="0"/>
            <a:r>
              <a:rPr lang="en-US" dirty="0"/>
              <a:t>Edit Master text styles</a:t>
            </a:r>
          </a:p>
        </p:txBody>
      </p:sp>
    </p:spTree>
    <p:extLst>
      <p:ext uri="{BB962C8B-B14F-4D97-AF65-F5344CB8AC3E}">
        <p14:creationId xmlns:p14="http://schemas.microsoft.com/office/powerpoint/2010/main" val="248179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3440-FAD8-ED47-A606-5345F34EE795}"/>
              </a:ext>
            </a:extLst>
          </p:cNvPr>
          <p:cNvSpPr>
            <a:spLocks noGrp="1"/>
          </p:cNvSpPr>
          <p:nvPr>
            <p:ph type="title"/>
          </p:nvPr>
        </p:nvSpPr>
        <p:spPr>
          <a:xfrm>
            <a:off x="839788" y="1182028"/>
            <a:ext cx="3932237" cy="1427821"/>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F20632F-CE65-B94C-90A5-3F8FD03FDB14}"/>
              </a:ext>
            </a:extLst>
          </p:cNvPr>
          <p:cNvSpPr>
            <a:spLocks noGrp="1"/>
          </p:cNvSpPr>
          <p:nvPr>
            <p:ph type="pic" idx="1"/>
          </p:nvPr>
        </p:nvSpPr>
        <p:spPr>
          <a:xfrm>
            <a:off x="5183187" y="1182029"/>
            <a:ext cx="6649147" cy="53357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DD0605-50F1-9A41-94D0-FFCD4B992E55}"/>
              </a:ext>
            </a:extLst>
          </p:cNvPr>
          <p:cNvSpPr>
            <a:spLocks noGrp="1"/>
          </p:cNvSpPr>
          <p:nvPr>
            <p:ph type="body" sz="half" idx="2"/>
          </p:nvPr>
        </p:nvSpPr>
        <p:spPr>
          <a:xfrm>
            <a:off x="839788" y="2765502"/>
            <a:ext cx="3932237" cy="32673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2C2DFE4E-D909-644B-A3B6-73ACEEC7213B}"/>
              </a:ext>
            </a:extLst>
          </p:cNvPr>
          <p:cNvSpPr>
            <a:spLocks noGrp="1"/>
          </p:cNvSpPr>
          <p:nvPr>
            <p:ph type="dt" sz="half" idx="10"/>
          </p:nvPr>
        </p:nvSpPr>
        <p:spPr/>
        <p:txBody>
          <a:bodyPr/>
          <a:lstStyle/>
          <a:p>
            <a:fld id="{5FD356CB-90B6-1346-B9F7-6642EF7395C2}" type="datetimeFigureOut">
              <a:rPr lang="en-US" smtClean="0"/>
              <a:t>6/28/21</a:t>
            </a:fld>
            <a:endParaRPr lang="en-US"/>
          </a:p>
        </p:txBody>
      </p:sp>
      <p:sp>
        <p:nvSpPr>
          <p:cNvPr id="6" name="Footer Placeholder 5">
            <a:extLst>
              <a:ext uri="{FF2B5EF4-FFF2-40B4-BE49-F238E27FC236}">
                <a16:creationId xmlns:a16="http://schemas.microsoft.com/office/drawing/2014/main" id="{B6AECF74-D8BA-E047-9989-F8349F293B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CB35061-28A8-2944-9D35-7201FF4BFE04}"/>
              </a:ext>
            </a:extLst>
          </p:cNvPr>
          <p:cNvSpPr>
            <a:spLocks noGrp="1"/>
          </p:cNvSpPr>
          <p:nvPr>
            <p:ph type="sldNum" sz="quarter" idx="12"/>
          </p:nvPr>
        </p:nvSpPr>
        <p:spPr/>
        <p:txBody>
          <a:bodyPr/>
          <a:lstStyle/>
          <a:p>
            <a:fld id="{777FC42F-A652-4948-84ED-31A8A4279A7D}" type="slidenum">
              <a:rPr lang="en-US" smtClean="0"/>
              <a:t>‹#›</a:t>
            </a:fld>
            <a:endParaRPr lang="en-US"/>
          </a:p>
        </p:txBody>
      </p:sp>
      <p:sp>
        <p:nvSpPr>
          <p:cNvPr id="9" name="Text Placeholder 16">
            <a:extLst>
              <a:ext uri="{FF2B5EF4-FFF2-40B4-BE49-F238E27FC236}">
                <a16:creationId xmlns:a16="http://schemas.microsoft.com/office/drawing/2014/main" id="{32E394AB-6B94-A441-815A-48C25E4C27D1}"/>
              </a:ext>
            </a:extLst>
          </p:cNvPr>
          <p:cNvSpPr>
            <a:spLocks noGrp="1"/>
          </p:cNvSpPr>
          <p:nvPr>
            <p:ph type="body" sz="quarter" idx="14"/>
          </p:nvPr>
        </p:nvSpPr>
        <p:spPr>
          <a:xfrm>
            <a:off x="7950993" y="427831"/>
            <a:ext cx="3881342" cy="329406"/>
          </a:xfrm>
        </p:spPr>
        <p:txBody>
          <a:bodyPr>
            <a:normAutofit/>
          </a:bodyPr>
          <a:lstStyle>
            <a:lvl1pPr marL="0" indent="0" algn="r">
              <a:buNone/>
              <a:defRPr sz="1200"/>
            </a:lvl1pPr>
          </a:lstStyle>
          <a:p>
            <a:pPr lvl="0"/>
            <a:r>
              <a:rPr lang="en-US" dirty="0"/>
              <a:t>Edit Master text styles</a:t>
            </a:r>
          </a:p>
        </p:txBody>
      </p:sp>
    </p:spTree>
    <p:extLst>
      <p:ext uri="{BB962C8B-B14F-4D97-AF65-F5344CB8AC3E}">
        <p14:creationId xmlns:p14="http://schemas.microsoft.com/office/powerpoint/2010/main" val="1639993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952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Body + Picture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09600" y="1330038"/>
            <a:ext cx="4074584" cy="4123113"/>
          </a:xfrm>
          <a:prstGeom prst="rect">
            <a:avLst/>
          </a:prstGeom>
        </p:spPr>
        <p:txBody>
          <a:bodyPr vert="horz"/>
          <a:lstStyle>
            <a:lvl1pPr marL="0" indent="0">
              <a:buFontTx/>
              <a:buNone/>
              <a:defRPr>
                <a:solidFill>
                  <a:srgbClr val="000000"/>
                </a:solidFill>
              </a:defRPr>
            </a:lvl1pPr>
          </a:lstStyle>
          <a:p>
            <a:pPr lvl="0"/>
            <a:endParaRPr lang="en-US" noProof="0" dirty="0"/>
          </a:p>
        </p:txBody>
      </p:sp>
      <p:sp>
        <p:nvSpPr>
          <p:cNvPr id="5" name="Content Placeholder 3"/>
          <p:cNvSpPr>
            <a:spLocks noGrp="1"/>
          </p:cNvSpPr>
          <p:nvPr>
            <p:ph sz="quarter" idx="11" hasCustomPrompt="1"/>
          </p:nvPr>
        </p:nvSpPr>
        <p:spPr>
          <a:xfrm>
            <a:off x="4978400" y="1330037"/>
            <a:ext cx="6604000" cy="4123112"/>
          </a:xfrm>
          <a:prstGeom prst="rect">
            <a:avLst/>
          </a:prstGeom>
        </p:spPr>
        <p:txBody>
          <a:bodyPr vert="horz"/>
          <a:lstStyle>
            <a:lvl1pPr>
              <a:defRPr sz="2400">
                <a:solidFill>
                  <a:srgbClr val="000000"/>
                </a:solidFill>
                <a:latin typeface="Calibri" panose="020F0502020204030204" pitchFamily="34" charset="0"/>
                <a:cs typeface="Calibri" panose="020F0502020204030204" pitchFamily="34" charset="0"/>
              </a:defRPr>
            </a:lvl1pPr>
            <a:lvl2pPr>
              <a:defRPr sz="2000">
                <a:solidFill>
                  <a:srgbClr val="000000"/>
                </a:solidFill>
                <a:latin typeface="Calibri" panose="020F0502020204030204" pitchFamily="34" charset="0"/>
                <a:cs typeface="Calibri" panose="020F0502020204030204" pitchFamily="34" charset="0"/>
              </a:defRPr>
            </a:lvl2pPr>
            <a:lvl3pPr>
              <a:defRPr sz="1800">
                <a:solidFill>
                  <a:srgbClr val="000000"/>
                </a:solidFill>
                <a:latin typeface="Calibri" panose="020F0502020204030204" pitchFamily="34" charset="0"/>
                <a:cs typeface="Calibri" panose="020F0502020204030204" pitchFamily="34" charset="0"/>
              </a:defRPr>
            </a:lvl3pPr>
            <a:lvl4pPr>
              <a:defRPr sz="1600">
                <a:solidFill>
                  <a:srgbClr val="000000"/>
                </a:solidFill>
                <a:latin typeface="Calibri" panose="020F0502020204030204" pitchFamily="34" charset="0"/>
                <a:cs typeface="Calibri" panose="020F0502020204030204" pitchFamily="34" charset="0"/>
              </a:defRPr>
            </a:lvl4pPr>
            <a:lvl5pPr>
              <a:defRPr sz="1600">
                <a:solidFill>
                  <a:srgbClr val="000000"/>
                </a:solidFill>
                <a:latin typeface="Calibri" panose="020F0502020204030204" pitchFamily="34" charset="0"/>
                <a:cs typeface="Calibri" panose="020F050202020403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9600" y="274640"/>
            <a:ext cx="10972800" cy="722889"/>
          </a:xfrm>
          <a:prstGeom prst="rect">
            <a:avLst/>
          </a:prstGeom>
        </p:spPr>
        <p:txBody>
          <a:bodyPr vert="horz"/>
          <a:lstStyle>
            <a:lvl1pPr>
              <a:defRPr b="0">
                <a:solidFill>
                  <a:schemeClr val="accent4"/>
                </a:solidFill>
                <a:latin typeface="Times New Roman" panose="02020603050405020304" pitchFamily="18" charset="0"/>
                <a:cs typeface="Times New Roman" panose="02020603050405020304" pitchFamily="18" charset="0"/>
              </a:defRPr>
            </a:lvl1pPr>
          </a:lstStyle>
          <a:p>
            <a:r>
              <a:rPr lang="en-US" dirty="0"/>
              <a:t>Click to add slide title</a:t>
            </a:r>
          </a:p>
        </p:txBody>
      </p:sp>
    </p:spTree>
    <p:extLst>
      <p:ext uri="{BB962C8B-B14F-4D97-AF65-F5344CB8AC3E}">
        <p14:creationId xmlns:p14="http://schemas.microsoft.com/office/powerpoint/2010/main" val="2113605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6EB25-EEBF-F443-9A1B-CB082D853565}"/>
              </a:ext>
            </a:extLst>
          </p:cNvPr>
          <p:cNvSpPr>
            <a:spLocks noGrp="1"/>
          </p:cNvSpPr>
          <p:nvPr>
            <p:ph type="title"/>
          </p:nvPr>
        </p:nvSpPr>
        <p:spPr>
          <a:xfrm>
            <a:off x="1059367" y="1081669"/>
            <a:ext cx="10772968" cy="1215482"/>
          </a:xfrm>
        </p:spPr>
        <p:txBody>
          <a:bodyPr anchor="b"/>
          <a:lstStyle/>
          <a:p>
            <a:r>
              <a:rPr lang="en-US" dirty="0"/>
              <a:t>Click to edit Master title style</a:t>
            </a:r>
          </a:p>
        </p:txBody>
      </p:sp>
      <p:sp>
        <p:nvSpPr>
          <p:cNvPr id="4" name="Date Placeholder 3">
            <a:extLst>
              <a:ext uri="{FF2B5EF4-FFF2-40B4-BE49-F238E27FC236}">
                <a16:creationId xmlns:a16="http://schemas.microsoft.com/office/drawing/2014/main" id="{A91CBFD3-553E-8446-9FB7-57B9DDF707BF}"/>
              </a:ext>
            </a:extLst>
          </p:cNvPr>
          <p:cNvSpPr>
            <a:spLocks noGrp="1"/>
          </p:cNvSpPr>
          <p:nvPr>
            <p:ph type="dt" sz="half" idx="10"/>
          </p:nvPr>
        </p:nvSpPr>
        <p:spPr/>
        <p:txBody>
          <a:bodyPr/>
          <a:lstStyle/>
          <a:p>
            <a:fld id="{5FD356CB-90B6-1346-B9F7-6642EF7395C2}" type="datetimeFigureOut">
              <a:rPr lang="en-US" smtClean="0"/>
              <a:t>6/28/21</a:t>
            </a:fld>
            <a:endParaRPr lang="en-US"/>
          </a:p>
        </p:txBody>
      </p:sp>
      <p:sp>
        <p:nvSpPr>
          <p:cNvPr id="5" name="Footer Placeholder 4">
            <a:extLst>
              <a:ext uri="{FF2B5EF4-FFF2-40B4-BE49-F238E27FC236}">
                <a16:creationId xmlns:a16="http://schemas.microsoft.com/office/drawing/2014/main" id="{DF41FA6A-772D-C243-B2A3-B0E0BD851A20}"/>
              </a:ext>
            </a:extLst>
          </p:cNvPr>
          <p:cNvSpPr>
            <a:spLocks noGrp="1"/>
          </p:cNvSpPr>
          <p:nvPr>
            <p:ph type="ftr" sz="quarter" idx="11"/>
          </p:nvPr>
        </p:nvSpPr>
        <p:spPr>
          <a:xfrm>
            <a:off x="4126832"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170635E-0F46-AD42-AD4F-BE4BCC9D2CD9}"/>
              </a:ext>
            </a:extLst>
          </p:cNvPr>
          <p:cNvSpPr>
            <a:spLocks noGrp="1"/>
          </p:cNvSpPr>
          <p:nvPr>
            <p:ph type="sldNum" sz="quarter" idx="12"/>
          </p:nvPr>
        </p:nvSpPr>
        <p:spPr>
          <a:xfrm>
            <a:off x="9089135" y="6356350"/>
            <a:ext cx="2743200" cy="365125"/>
          </a:xfrm>
        </p:spPr>
        <p:txBody>
          <a:bodyPr/>
          <a:lstStyle/>
          <a:p>
            <a:fld id="{777FC42F-A652-4948-84ED-31A8A4279A7D}" type="slidenum">
              <a:rPr lang="en-US" smtClean="0"/>
              <a:t>‹#›</a:t>
            </a:fld>
            <a:endParaRPr lang="en-US"/>
          </a:p>
        </p:txBody>
      </p:sp>
      <p:sp>
        <p:nvSpPr>
          <p:cNvPr id="13" name="Text Placeholder 16">
            <a:extLst>
              <a:ext uri="{FF2B5EF4-FFF2-40B4-BE49-F238E27FC236}">
                <a16:creationId xmlns:a16="http://schemas.microsoft.com/office/drawing/2014/main" id="{71D96386-14F0-C64E-A1F8-5EB91E62AFB5}"/>
              </a:ext>
            </a:extLst>
          </p:cNvPr>
          <p:cNvSpPr>
            <a:spLocks noGrp="1"/>
          </p:cNvSpPr>
          <p:nvPr>
            <p:ph type="body" sz="quarter" idx="14"/>
          </p:nvPr>
        </p:nvSpPr>
        <p:spPr>
          <a:xfrm>
            <a:off x="7950993" y="427831"/>
            <a:ext cx="3881342" cy="329406"/>
          </a:xfrm>
        </p:spPr>
        <p:txBody>
          <a:bodyPr>
            <a:normAutofit/>
          </a:bodyPr>
          <a:lstStyle>
            <a:lvl1pPr marL="0" indent="0" algn="r">
              <a:buNone/>
              <a:defRPr sz="1200"/>
            </a:lvl1pPr>
          </a:lstStyle>
          <a:p>
            <a:pPr lvl="0"/>
            <a:r>
              <a:rPr lang="en-US" dirty="0"/>
              <a:t>Edit Master text styles</a:t>
            </a:r>
          </a:p>
        </p:txBody>
      </p:sp>
      <p:sp>
        <p:nvSpPr>
          <p:cNvPr id="8" name="Subtitle 2">
            <a:extLst>
              <a:ext uri="{FF2B5EF4-FFF2-40B4-BE49-F238E27FC236}">
                <a16:creationId xmlns:a16="http://schemas.microsoft.com/office/drawing/2014/main" id="{DB90D889-B8F2-0D48-83EA-685041E3B6BC}"/>
              </a:ext>
            </a:extLst>
          </p:cNvPr>
          <p:cNvSpPr>
            <a:spLocks noGrp="1"/>
          </p:cNvSpPr>
          <p:nvPr>
            <p:ph type="subTitle" idx="1"/>
          </p:nvPr>
        </p:nvSpPr>
        <p:spPr>
          <a:xfrm>
            <a:off x="1059366" y="2297152"/>
            <a:ext cx="10772969" cy="5736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3860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6EB25-EEBF-F443-9A1B-CB082D853565}"/>
              </a:ext>
            </a:extLst>
          </p:cNvPr>
          <p:cNvSpPr>
            <a:spLocks noGrp="1"/>
          </p:cNvSpPr>
          <p:nvPr>
            <p:ph type="title"/>
          </p:nvPr>
        </p:nvSpPr>
        <p:spPr>
          <a:xfrm>
            <a:off x="1059367" y="1081669"/>
            <a:ext cx="10772968" cy="1215482"/>
          </a:xfrm>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7041C9FD-89EB-2A48-AFCB-E06C42DAD2DB}"/>
              </a:ext>
            </a:extLst>
          </p:cNvPr>
          <p:cNvSpPr>
            <a:spLocks noGrp="1"/>
          </p:cNvSpPr>
          <p:nvPr>
            <p:ph idx="1"/>
          </p:nvPr>
        </p:nvSpPr>
        <p:spPr>
          <a:xfrm>
            <a:off x="1059367" y="2554675"/>
            <a:ext cx="10772968" cy="36222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1CBFD3-553E-8446-9FB7-57B9DDF707BF}"/>
              </a:ext>
            </a:extLst>
          </p:cNvPr>
          <p:cNvSpPr>
            <a:spLocks noGrp="1"/>
          </p:cNvSpPr>
          <p:nvPr>
            <p:ph type="dt" sz="half" idx="10"/>
          </p:nvPr>
        </p:nvSpPr>
        <p:spPr/>
        <p:txBody>
          <a:bodyPr/>
          <a:lstStyle/>
          <a:p>
            <a:fld id="{5FD356CB-90B6-1346-B9F7-6642EF7395C2}" type="datetimeFigureOut">
              <a:rPr lang="en-US" smtClean="0"/>
              <a:t>6/28/21</a:t>
            </a:fld>
            <a:endParaRPr lang="en-US"/>
          </a:p>
        </p:txBody>
      </p:sp>
      <p:sp>
        <p:nvSpPr>
          <p:cNvPr id="5" name="Footer Placeholder 4">
            <a:extLst>
              <a:ext uri="{FF2B5EF4-FFF2-40B4-BE49-F238E27FC236}">
                <a16:creationId xmlns:a16="http://schemas.microsoft.com/office/drawing/2014/main" id="{DF41FA6A-772D-C243-B2A3-B0E0BD851A20}"/>
              </a:ext>
            </a:extLst>
          </p:cNvPr>
          <p:cNvSpPr>
            <a:spLocks noGrp="1"/>
          </p:cNvSpPr>
          <p:nvPr>
            <p:ph type="ftr" sz="quarter" idx="11"/>
          </p:nvPr>
        </p:nvSpPr>
        <p:spPr>
          <a:xfrm>
            <a:off x="4126832"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170635E-0F46-AD42-AD4F-BE4BCC9D2CD9}"/>
              </a:ext>
            </a:extLst>
          </p:cNvPr>
          <p:cNvSpPr>
            <a:spLocks noGrp="1"/>
          </p:cNvSpPr>
          <p:nvPr>
            <p:ph type="sldNum" sz="quarter" idx="12"/>
          </p:nvPr>
        </p:nvSpPr>
        <p:spPr>
          <a:xfrm>
            <a:off x="9089135" y="6356350"/>
            <a:ext cx="2743200" cy="365125"/>
          </a:xfrm>
        </p:spPr>
        <p:txBody>
          <a:bodyPr/>
          <a:lstStyle/>
          <a:p>
            <a:fld id="{777FC42F-A652-4948-84ED-31A8A4279A7D}" type="slidenum">
              <a:rPr lang="en-US" smtClean="0"/>
              <a:t>‹#›</a:t>
            </a:fld>
            <a:endParaRPr lang="en-US"/>
          </a:p>
        </p:txBody>
      </p:sp>
      <p:sp>
        <p:nvSpPr>
          <p:cNvPr id="13" name="Text Placeholder 16">
            <a:extLst>
              <a:ext uri="{FF2B5EF4-FFF2-40B4-BE49-F238E27FC236}">
                <a16:creationId xmlns:a16="http://schemas.microsoft.com/office/drawing/2014/main" id="{71D96386-14F0-C64E-A1F8-5EB91E62AFB5}"/>
              </a:ext>
            </a:extLst>
          </p:cNvPr>
          <p:cNvSpPr>
            <a:spLocks noGrp="1"/>
          </p:cNvSpPr>
          <p:nvPr>
            <p:ph type="body" sz="quarter" idx="14"/>
          </p:nvPr>
        </p:nvSpPr>
        <p:spPr>
          <a:xfrm>
            <a:off x="7950993" y="427831"/>
            <a:ext cx="3881342" cy="329406"/>
          </a:xfrm>
        </p:spPr>
        <p:txBody>
          <a:bodyPr>
            <a:normAutofit/>
          </a:bodyPr>
          <a:lstStyle>
            <a:lvl1pPr marL="0" indent="0" algn="r">
              <a:buNone/>
              <a:defRPr sz="1200"/>
            </a:lvl1pPr>
          </a:lstStyle>
          <a:p>
            <a:pPr lvl="0"/>
            <a:r>
              <a:rPr lang="en-US" dirty="0"/>
              <a:t>Edit Master text styles</a:t>
            </a:r>
          </a:p>
        </p:txBody>
      </p:sp>
    </p:spTree>
    <p:extLst>
      <p:ext uri="{BB962C8B-B14F-4D97-AF65-F5344CB8AC3E}">
        <p14:creationId xmlns:p14="http://schemas.microsoft.com/office/powerpoint/2010/main" val="369356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CB689-76D4-3443-BAF7-638BC7FD1986}"/>
              </a:ext>
            </a:extLst>
          </p:cNvPr>
          <p:cNvSpPr>
            <a:spLocks noGrp="1"/>
          </p:cNvSpPr>
          <p:nvPr>
            <p:ph type="title"/>
          </p:nvPr>
        </p:nvSpPr>
        <p:spPr>
          <a:xfrm>
            <a:off x="1059365" y="1709739"/>
            <a:ext cx="10772969" cy="2092828"/>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4DD55BB3-4B39-0741-9BEE-A11E2E69B68D}"/>
              </a:ext>
            </a:extLst>
          </p:cNvPr>
          <p:cNvSpPr>
            <a:spLocks noGrp="1"/>
          </p:cNvSpPr>
          <p:nvPr>
            <p:ph type="body" idx="1"/>
          </p:nvPr>
        </p:nvSpPr>
        <p:spPr>
          <a:xfrm>
            <a:off x="1059366" y="3802567"/>
            <a:ext cx="10772968" cy="22870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37288F75-7200-274E-865C-4BEED5F2E42A}"/>
              </a:ext>
            </a:extLst>
          </p:cNvPr>
          <p:cNvSpPr>
            <a:spLocks noGrp="1"/>
          </p:cNvSpPr>
          <p:nvPr>
            <p:ph type="dt" sz="half" idx="10"/>
          </p:nvPr>
        </p:nvSpPr>
        <p:spPr/>
        <p:txBody>
          <a:bodyPr/>
          <a:lstStyle/>
          <a:p>
            <a:fld id="{5FD356CB-90B6-1346-B9F7-6642EF7395C2}" type="datetimeFigureOut">
              <a:rPr lang="en-US" smtClean="0"/>
              <a:t>6/28/21</a:t>
            </a:fld>
            <a:endParaRPr lang="en-US"/>
          </a:p>
        </p:txBody>
      </p:sp>
      <p:sp>
        <p:nvSpPr>
          <p:cNvPr id="5" name="Footer Placeholder 4">
            <a:extLst>
              <a:ext uri="{FF2B5EF4-FFF2-40B4-BE49-F238E27FC236}">
                <a16:creationId xmlns:a16="http://schemas.microsoft.com/office/drawing/2014/main" id="{C65950AD-5A27-FB47-9694-6088408DA9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1667FD6-499F-5D45-9FA8-4F72E0CF04DC}"/>
              </a:ext>
            </a:extLst>
          </p:cNvPr>
          <p:cNvSpPr>
            <a:spLocks noGrp="1"/>
          </p:cNvSpPr>
          <p:nvPr>
            <p:ph type="sldNum" sz="quarter" idx="12"/>
          </p:nvPr>
        </p:nvSpPr>
        <p:spPr>
          <a:xfrm>
            <a:off x="8965580" y="6356350"/>
            <a:ext cx="2866754" cy="365125"/>
          </a:xfrm>
        </p:spPr>
        <p:txBody>
          <a:bodyPr/>
          <a:lstStyle/>
          <a:p>
            <a:fld id="{777FC42F-A652-4948-84ED-31A8A4279A7D}" type="slidenum">
              <a:rPr lang="en-US" smtClean="0"/>
              <a:t>‹#›</a:t>
            </a:fld>
            <a:endParaRPr lang="en-US"/>
          </a:p>
        </p:txBody>
      </p:sp>
      <p:sp>
        <p:nvSpPr>
          <p:cNvPr id="10" name="Text Placeholder 16">
            <a:extLst>
              <a:ext uri="{FF2B5EF4-FFF2-40B4-BE49-F238E27FC236}">
                <a16:creationId xmlns:a16="http://schemas.microsoft.com/office/drawing/2014/main" id="{B87940F5-970C-0540-8D89-A853463F0FE0}"/>
              </a:ext>
            </a:extLst>
          </p:cNvPr>
          <p:cNvSpPr>
            <a:spLocks noGrp="1"/>
          </p:cNvSpPr>
          <p:nvPr>
            <p:ph type="body" sz="quarter" idx="14"/>
          </p:nvPr>
        </p:nvSpPr>
        <p:spPr>
          <a:xfrm>
            <a:off x="7950993" y="427831"/>
            <a:ext cx="3881342" cy="329406"/>
          </a:xfrm>
        </p:spPr>
        <p:txBody>
          <a:bodyPr>
            <a:normAutofit/>
          </a:bodyPr>
          <a:lstStyle>
            <a:lvl1pPr marL="0" indent="0" algn="r">
              <a:buNone/>
              <a:defRPr sz="1200"/>
            </a:lvl1pPr>
          </a:lstStyle>
          <a:p>
            <a:pPr lvl="0"/>
            <a:r>
              <a:rPr lang="en-US" dirty="0"/>
              <a:t>Edit Master text styles</a:t>
            </a:r>
          </a:p>
        </p:txBody>
      </p:sp>
    </p:spTree>
    <p:extLst>
      <p:ext uri="{BB962C8B-B14F-4D97-AF65-F5344CB8AC3E}">
        <p14:creationId xmlns:p14="http://schemas.microsoft.com/office/powerpoint/2010/main" val="157728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8A05-D8F1-5446-9772-EB91FB9DDED5}"/>
              </a:ext>
            </a:extLst>
          </p:cNvPr>
          <p:cNvSpPr>
            <a:spLocks noGrp="1"/>
          </p:cNvSpPr>
          <p:nvPr>
            <p:ph type="title"/>
          </p:nvPr>
        </p:nvSpPr>
        <p:spPr>
          <a:xfrm>
            <a:off x="1059365" y="1070518"/>
            <a:ext cx="10772969" cy="1612630"/>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05ADDF74-E796-2444-BE88-D86403FBB8EA}"/>
              </a:ext>
            </a:extLst>
          </p:cNvPr>
          <p:cNvSpPr>
            <a:spLocks noGrp="1"/>
          </p:cNvSpPr>
          <p:nvPr>
            <p:ph sz="half" idx="1"/>
          </p:nvPr>
        </p:nvSpPr>
        <p:spPr>
          <a:xfrm>
            <a:off x="1059366" y="3111189"/>
            <a:ext cx="4960434" cy="306577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FA2AA53-B4F9-9C4A-A7D9-ED2A2DFF3EAF}"/>
              </a:ext>
            </a:extLst>
          </p:cNvPr>
          <p:cNvSpPr>
            <a:spLocks noGrp="1"/>
          </p:cNvSpPr>
          <p:nvPr>
            <p:ph sz="half" idx="2"/>
          </p:nvPr>
        </p:nvSpPr>
        <p:spPr>
          <a:xfrm>
            <a:off x="6172200" y="3111189"/>
            <a:ext cx="5660134" cy="306577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10CD342-E10E-AE47-8726-D59C3123107B}"/>
              </a:ext>
            </a:extLst>
          </p:cNvPr>
          <p:cNvSpPr>
            <a:spLocks noGrp="1"/>
          </p:cNvSpPr>
          <p:nvPr>
            <p:ph type="dt" sz="half" idx="10"/>
          </p:nvPr>
        </p:nvSpPr>
        <p:spPr/>
        <p:txBody>
          <a:bodyPr/>
          <a:lstStyle/>
          <a:p>
            <a:fld id="{5FD356CB-90B6-1346-B9F7-6642EF7395C2}" type="datetimeFigureOut">
              <a:rPr lang="en-US" smtClean="0"/>
              <a:t>6/28/21</a:t>
            </a:fld>
            <a:endParaRPr lang="en-US"/>
          </a:p>
        </p:txBody>
      </p:sp>
      <p:sp>
        <p:nvSpPr>
          <p:cNvPr id="6" name="Footer Placeholder 5">
            <a:extLst>
              <a:ext uri="{FF2B5EF4-FFF2-40B4-BE49-F238E27FC236}">
                <a16:creationId xmlns:a16="http://schemas.microsoft.com/office/drawing/2014/main" id="{77BD0709-9352-C540-AF98-F0AEBCA02F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C329396-3125-1B4F-A1DB-84654A56C228}"/>
              </a:ext>
            </a:extLst>
          </p:cNvPr>
          <p:cNvSpPr>
            <a:spLocks noGrp="1"/>
          </p:cNvSpPr>
          <p:nvPr>
            <p:ph type="sldNum" sz="quarter" idx="12"/>
          </p:nvPr>
        </p:nvSpPr>
        <p:spPr>
          <a:xfrm>
            <a:off x="8965580" y="6356350"/>
            <a:ext cx="2866754" cy="365125"/>
          </a:xfrm>
        </p:spPr>
        <p:txBody>
          <a:bodyPr/>
          <a:lstStyle/>
          <a:p>
            <a:fld id="{777FC42F-A652-4948-84ED-31A8A4279A7D}" type="slidenum">
              <a:rPr lang="en-US" smtClean="0"/>
              <a:t>‹#›</a:t>
            </a:fld>
            <a:endParaRPr lang="en-US"/>
          </a:p>
        </p:txBody>
      </p:sp>
      <p:sp>
        <p:nvSpPr>
          <p:cNvPr id="10" name="Text Placeholder 16">
            <a:extLst>
              <a:ext uri="{FF2B5EF4-FFF2-40B4-BE49-F238E27FC236}">
                <a16:creationId xmlns:a16="http://schemas.microsoft.com/office/drawing/2014/main" id="{8AA429EC-7CB3-7544-989D-E4B072380B09}"/>
              </a:ext>
            </a:extLst>
          </p:cNvPr>
          <p:cNvSpPr>
            <a:spLocks noGrp="1"/>
          </p:cNvSpPr>
          <p:nvPr>
            <p:ph type="body" sz="quarter" idx="14"/>
          </p:nvPr>
        </p:nvSpPr>
        <p:spPr>
          <a:xfrm>
            <a:off x="7950993" y="427831"/>
            <a:ext cx="3881342" cy="329406"/>
          </a:xfrm>
        </p:spPr>
        <p:txBody>
          <a:bodyPr>
            <a:normAutofit/>
          </a:bodyPr>
          <a:lstStyle>
            <a:lvl1pPr marL="0" indent="0" algn="r">
              <a:buNone/>
              <a:defRPr sz="1200"/>
            </a:lvl1pPr>
          </a:lstStyle>
          <a:p>
            <a:pPr lvl="0"/>
            <a:r>
              <a:rPr lang="en-US" dirty="0"/>
              <a:t>Edit Master text styles</a:t>
            </a:r>
          </a:p>
        </p:txBody>
      </p:sp>
    </p:spTree>
    <p:extLst>
      <p:ext uri="{BB962C8B-B14F-4D97-AF65-F5344CB8AC3E}">
        <p14:creationId xmlns:p14="http://schemas.microsoft.com/office/powerpoint/2010/main" val="3238775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C7627-E4F7-D24A-A9BC-4E7F1573424B}"/>
              </a:ext>
            </a:extLst>
          </p:cNvPr>
          <p:cNvSpPr>
            <a:spLocks noGrp="1"/>
          </p:cNvSpPr>
          <p:nvPr>
            <p:ph type="title"/>
          </p:nvPr>
        </p:nvSpPr>
        <p:spPr>
          <a:xfrm>
            <a:off x="1059365" y="1150608"/>
            <a:ext cx="10772970" cy="687078"/>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F7ABAA-A3B5-F24F-BCBC-9AC1613C5DF6}"/>
              </a:ext>
            </a:extLst>
          </p:cNvPr>
          <p:cNvSpPr>
            <a:spLocks noGrp="1"/>
          </p:cNvSpPr>
          <p:nvPr>
            <p:ph type="body" idx="1"/>
          </p:nvPr>
        </p:nvSpPr>
        <p:spPr>
          <a:xfrm>
            <a:off x="1059366" y="1857375"/>
            <a:ext cx="4938209" cy="647700"/>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D8E29D5-691D-B24E-9FE0-4C1E15BEF431}"/>
              </a:ext>
            </a:extLst>
          </p:cNvPr>
          <p:cNvSpPr>
            <a:spLocks noGrp="1"/>
          </p:cNvSpPr>
          <p:nvPr>
            <p:ph sz="half" idx="2"/>
          </p:nvPr>
        </p:nvSpPr>
        <p:spPr>
          <a:xfrm>
            <a:off x="1059366" y="2505075"/>
            <a:ext cx="4938209"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A252345-27B8-A647-A9E7-B171F579E64D}"/>
              </a:ext>
            </a:extLst>
          </p:cNvPr>
          <p:cNvSpPr>
            <a:spLocks noGrp="1"/>
          </p:cNvSpPr>
          <p:nvPr>
            <p:ph type="body" sz="quarter" idx="3"/>
          </p:nvPr>
        </p:nvSpPr>
        <p:spPr>
          <a:xfrm>
            <a:off x="6172199" y="1857375"/>
            <a:ext cx="5660135" cy="647700"/>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A792A40F-3A0D-6840-93E9-51DBFA05762A}"/>
              </a:ext>
            </a:extLst>
          </p:cNvPr>
          <p:cNvSpPr>
            <a:spLocks noGrp="1"/>
          </p:cNvSpPr>
          <p:nvPr>
            <p:ph sz="quarter" idx="4"/>
          </p:nvPr>
        </p:nvSpPr>
        <p:spPr>
          <a:xfrm>
            <a:off x="6172200" y="2505075"/>
            <a:ext cx="566013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315C30-610E-474B-A6D9-B4D11D28DF8F}"/>
              </a:ext>
            </a:extLst>
          </p:cNvPr>
          <p:cNvSpPr>
            <a:spLocks noGrp="1"/>
          </p:cNvSpPr>
          <p:nvPr>
            <p:ph type="dt" sz="half" idx="10"/>
          </p:nvPr>
        </p:nvSpPr>
        <p:spPr/>
        <p:txBody>
          <a:bodyPr/>
          <a:lstStyle/>
          <a:p>
            <a:fld id="{5FD356CB-90B6-1346-B9F7-6642EF7395C2}" type="datetimeFigureOut">
              <a:rPr lang="en-US" smtClean="0"/>
              <a:t>6/28/21</a:t>
            </a:fld>
            <a:endParaRPr lang="en-US"/>
          </a:p>
        </p:txBody>
      </p:sp>
      <p:sp>
        <p:nvSpPr>
          <p:cNvPr id="8" name="Footer Placeholder 7">
            <a:extLst>
              <a:ext uri="{FF2B5EF4-FFF2-40B4-BE49-F238E27FC236}">
                <a16:creationId xmlns:a16="http://schemas.microsoft.com/office/drawing/2014/main" id="{B04B4EFB-789A-F840-BD55-F2F5435A55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576E60-5521-E847-8C6C-F8BD1109D0BA}"/>
              </a:ext>
            </a:extLst>
          </p:cNvPr>
          <p:cNvSpPr>
            <a:spLocks noGrp="1"/>
          </p:cNvSpPr>
          <p:nvPr>
            <p:ph type="sldNum" sz="quarter" idx="12"/>
          </p:nvPr>
        </p:nvSpPr>
        <p:spPr>
          <a:xfrm>
            <a:off x="9089134" y="6356350"/>
            <a:ext cx="2743200" cy="365125"/>
          </a:xfrm>
        </p:spPr>
        <p:txBody>
          <a:bodyPr/>
          <a:lstStyle/>
          <a:p>
            <a:fld id="{777FC42F-A652-4948-84ED-31A8A4279A7D}" type="slidenum">
              <a:rPr lang="en-US" smtClean="0"/>
              <a:t>‹#›</a:t>
            </a:fld>
            <a:endParaRPr lang="en-US"/>
          </a:p>
        </p:txBody>
      </p:sp>
      <p:sp>
        <p:nvSpPr>
          <p:cNvPr id="11" name="Text Placeholder 16">
            <a:extLst>
              <a:ext uri="{FF2B5EF4-FFF2-40B4-BE49-F238E27FC236}">
                <a16:creationId xmlns:a16="http://schemas.microsoft.com/office/drawing/2014/main" id="{DF19EDA7-F5E0-2142-9CDA-7C1BA93F6B2F}"/>
              </a:ext>
            </a:extLst>
          </p:cNvPr>
          <p:cNvSpPr>
            <a:spLocks noGrp="1"/>
          </p:cNvSpPr>
          <p:nvPr>
            <p:ph type="body" sz="quarter" idx="14"/>
          </p:nvPr>
        </p:nvSpPr>
        <p:spPr>
          <a:xfrm>
            <a:off x="7950993" y="427831"/>
            <a:ext cx="3881342" cy="329406"/>
          </a:xfrm>
        </p:spPr>
        <p:txBody>
          <a:bodyPr>
            <a:normAutofit/>
          </a:bodyPr>
          <a:lstStyle>
            <a:lvl1pPr marL="0" indent="0" algn="r">
              <a:buNone/>
              <a:defRPr sz="1200"/>
            </a:lvl1pPr>
          </a:lstStyle>
          <a:p>
            <a:pPr lvl="0"/>
            <a:r>
              <a:rPr lang="en-US" dirty="0"/>
              <a:t>Edit Master text styles</a:t>
            </a:r>
          </a:p>
        </p:txBody>
      </p:sp>
    </p:spTree>
    <p:extLst>
      <p:ext uri="{BB962C8B-B14F-4D97-AF65-F5344CB8AC3E}">
        <p14:creationId xmlns:p14="http://schemas.microsoft.com/office/powerpoint/2010/main" val="1879220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1D61-FF57-8E42-A273-35A7EC912710}"/>
              </a:ext>
            </a:extLst>
          </p:cNvPr>
          <p:cNvSpPr>
            <a:spLocks noGrp="1"/>
          </p:cNvSpPr>
          <p:nvPr>
            <p:ph type="title"/>
          </p:nvPr>
        </p:nvSpPr>
        <p:spPr>
          <a:xfrm>
            <a:off x="4038600" y="1357584"/>
            <a:ext cx="7670180" cy="4719831"/>
          </a:xfrm>
        </p:spPr>
        <p:txBody>
          <a:bodyPr/>
          <a:lstStyle/>
          <a:p>
            <a:r>
              <a:rPr lang="en-US"/>
              <a:t>Click to edit Master title style</a:t>
            </a:r>
          </a:p>
        </p:txBody>
      </p:sp>
      <p:sp>
        <p:nvSpPr>
          <p:cNvPr id="3" name="Date Placeholder 2">
            <a:extLst>
              <a:ext uri="{FF2B5EF4-FFF2-40B4-BE49-F238E27FC236}">
                <a16:creationId xmlns:a16="http://schemas.microsoft.com/office/drawing/2014/main" id="{DE11B50A-C315-ED4A-B21B-2FBE4BB6C284}"/>
              </a:ext>
            </a:extLst>
          </p:cNvPr>
          <p:cNvSpPr>
            <a:spLocks noGrp="1"/>
          </p:cNvSpPr>
          <p:nvPr>
            <p:ph type="dt" sz="half" idx="10"/>
          </p:nvPr>
        </p:nvSpPr>
        <p:spPr/>
        <p:txBody>
          <a:bodyPr/>
          <a:lstStyle/>
          <a:p>
            <a:fld id="{5FD356CB-90B6-1346-B9F7-6642EF7395C2}" type="datetimeFigureOut">
              <a:rPr lang="en-US" smtClean="0"/>
              <a:t>6/28/21</a:t>
            </a:fld>
            <a:endParaRPr lang="en-US"/>
          </a:p>
        </p:txBody>
      </p:sp>
      <p:sp>
        <p:nvSpPr>
          <p:cNvPr id="4" name="Footer Placeholder 3">
            <a:extLst>
              <a:ext uri="{FF2B5EF4-FFF2-40B4-BE49-F238E27FC236}">
                <a16:creationId xmlns:a16="http://schemas.microsoft.com/office/drawing/2014/main" id="{6888884A-49E8-4C44-9BCE-1D50CAF808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D69E3A2-88C7-3F4A-B3AA-6D69B9EBD02C}"/>
              </a:ext>
            </a:extLst>
          </p:cNvPr>
          <p:cNvSpPr>
            <a:spLocks noGrp="1"/>
          </p:cNvSpPr>
          <p:nvPr>
            <p:ph type="sldNum" sz="quarter" idx="12"/>
          </p:nvPr>
        </p:nvSpPr>
        <p:spPr/>
        <p:txBody>
          <a:bodyPr/>
          <a:lstStyle/>
          <a:p>
            <a:fld id="{777FC42F-A652-4948-84ED-31A8A4279A7D}" type="slidenum">
              <a:rPr lang="en-US" smtClean="0"/>
              <a:t>‹#›</a:t>
            </a:fld>
            <a:endParaRPr lang="en-US"/>
          </a:p>
        </p:txBody>
      </p:sp>
      <p:sp>
        <p:nvSpPr>
          <p:cNvPr id="7" name="Text Placeholder 16">
            <a:extLst>
              <a:ext uri="{FF2B5EF4-FFF2-40B4-BE49-F238E27FC236}">
                <a16:creationId xmlns:a16="http://schemas.microsoft.com/office/drawing/2014/main" id="{67933165-6AD7-9C48-8B37-450343DB2EF1}"/>
              </a:ext>
            </a:extLst>
          </p:cNvPr>
          <p:cNvSpPr>
            <a:spLocks noGrp="1"/>
          </p:cNvSpPr>
          <p:nvPr>
            <p:ph type="body" sz="quarter" idx="14"/>
          </p:nvPr>
        </p:nvSpPr>
        <p:spPr>
          <a:xfrm>
            <a:off x="7950993" y="427831"/>
            <a:ext cx="3881342" cy="329406"/>
          </a:xfrm>
        </p:spPr>
        <p:txBody>
          <a:bodyPr>
            <a:normAutofit/>
          </a:bodyPr>
          <a:lstStyle>
            <a:lvl1pPr marL="0" indent="0" algn="r">
              <a:buNone/>
              <a:defRPr sz="1200"/>
            </a:lvl1pPr>
          </a:lstStyle>
          <a:p>
            <a:pPr lvl="0"/>
            <a:r>
              <a:rPr lang="en-US" dirty="0"/>
              <a:t>Edit Master text styles</a:t>
            </a:r>
          </a:p>
        </p:txBody>
      </p:sp>
    </p:spTree>
    <p:extLst>
      <p:ext uri="{BB962C8B-B14F-4D97-AF65-F5344CB8AC3E}">
        <p14:creationId xmlns:p14="http://schemas.microsoft.com/office/powerpoint/2010/main" val="287384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E80DD0-69E8-7F47-9F67-4CD1E4A9E3E4}"/>
              </a:ext>
            </a:extLst>
          </p:cNvPr>
          <p:cNvSpPr>
            <a:spLocks noGrp="1"/>
          </p:cNvSpPr>
          <p:nvPr>
            <p:ph type="dt" sz="half" idx="10"/>
          </p:nvPr>
        </p:nvSpPr>
        <p:spPr/>
        <p:txBody>
          <a:bodyPr/>
          <a:lstStyle/>
          <a:p>
            <a:fld id="{5FD356CB-90B6-1346-B9F7-6642EF7395C2}" type="datetimeFigureOut">
              <a:rPr lang="en-US" smtClean="0"/>
              <a:t>6/28/21</a:t>
            </a:fld>
            <a:endParaRPr lang="en-US"/>
          </a:p>
        </p:txBody>
      </p:sp>
      <p:sp>
        <p:nvSpPr>
          <p:cNvPr id="3" name="Footer Placeholder 2">
            <a:extLst>
              <a:ext uri="{FF2B5EF4-FFF2-40B4-BE49-F238E27FC236}">
                <a16:creationId xmlns:a16="http://schemas.microsoft.com/office/drawing/2014/main" id="{B0A68C61-ACCD-2A47-9583-6D1F0EBC98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C4BF8A-7980-B342-BDAB-6A5FFEEB4810}"/>
              </a:ext>
            </a:extLst>
          </p:cNvPr>
          <p:cNvSpPr>
            <a:spLocks noGrp="1"/>
          </p:cNvSpPr>
          <p:nvPr>
            <p:ph type="sldNum" sz="quarter" idx="12"/>
          </p:nvPr>
        </p:nvSpPr>
        <p:spPr/>
        <p:txBody>
          <a:bodyPr/>
          <a:lstStyle/>
          <a:p>
            <a:fld id="{777FC42F-A652-4948-84ED-31A8A4279A7D}" type="slidenum">
              <a:rPr lang="en-US" smtClean="0"/>
              <a:t>‹#›</a:t>
            </a:fld>
            <a:endParaRPr lang="en-US"/>
          </a:p>
        </p:txBody>
      </p:sp>
      <p:sp>
        <p:nvSpPr>
          <p:cNvPr id="6" name="Text Placeholder 16">
            <a:extLst>
              <a:ext uri="{FF2B5EF4-FFF2-40B4-BE49-F238E27FC236}">
                <a16:creationId xmlns:a16="http://schemas.microsoft.com/office/drawing/2014/main" id="{4204200F-05BD-FB49-8F93-783D7E1CAA2E}"/>
              </a:ext>
            </a:extLst>
          </p:cNvPr>
          <p:cNvSpPr>
            <a:spLocks noGrp="1"/>
          </p:cNvSpPr>
          <p:nvPr>
            <p:ph type="body" sz="quarter" idx="14"/>
          </p:nvPr>
        </p:nvSpPr>
        <p:spPr>
          <a:xfrm>
            <a:off x="7950993" y="427831"/>
            <a:ext cx="3881342" cy="329406"/>
          </a:xfrm>
        </p:spPr>
        <p:txBody>
          <a:bodyPr>
            <a:normAutofit/>
          </a:bodyPr>
          <a:lstStyle>
            <a:lvl1pPr marL="0" indent="0" algn="r">
              <a:buNone/>
              <a:defRPr sz="1200"/>
            </a:lvl1pPr>
          </a:lstStyle>
          <a:p>
            <a:pPr lvl="0"/>
            <a:r>
              <a:rPr lang="en-US" dirty="0"/>
              <a:t>Edit Master text styles</a:t>
            </a:r>
          </a:p>
        </p:txBody>
      </p:sp>
    </p:spTree>
    <p:extLst>
      <p:ext uri="{BB962C8B-B14F-4D97-AF65-F5344CB8AC3E}">
        <p14:creationId xmlns:p14="http://schemas.microsoft.com/office/powerpoint/2010/main" val="1335767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405EF-36D5-B14B-8CA1-F1F84ADEBB6E}"/>
              </a:ext>
            </a:extLst>
          </p:cNvPr>
          <p:cNvSpPr>
            <a:spLocks noGrp="1"/>
          </p:cNvSpPr>
          <p:nvPr>
            <p:ph type="title"/>
          </p:nvPr>
        </p:nvSpPr>
        <p:spPr>
          <a:xfrm>
            <a:off x="839788" y="1182029"/>
            <a:ext cx="3932237" cy="1412315"/>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889971A8-E9A0-5049-9AAF-6D473ADB9394}"/>
              </a:ext>
            </a:extLst>
          </p:cNvPr>
          <p:cNvSpPr>
            <a:spLocks noGrp="1"/>
          </p:cNvSpPr>
          <p:nvPr>
            <p:ph idx="1"/>
          </p:nvPr>
        </p:nvSpPr>
        <p:spPr>
          <a:xfrm>
            <a:off x="5183187" y="1182029"/>
            <a:ext cx="6649147" cy="517432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13EB1F4-9F1D-0044-A179-095F9AEA2B5A}"/>
              </a:ext>
            </a:extLst>
          </p:cNvPr>
          <p:cNvSpPr>
            <a:spLocks noGrp="1"/>
          </p:cNvSpPr>
          <p:nvPr>
            <p:ph type="body" sz="half" idx="2"/>
          </p:nvPr>
        </p:nvSpPr>
        <p:spPr>
          <a:xfrm>
            <a:off x="839788" y="2765501"/>
            <a:ext cx="3932237" cy="33163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976C72-C3EB-B843-842E-CE99E006BDBB}"/>
              </a:ext>
            </a:extLst>
          </p:cNvPr>
          <p:cNvSpPr>
            <a:spLocks noGrp="1"/>
          </p:cNvSpPr>
          <p:nvPr>
            <p:ph type="dt" sz="half" idx="10"/>
          </p:nvPr>
        </p:nvSpPr>
        <p:spPr/>
        <p:txBody>
          <a:bodyPr/>
          <a:lstStyle/>
          <a:p>
            <a:fld id="{5FD356CB-90B6-1346-B9F7-6642EF7395C2}" type="datetimeFigureOut">
              <a:rPr lang="en-US" smtClean="0"/>
              <a:t>6/28/21</a:t>
            </a:fld>
            <a:endParaRPr lang="en-US"/>
          </a:p>
        </p:txBody>
      </p:sp>
      <p:sp>
        <p:nvSpPr>
          <p:cNvPr id="6" name="Footer Placeholder 5">
            <a:extLst>
              <a:ext uri="{FF2B5EF4-FFF2-40B4-BE49-F238E27FC236}">
                <a16:creationId xmlns:a16="http://schemas.microsoft.com/office/drawing/2014/main" id="{7C962707-6DB9-2143-824C-8E0F936AA3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6BB80D8-0E1F-EC4E-B590-A2F96A767C8C}"/>
              </a:ext>
            </a:extLst>
          </p:cNvPr>
          <p:cNvSpPr>
            <a:spLocks noGrp="1"/>
          </p:cNvSpPr>
          <p:nvPr>
            <p:ph type="sldNum" sz="quarter" idx="12"/>
          </p:nvPr>
        </p:nvSpPr>
        <p:spPr/>
        <p:txBody>
          <a:bodyPr/>
          <a:lstStyle/>
          <a:p>
            <a:fld id="{777FC42F-A652-4948-84ED-31A8A4279A7D}" type="slidenum">
              <a:rPr lang="en-US" smtClean="0"/>
              <a:t>‹#›</a:t>
            </a:fld>
            <a:endParaRPr lang="en-US"/>
          </a:p>
        </p:txBody>
      </p:sp>
      <p:sp>
        <p:nvSpPr>
          <p:cNvPr id="9" name="Text Placeholder 16">
            <a:extLst>
              <a:ext uri="{FF2B5EF4-FFF2-40B4-BE49-F238E27FC236}">
                <a16:creationId xmlns:a16="http://schemas.microsoft.com/office/drawing/2014/main" id="{D4892ADF-698A-B84D-96D2-822B1E0ECA15}"/>
              </a:ext>
            </a:extLst>
          </p:cNvPr>
          <p:cNvSpPr>
            <a:spLocks noGrp="1"/>
          </p:cNvSpPr>
          <p:nvPr>
            <p:ph type="body" sz="quarter" idx="14"/>
          </p:nvPr>
        </p:nvSpPr>
        <p:spPr>
          <a:xfrm>
            <a:off x="7950993" y="427831"/>
            <a:ext cx="3881342" cy="329406"/>
          </a:xfrm>
        </p:spPr>
        <p:txBody>
          <a:bodyPr>
            <a:normAutofit/>
          </a:bodyPr>
          <a:lstStyle>
            <a:lvl1pPr marL="0" indent="0" algn="r">
              <a:buNone/>
              <a:defRPr sz="1200"/>
            </a:lvl1pPr>
          </a:lstStyle>
          <a:p>
            <a:pPr lvl="0"/>
            <a:r>
              <a:rPr lang="en-US" dirty="0"/>
              <a:t>Edit Master text styles</a:t>
            </a:r>
          </a:p>
        </p:txBody>
      </p:sp>
    </p:spTree>
    <p:extLst>
      <p:ext uri="{BB962C8B-B14F-4D97-AF65-F5344CB8AC3E}">
        <p14:creationId xmlns:p14="http://schemas.microsoft.com/office/powerpoint/2010/main" val="99515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E0B8D4-63C0-C348-B25A-B58C65CEA86C}"/>
              </a:ext>
            </a:extLst>
          </p:cNvPr>
          <p:cNvSpPr>
            <a:spLocks noGrp="1"/>
          </p:cNvSpPr>
          <p:nvPr>
            <p:ph type="title"/>
          </p:nvPr>
        </p:nvSpPr>
        <p:spPr>
          <a:xfrm>
            <a:off x="1059366" y="1226634"/>
            <a:ext cx="10649414" cy="145651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F09ED30F-50C6-584F-AB06-A1FAB6B8987D}"/>
              </a:ext>
            </a:extLst>
          </p:cNvPr>
          <p:cNvSpPr>
            <a:spLocks noGrp="1"/>
          </p:cNvSpPr>
          <p:nvPr>
            <p:ph type="body" idx="1"/>
          </p:nvPr>
        </p:nvSpPr>
        <p:spPr>
          <a:xfrm>
            <a:off x="1059366" y="2683147"/>
            <a:ext cx="10649414" cy="34938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5F8EAFC-9F3D-4249-86D3-6220265CF7A5}"/>
              </a:ext>
            </a:extLst>
          </p:cNvPr>
          <p:cNvSpPr>
            <a:spLocks noGrp="1"/>
          </p:cNvSpPr>
          <p:nvPr>
            <p:ph type="dt" sz="half" idx="2"/>
          </p:nvPr>
        </p:nvSpPr>
        <p:spPr>
          <a:xfrm>
            <a:off x="1059366"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FD356CB-90B6-1346-B9F7-6642EF7395C2}" type="datetimeFigureOut">
              <a:rPr lang="en-US" smtClean="0"/>
              <a:pPr/>
              <a:t>6/28/21</a:t>
            </a:fld>
            <a:endParaRPr lang="en-US" dirty="0"/>
          </a:p>
        </p:txBody>
      </p:sp>
      <p:sp>
        <p:nvSpPr>
          <p:cNvPr id="6" name="Slide Number Placeholder 5">
            <a:extLst>
              <a:ext uri="{FF2B5EF4-FFF2-40B4-BE49-F238E27FC236}">
                <a16:creationId xmlns:a16="http://schemas.microsoft.com/office/drawing/2014/main" id="{F8FA91FC-99DE-4044-B714-0EED9DD59F40}"/>
              </a:ext>
            </a:extLst>
          </p:cNvPr>
          <p:cNvSpPr>
            <a:spLocks noGrp="1"/>
          </p:cNvSpPr>
          <p:nvPr>
            <p:ph type="sldNum" sz="quarter" idx="4"/>
          </p:nvPr>
        </p:nvSpPr>
        <p:spPr>
          <a:xfrm>
            <a:off x="896558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777FC42F-A652-4948-84ED-31A8A4279A7D}" type="slidenum">
              <a:rPr lang="en-US" smtClean="0"/>
              <a:pPr/>
              <a:t>‹#›</a:t>
            </a:fld>
            <a:endParaRPr lang="en-US"/>
          </a:p>
        </p:txBody>
      </p:sp>
      <p:sp>
        <p:nvSpPr>
          <p:cNvPr id="8" name="Footer Placeholder 7">
            <a:extLst>
              <a:ext uri="{FF2B5EF4-FFF2-40B4-BE49-F238E27FC236}">
                <a16:creationId xmlns:a16="http://schemas.microsoft.com/office/drawing/2014/main" id="{FFDC6B11-7EA3-B043-A05A-36C8A82115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pic>
        <p:nvPicPr>
          <p:cNvPr id="10" name="Grafik 9">
            <a:extLst>
              <a:ext uri="{FF2B5EF4-FFF2-40B4-BE49-F238E27FC236}">
                <a16:creationId xmlns:a16="http://schemas.microsoft.com/office/drawing/2014/main" id="{0D86F51C-7E29-9C4E-9AC1-492F84FA8BDC}"/>
              </a:ex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bwMode="gray">
          <a:xfrm>
            <a:off x="852329" y="261489"/>
            <a:ext cx="2336920" cy="831893"/>
          </a:xfrm>
          <a:prstGeom prst="rect">
            <a:avLst/>
          </a:prstGeom>
        </p:spPr>
      </p:pic>
      <p:pic>
        <p:nvPicPr>
          <p:cNvPr id="11" name="Picture 10">
            <a:extLst>
              <a:ext uri="{FF2B5EF4-FFF2-40B4-BE49-F238E27FC236}">
                <a16:creationId xmlns:a16="http://schemas.microsoft.com/office/drawing/2014/main" id="{E0538DA3-D442-A648-9C9A-F2A6865555B7}"/>
              </a:ext>
            </a:extLst>
          </p:cNvPr>
          <p:cNvPicPr>
            <a:picLocks noChangeAspect="1"/>
          </p:cNvPicPr>
          <p:nvPr userDrawn="1"/>
        </p:nvPicPr>
        <p:blipFill>
          <a:blip r:embed="rId15"/>
          <a:stretch>
            <a:fillRect/>
          </a:stretch>
        </p:blipFill>
        <p:spPr>
          <a:xfrm>
            <a:off x="0" y="0"/>
            <a:ext cx="762000" cy="6858000"/>
          </a:xfrm>
          <a:prstGeom prst="rect">
            <a:avLst/>
          </a:prstGeom>
        </p:spPr>
      </p:pic>
    </p:spTree>
    <p:extLst>
      <p:ext uri="{BB962C8B-B14F-4D97-AF65-F5344CB8AC3E}">
        <p14:creationId xmlns:p14="http://schemas.microsoft.com/office/powerpoint/2010/main" val="1379749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65" r:id="rId11"/>
    <p:sldLayoutId id="2147483667" r:id="rId12"/>
  </p:sldLayoutIdLst>
  <p:txStyles>
    <p:titleStyle>
      <a:lvl1pPr algn="l"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http://www.globalhealth.usc.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8F9E283-55F3-EA46-80D0-E36304B54793}"/>
              </a:ext>
            </a:extLst>
          </p:cNvPr>
          <p:cNvSpPr>
            <a:spLocks noGrp="1"/>
          </p:cNvSpPr>
          <p:nvPr>
            <p:ph type="ctrTitle"/>
          </p:nvPr>
        </p:nvSpPr>
        <p:spPr/>
        <p:txBody>
          <a:bodyPr>
            <a:normAutofit fontScale="90000"/>
          </a:bodyPr>
          <a:lstStyle/>
          <a:p>
            <a:r>
              <a:rPr lang="en-US" dirty="0"/>
              <a:t>Measuring internalized HIV-related stigma</a:t>
            </a:r>
          </a:p>
        </p:txBody>
      </p:sp>
      <p:sp>
        <p:nvSpPr>
          <p:cNvPr id="21" name="Subtitle 20">
            <a:extLst>
              <a:ext uri="{FF2B5EF4-FFF2-40B4-BE49-F238E27FC236}">
                <a16:creationId xmlns:a16="http://schemas.microsoft.com/office/drawing/2014/main" id="{49EE9087-A2E0-C746-8915-CAD6FDC5D0B0}"/>
              </a:ext>
            </a:extLst>
          </p:cNvPr>
          <p:cNvSpPr>
            <a:spLocks noGrp="1"/>
          </p:cNvSpPr>
          <p:nvPr>
            <p:ph type="subTitle" idx="1"/>
          </p:nvPr>
        </p:nvSpPr>
        <p:spPr/>
        <p:txBody>
          <a:bodyPr>
            <a:normAutofit/>
          </a:bodyPr>
          <a:lstStyle/>
          <a:p>
            <a:br>
              <a:rPr lang="en-US" dirty="0"/>
            </a:br>
            <a:r>
              <a:rPr lang="en-US" b="1" dirty="0"/>
              <a:t>Measuring HIV-related stigma: How can </a:t>
            </a:r>
            <a:r>
              <a:rPr lang="en-US" b="1" dirty="0" err="1"/>
              <a:t>programme</a:t>
            </a:r>
            <a:r>
              <a:rPr lang="en-US" b="1" dirty="0"/>
              <a:t> implementers effectively monitor interventions? </a:t>
            </a:r>
            <a:endParaRPr lang="en-US" dirty="0"/>
          </a:p>
        </p:txBody>
      </p:sp>
      <p:sp>
        <p:nvSpPr>
          <p:cNvPr id="22" name="Text Placeholder 21">
            <a:extLst>
              <a:ext uri="{FF2B5EF4-FFF2-40B4-BE49-F238E27FC236}">
                <a16:creationId xmlns:a16="http://schemas.microsoft.com/office/drawing/2014/main" id="{EAB5E815-A37F-A34B-8DCF-04EB901E9F61}"/>
              </a:ext>
            </a:extLst>
          </p:cNvPr>
          <p:cNvSpPr>
            <a:spLocks noGrp="1"/>
          </p:cNvSpPr>
          <p:nvPr>
            <p:ph type="body" sz="quarter" idx="13"/>
          </p:nvPr>
        </p:nvSpPr>
        <p:spPr>
          <a:xfrm>
            <a:off x="4059914" y="5207620"/>
            <a:ext cx="7772481" cy="782018"/>
          </a:xfrm>
        </p:spPr>
        <p:txBody>
          <a:bodyPr>
            <a:normAutofit fontScale="92500" lnSpcReduction="10000"/>
          </a:bodyPr>
          <a:lstStyle/>
          <a:p>
            <a:r>
              <a:rPr lang="en-US" dirty="0"/>
              <a:t>Laura Ferguson</a:t>
            </a:r>
          </a:p>
          <a:p>
            <a:r>
              <a:rPr lang="en-US" dirty="0"/>
              <a:t>Program on Global Health and Human Rights, Institute on Inequalities in Global Health, University of Southern California</a:t>
            </a:r>
          </a:p>
        </p:txBody>
      </p:sp>
      <p:pic>
        <p:nvPicPr>
          <p:cNvPr id="5" name="Content Placeholder 6">
            <a:extLst>
              <a:ext uri="{FF2B5EF4-FFF2-40B4-BE49-F238E27FC236}">
                <a16:creationId xmlns:a16="http://schemas.microsoft.com/office/drawing/2014/main" id="{D149C8CB-F6FE-3745-B723-3E73BDB55726}"/>
              </a:ext>
            </a:extLst>
          </p:cNvPr>
          <p:cNvPicPr>
            <a:picLocks noChangeAspect="1"/>
          </p:cNvPicPr>
          <p:nvPr/>
        </p:nvPicPr>
        <p:blipFill>
          <a:blip r:embed="rId2"/>
          <a:stretch>
            <a:fillRect/>
          </a:stretch>
        </p:blipFill>
        <p:spPr>
          <a:xfrm>
            <a:off x="-51370" y="6282640"/>
            <a:ext cx="5579549" cy="575360"/>
          </a:xfrm>
          <a:prstGeom prst="rect">
            <a:avLst/>
          </a:prstGeom>
        </p:spPr>
      </p:pic>
      <p:sp>
        <p:nvSpPr>
          <p:cNvPr id="6" name="Text Placeholder 4">
            <a:extLst>
              <a:ext uri="{FF2B5EF4-FFF2-40B4-BE49-F238E27FC236}">
                <a16:creationId xmlns:a16="http://schemas.microsoft.com/office/drawing/2014/main" id="{A4F182E3-45B6-6046-A5F5-1CE483F553FC}"/>
              </a:ext>
            </a:extLst>
          </p:cNvPr>
          <p:cNvSpPr txBox="1">
            <a:spLocks noChangeAspect="1"/>
          </p:cNvSpPr>
          <p:nvPr/>
        </p:nvSpPr>
        <p:spPr>
          <a:xfrm>
            <a:off x="8517276" y="6020176"/>
            <a:ext cx="3678851" cy="837824"/>
          </a:xfrm>
          <a:prstGeom prst="rect">
            <a:avLst/>
          </a:prstGeom>
          <a:solidFill>
            <a:schemeClr val="bg1"/>
          </a:solidFill>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US" sz="2400" b="1" cap="none" dirty="0">
                <a:latin typeface="Calibri" panose="020F0502020204030204" pitchFamily="34" charset="0"/>
                <a:cs typeface="Calibri" panose="020F0502020204030204" pitchFamily="34" charset="0"/>
              </a:rPr>
              <a:t>Southern California </a:t>
            </a:r>
            <a:br>
              <a:rPr lang="en-US" sz="2400" b="1" cap="none" dirty="0">
                <a:latin typeface="Calibri" panose="020F0502020204030204" pitchFamily="34" charset="0"/>
                <a:cs typeface="Calibri" panose="020F0502020204030204" pitchFamily="34" charset="0"/>
              </a:rPr>
            </a:br>
            <a:r>
              <a:rPr lang="en-US" sz="2400" b="1" cap="none" dirty="0">
                <a:latin typeface="Calibri" panose="020F0502020204030204" pitchFamily="34" charset="0"/>
                <a:cs typeface="Calibri" panose="020F0502020204030204" pitchFamily="34" charset="0"/>
              </a:rPr>
              <a:t>Evidence Review Center</a:t>
            </a:r>
          </a:p>
        </p:txBody>
      </p:sp>
      <p:pic>
        <p:nvPicPr>
          <p:cNvPr id="7" name="Picture 6">
            <a:extLst>
              <a:ext uri="{FF2B5EF4-FFF2-40B4-BE49-F238E27FC236}">
                <a16:creationId xmlns:a16="http://schemas.microsoft.com/office/drawing/2014/main" id="{BA682F75-55E5-1242-B3ED-1B4BA2E72E0E}"/>
              </a:ext>
            </a:extLst>
          </p:cNvPr>
          <p:cNvPicPr>
            <a:picLocks noChangeAspect="1"/>
          </p:cNvPicPr>
          <p:nvPr/>
        </p:nvPicPr>
        <p:blipFill>
          <a:blip r:embed="rId3"/>
          <a:stretch>
            <a:fillRect/>
          </a:stretch>
        </p:blipFill>
        <p:spPr>
          <a:xfrm>
            <a:off x="5792189" y="6131216"/>
            <a:ext cx="2471351" cy="878207"/>
          </a:xfrm>
          <a:prstGeom prst="rect">
            <a:avLst/>
          </a:prstGeom>
          <a:solidFill>
            <a:schemeClr val="bg1">
              <a:lumMod val="85000"/>
            </a:schemeClr>
          </a:solidFill>
        </p:spPr>
      </p:pic>
    </p:spTree>
    <p:extLst>
      <p:ext uri="{BB962C8B-B14F-4D97-AF65-F5344CB8AC3E}">
        <p14:creationId xmlns:p14="http://schemas.microsoft.com/office/powerpoint/2010/main" val="2842253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2CFC1-C3A4-584D-AA6B-B237CB6BAC89}"/>
              </a:ext>
            </a:extLst>
          </p:cNvPr>
          <p:cNvSpPr>
            <a:spLocks noGrp="1"/>
          </p:cNvSpPr>
          <p:nvPr>
            <p:ph type="title"/>
          </p:nvPr>
        </p:nvSpPr>
        <p:spPr>
          <a:xfrm>
            <a:off x="1059367" y="1081669"/>
            <a:ext cx="10772968" cy="757405"/>
          </a:xfrm>
        </p:spPr>
        <p:txBody>
          <a:bodyPr/>
          <a:lstStyle/>
          <a:p>
            <a:r>
              <a:rPr lang="en-US" dirty="0"/>
              <a:t>Stigma Index 2.0 resilience scale</a:t>
            </a:r>
          </a:p>
        </p:txBody>
      </p:sp>
      <p:sp>
        <p:nvSpPr>
          <p:cNvPr id="3" name="Text Placeholder 2">
            <a:extLst>
              <a:ext uri="{FF2B5EF4-FFF2-40B4-BE49-F238E27FC236}">
                <a16:creationId xmlns:a16="http://schemas.microsoft.com/office/drawing/2014/main" id="{9CEFF8CF-E2E8-DB4C-BBC2-7EF249335E50}"/>
              </a:ext>
            </a:extLst>
          </p:cNvPr>
          <p:cNvSpPr>
            <a:spLocks noGrp="1"/>
          </p:cNvSpPr>
          <p:nvPr>
            <p:ph type="body" sz="quarter" idx="14"/>
          </p:nvPr>
        </p:nvSpPr>
        <p:spPr/>
        <p:txBody>
          <a:bodyPr/>
          <a:lstStyle/>
          <a:p>
            <a:endParaRPr lang="en-US"/>
          </a:p>
        </p:txBody>
      </p:sp>
      <p:pic>
        <p:nvPicPr>
          <p:cNvPr id="7" name="Picture 2">
            <a:extLst>
              <a:ext uri="{FF2B5EF4-FFF2-40B4-BE49-F238E27FC236}">
                <a16:creationId xmlns:a16="http://schemas.microsoft.com/office/drawing/2014/main" id="{D9361B84-C16C-7843-B5F6-D19CA559A56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92673" y="2020396"/>
            <a:ext cx="6450139" cy="483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130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46F1-7118-514D-BE05-0FB34B7713A0}"/>
              </a:ext>
            </a:extLst>
          </p:cNvPr>
          <p:cNvSpPr>
            <a:spLocks noGrp="1"/>
          </p:cNvSpPr>
          <p:nvPr>
            <p:ph type="title"/>
          </p:nvPr>
        </p:nvSpPr>
        <p:spPr>
          <a:xfrm>
            <a:off x="1059367" y="1081669"/>
            <a:ext cx="10772968" cy="870421"/>
          </a:xfrm>
        </p:spPr>
        <p:txBody>
          <a:bodyPr/>
          <a:lstStyle/>
          <a:p>
            <a:r>
              <a:rPr lang="en-US" dirty="0"/>
              <a:t>Practical considerations</a:t>
            </a:r>
          </a:p>
        </p:txBody>
      </p:sp>
      <p:sp>
        <p:nvSpPr>
          <p:cNvPr id="3" name="Content Placeholder 2">
            <a:extLst>
              <a:ext uri="{FF2B5EF4-FFF2-40B4-BE49-F238E27FC236}">
                <a16:creationId xmlns:a16="http://schemas.microsoft.com/office/drawing/2014/main" id="{4A0DCAE3-1EAE-FE48-91B1-DB68F8AE59F9}"/>
              </a:ext>
            </a:extLst>
          </p:cNvPr>
          <p:cNvSpPr>
            <a:spLocks noGrp="1"/>
          </p:cNvSpPr>
          <p:nvPr>
            <p:ph idx="4294967295"/>
          </p:nvPr>
        </p:nvSpPr>
        <p:spPr>
          <a:xfrm>
            <a:off x="1059367" y="2276522"/>
            <a:ext cx="10772968" cy="3900441"/>
          </a:xfrm>
        </p:spPr>
        <p:txBody>
          <a:bodyPr/>
          <a:lstStyle/>
          <a:p>
            <a:r>
              <a:rPr lang="en-US" dirty="0">
                <a:latin typeface="Calibri" panose="020F0502020204030204" pitchFamily="34" charset="0"/>
                <a:cs typeface="Calibri" panose="020F0502020204030204" pitchFamily="34" charset="0"/>
              </a:rPr>
              <a:t>Which measure is most appropriate for your intervention?</a:t>
            </a:r>
          </a:p>
          <a:p>
            <a:pPr lvl="1"/>
            <a:r>
              <a:rPr lang="en-US" dirty="0">
                <a:latin typeface="Calibri" panose="020F0502020204030204" pitchFamily="34" charset="0"/>
                <a:cs typeface="Calibri" panose="020F0502020204030204" pitchFamily="34" charset="0"/>
              </a:rPr>
              <a:t>General HIV stigma, specific to internalized, intersectional…?</a:t>
            </a:r>
          </a:p>
          <a:p>
            <a:pPr lvl="1"/>
            <a:r>
              <a:rPr lang="en-US" dirty="0">
                <a:latin typeface="Calibri" panose="020F0502020204030204" pitchFamily="34" charset="0"/>
                <a:cs typeface="Calibri" panose="020F0502020204030204" pitchFamily="34" charset="0"/>
              </a:rPr>
              <a:t>Number of items and response options</a:t>
            </a:r>
          </a:p>
          <a:p>
            <a:pPr lvl="1"/>
            <a:r>
              <a:rPr lang="en-US" dirty="0">
                <a:latin typeface="Calibri" panose="020F0502020204030204" pitchFamily="34" charset="0"/>
                <a:cs typeface="Calibri" panose="020F0502020204030204" pitchFamily="34" charset="0"/>
              </a:rPr>
              <a:t>Has it been validated in your population(s) of interest?</a:t>
            </a:r>
          </a:p>
          <a:p>
            <a:r>
              <a:rPr lang="en-US" dirty="0">
                <a:latin typeface="Calibri" panose="020F0502020204030204" pitchFamily="34" charset="0"/>
                <a:cs typeface="Calibri" panose="020F0502020204030204" pitchFamily="34" charset="0"/>
              </a:rPr>
              <a:t>Adaptation to local context is important… and may limit comparability</a:t>
            </a:r>
          </a:p>
          <a:p>
            <a:r>
              <a:rPr lang="en-US" dirty="0">
                <a:latin typeface="Calibri" panose="020F0502020204030204" pitchFamily="34" charset="0"/>
                <a:cs typeface="Calibri" panose="020F0502020204030204" pitchFamily="34" charset="0"/>
              </a:rPr>
              <a:t>How to ensure rigorous study design around your intervention</a:t>
            </a:r>
          </a:p>
          <a:p>
            <a:pPr lvl="1"/>
            <a:r>
              <a:rPr lang="en-US" dirty="0">
                <a:latin typeface="Calibri" panose="020F0502020204030204" pitchFamily="34" charset="0"/>
                <a:cs typeface="Calibri" panose="020F0502020204030204" pitchFamily="34" charset="0"/>
              </a:rPr>
              <a:t>Sample size</a:t>
            </a:r>
          </a:p>
          <a:p>
            <a:pPr lvl="1"/>
            <a:r>
              <a:rPr lang="en-US" dirty="0">
                <a:latin typeface="Calibri" panose="020F0502020204030204" pitchFamily="34" charset="0"/>
                <a:cs typeface="Calibri" panose="020F0502020204030204" pitchFamily="34" charset="0"/>
              </a:rPr>
              <a:t>Control group</a:t>
            </a:r>
          </a:p>
          <a:p>
            <a:pPr lvl="1"/>
            <a:r>
              <a:rPr lang="en-US" dirty="0">
                <a:latin typeface="Calibri" panose="020F0502020204030204" pitchFamily="34" charset="0"/>
                <a:cs typeface="Calibri" panose="020F0502020204030204" pitchFamily="34" charset="0"/>
              </a:rPr>
              <a:t>Longitudinal design</a:t>
            </a:r>
          </a:p>
        </p:txBody>
      </p:sp>
      <p:sp>
        <p:nvSpPr>
          <p:cNvPr id="6" name="Text Placeholder 5">
            <a:extLst>
              <a:ext uri="{FF2B5EF4-FFF2-40B4-BE49-F238E27FC236}">
                <a16:creationId xmlns:a16="http://schemas.microsoft.com/office/drawing/2014/main" id="{B1A0EF39-2CC3-2442-BFFC-A8BEC16227FB}"/>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608543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9749117-C12C-A145-8280-6598D57EA119}"/>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4111" r="1627"/>
          <a:stretch/>
        </p:blipFill>
        <p:spPr>
          <a:xfrm>
            <a:off x="2129480" y="1384080"/>
            <a:ext cx="8007477" cy="5074653"/>
          </a:xfrm>
          <a:prstGeom prst="rect">
            <a:avLst/>
          </a:prstGeom>
        </p:spPr>
      </p:pic>
      <p:sp>
        <p:nvSpPr>
          <p:cNvPr id="6" name="Content Placeholder 5"/>
          <p:cNvSpPr>
            <a:spLocks noGrp="1"/>
          </p:cNvSpPr>
          <p:nvPr>
            <p:ph sz="quarter" idx="11"/>
          </p:nvPr>
        </p:nvSpPr>
        <p:spPr>
          <a:xfrm>
            <a:off x="4735977" y="1851342"/>
            <a:ext cx="6536083" cy="3678394"/>
          </a:xfrm>
        </p:spPr>
        <p:txBody>
          <a:bodyPr>
            <a:normAutofit fontScale="92500" lnSpcReduction="20000"/>
          </a:bodyPr>
          <a:lstStyle/>
          <a:p>
            <a:pPr marL="0" indent="0">
              <a:buNone/>
            </a:pPr>
            <a:endParaRPr lang="en-US" sz="1800" dirty="0">
              <a:latin typeface="Avenir Next" panose="020B0503020202020204" pitchFamily="34" charset="0"/>
              <a:ea typeface="Geneva" panose="020B0503030404040204" pitchFamily="34" charset="0"/>
              <a:cs typeface="Futura Medium" panose="020B0602020204020303" pitchFamily="34" charset="-79"/>
            </a:endParaRPr>
          </a:p>
          <a:p>
            <a:pPr marL="0" indent="0">
              <a:buNone/>
            </a:pPr>
            <a:r>
              <a:rPr lang="en-US" sz="1800" dirty="0">
                <a:latin typeface="Avenir Next" panose="020B0503020202020204" pitchFamily="34" charset="0"/>
                <a:ea typeface="Geneva" panose="020B0503030404040204" pitchFamily="34" charset="0"/>
                <a:cs typeface="Futura Medium" panose="020B0602020204020303" pitchFamily="34" charset="-79"/>
              </a:rPr>
              <a:t>Online: </a:t>
            </a:r>
            <a:r>
              <a:rPr lang="en-US" sz="2467" dirty="0">
                <a:solidFill>
                  <a:srgbClr val="0070C0"/>
                </a:solidFill>
                <a:ea typeface="Geneva" panose="020B0503030404040204" pitchFamily="34" charset="0"/>
                <a:hlinkClick r:id="rId4">
                  <a:extLst>
                    <a:ext uri="{A12FA001-AC4F-418D-AE19-62706E023703}">
                      <ahyp:hlinkClr xmlns:ahyp="http://schemas.microsoft.com/office/drawing/2018/hyperlinkcolor" val="tx"/>
                    </a:ext>
                  </a:extLst>
                </a:hlinkClick>
              </a:rPr>
              <a:t>www.globalhealth.usc.edu</a:t>
            </a:r>
            <a:r>
              <a:rPr lang="en-US" sz="2467" dirty="0">
                <a:solidFill>
                  <a:srgbClr val="0070C0"/>
                </a:solidFill>
                <a:ea typeface="Geneva" panose="020B0503030404040204" pitchFamily="34" charset="0"/>
              </a:rPr>
              <a:t> </a:t>
            </a:r>
          </a:p>
          <a:p>
            <a:pPr marL="0" indent="0">
              <a:buNone/>
            </a:pPr>
            <a:endParaRPr lang="en-US" sz="1800" dirty="0">
              <a:latin typeface="Avenir Next" panose="020B0503020202020204" pitchFamily="34" charset="0"/>
              <a:ea typeface="Geneva" panose="020B0503030404040204" pitchFamily="34" charset="0"/>
              <a:cs typeface="Futura Medium" panose="020B0602020204020303" pitchFamily="34" charset="-79"/>
            </a:endParaRPr>
          </a:p>
          <a:p>
            <a:pPr marL="0" indent="0">
              <a:buNone/>
            </a:pPr>
            <a:endParaRPr lang="en-US" sz="1800" dirty="0">
              <a:latin typeface="Avenir Next" panose="020B0503020202020204" pitchFamily="34" charset="0"/>
              <a:ea typeface="Geneva" panose="020B0503030404040204" pitchFamily="34" charset="0"/>
              <a:cs typeface="Futura Medium" panose="020B0602020204020303" pitchFamily="34" charset="-79"/>
            </a:endParaRPr>
          </a:p>
          <a:p>
            <a:pPr marL="0" indent="0">
              <a:buNone/>
            </a:pPr>
            <a:r>
              <a:rPr lang="en-US" sz="1800" dirty="0">
                <a:latin typeface="Avenir Next" panose="020B0503020202020204" pitchFamily="34" charset="0"/>
                <a:ea typeface="Geneva" panose="020B0503030404040204" pitchFamily="34" charset="0"/>
                <a:cs typeface="Futura Medium" panose="020B0602020204020303" pitchFamily="34" charset="-79"/>
              </a:rPr>
              <a:t>On Twitter </a:t>
            </a:r>
            <a:r>
              <a:rPr lang="en-US" dirty="0">
                <a:solidFill>
                  <a:srgbClr val="C00000"/>
                </a:solidFill>
              </a:rPr>
              <a:t>@USCGlobalHealth </a:t>
            </a:r>
            <a:endParaRPr lang="en-US" sz="1800" dirty="0">
              <a:solidFill>
                <a:srgbClr val="C00000"/>
              </a:solidFill>
              <a:latin typeface="Avenir Next" panose="020B0503020202020204" pitchFamily="34" charset="0"/>
              <a:ea typeface="Geneva" panose="020B0503030404040204" pitchFamily="34" charset="0"/>
              <a:cs typeface="Futura Medium" panose="020B0602020204020303" pitchFamily="34" charset="-79"/>
            </a:endParaRPr>
          </a:p>
          <a:p>
            <a:pPr marL="0" indent="0">
              <a:buNone/>
            </a:pPr>
            <a:endParaRPr lang="en-US" sz="1800" dirty="0">
              <a:latin typeface="Avenir Next" panose="020B0503020202020204" pitchFamily="34" charset="0"/>
              <a:ea typeface="Geneva" panose="020B0503030404040204" pitchFamily="34" charset="0"/>
              <a:cs typeface="Futura Medium" panose="020B0602020204020303" pitchFamily="34" charset="-79"/>
            </a:endParaRPr>
          </a:p>
          <a:p>
            <a:pPr marL="0" indent="0">
              <a:buNone/>
            </a:pPr>
            <a:endParaRPr lang="en-US" sz="1800" dirty="0">
              <a:latin typeface="Avenir Next" panose="020B0503020202020204" pitchFamily="34" charset="0"/>
              <a:ea typeface="Geneva" panose="020B0503030404040204" pitchFamily="34" charset="0"/>
              <a:cs typeface="Futura Medium" panose="020B0602020204020303" pitchFamily="34" charset="-79"/>
            </a:endParaRPr>
          </a:p>
          <a:p>
            <a:pPr marL="0" indent="0">
              <a:buNone/>
            </a:pPr>
            <a:r>
              <a:rPr lang="en-US" sz="1800" dirty="0">
                <a:latin typeface="Avenir Next" panose="020B0503020202020204" pitchFamily="34" charset="0"/>
                <a:ea typeface="Geneva" panose="020B0503030404040204" pitchFamily="34" charset="0"/>
                <a:cs typeface="Futura Medium" panose="020B0602020204020303" pitchFamily="34" charset="-79"/>
              </a:rPr>
              <a:t>On Facebook </a:t>
            </a:r>
            <a:r>
              <a:rPr lang="en-US" dirty="0">
                <a:solidFill>
                  <a:srgbClr val="C00000"/>
                </a:solidFill>
              </a:rPr>
              <a:t>@USCGlobalHealth </a:t>
            </a:r>
            <a:endParaRPr lang="en-US" sz="1800" dirty="0">
              <a:solidFill>
                <a:srgbClr val="C00000"/>
              </a:solidFill>
              <a:latin typeface="Avenir Next" panose="020B0503020202020204" pitchFamily="34" charset="0"/>
              <a:ea typeface="Geneva" panose="020B0503030404040204" pitchFamily="34" charset="0"/>
              <a:cs typeface="Futura Medium" panose="020B0602020204020303" pitchFamily="34" charset="-79"/>
            </a:endParaRPr>
          </a:p>
          <a:p>
            <a:pPr marL="0" indent="0">
              <a:buNone/>
            </a:pPr>
            <a:endParaRPr lang="en-US" sz="1800" dirty="0">
              <a:latin typeface="Avenir Next" panose="020B0503020202020204" pitchFamily="34" charset="0"/>
              <a:ea typeface="Geneva" panose="020B0503030404040204" pitchFamily="34" charset="0"/>
              <a:cs typeface="Futura Medium" panose="020B0602020204020303" pitchFamily="34" charset="-79"/>
            </a:endParaRPr>
          </a:p>
          <a:p>
            <a:pPr marL="0" indent="0">
              <a:buNone/>
            </a:pPr>
            <a:endParaRPr lang="en-US" sz="1800" dirty="0">
              <a:latin typeface="Avenir Next" panose="020B0503020202020204" pitchFamily="34" charset="0"/>
              <a:ea typeface="Geneva" panose="020B0503030404040204" pitchFamily="34" charset="0"/>
              <a:cs typeface="Futura Medium" panose="020B0602020204020303" pitchFamily="34" charset="-79"/>
            </a:endParaRPr>
          </a:p>
          <a:p>
            <a:pPr marL="0" indent="0">
              <a:buNone/>
            </a:pPr>
            <a:r>
              <a:rPr lang="en-US" sz="1800" dirty="0">
                <a:latin typeface="Avenir Next" panose="020B0503020202020204" pitchFamily="34" charset="0"/>
                <a:ea typeface="Geneva" panose="020B0503030404040204" pitchFamily="34" charset="0"/>
                <a:cs typeface="Futura Medium" panose="020B0602020204020303" pitchFamily="34" charset="-79"/>
              </a:rPr>
              <a:t>On Instagram </a:t>
            </a:r>
            <a:r>
              <a:rPr lang="en-US" dirty="0">
                <a:solidFill>
                  <a:srgbClr val="C00000"/>
                </a:solidFill>
              </a:rPr>
              <a:t>@USCGlobalHealth </a:t>
            </a:r>
            <a:endParaRPr lang="en-US" sz="1800" dirty="0">
              <a:solidFill>
                <a:srgbClr val="C00000"/>
              </a:solidFill>
              <a:latin typeface="Avenir Next" panose="020B0503020202020204" pitchFamily="34" charset="0"/>
              <a:ea typeface="Geneva" panose="020B0503030404040204" pitchFamily="34" charset="0"/>
              <a:cs typeface="Futura Medium" panose="020B0602020204020303" pitchFamily="34" charset="-79"/>
            </a:endParaRPr>
          </a:p>
        </p:txBody>
      </p:sp>
      <p:sp>
        <p:nvSpPr>
          <p:cNvPr id="2" name="Title 1"/>
          <p:cNvSpPr>
            <a:spLocks noGrp="1"/>
          </p:cNvSpPr>
          <p:nvPr>
            <p:ph type="title"/>
          </p:nvPr>
        </p:nvSpPr>
        <p:spPr>
          <a:xfrm>
            <a:off x="2231541" y="264633"/>
            <a:ext cx="7765509" cy="722889"/>
          </a:xfrm>
        </p:spPr>
        <p:txBody>
          <a:bodyPr>
            <a:normAutofit/>
          </a:bodyPr>
          <a:lstStyle/>
          <a:p>
            <a:pPr algn="ctr"/>
            <a:r>
              <a:rPr lang="en-US" b="1" dirty="0">
                <a:solidFill>
                  <a:srgbClr val="C00000"/>
                </a:solidFill>
                <a:latin typeface="Calibri" panose="020F0502020204030204" pitchFamily="34" charset="0"/>
                <a:cs typeface="Calibri" panose="020F0502020204030204" pitchFamily="34" charset="0"/>
              </a:rPr>
              <a:t>Thank you!</a:t>
            </a:r>
          </a:p>
        </p:txBody>
      </p:sp>
      <p:pic>
        <p:nvPicPr>
          <p:cNvPr id="8" name="Picture 7">
            <a:extLst>
              <a:ext uri="{FF2B5EF4-FFF2-40B4-BE49-F238E27FC236}">
                <a16:creationId xmlns:a16="http://schemas.microsoft.com/office/drawing/2014/main" id="{56F4EF21-A8DA-6046-AF6B-F80944A6348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793175" y="2789494"/>
            <a:ext cx="796636" cy="648729"/>
          </a:xfrm>
          <a:prstGeom prst="rect">
            <a:avLst/>
          </a:prstGeom>
        </p:spPr>
      </p:pic>
      <p:pic>
        <p:nvPicPr>
          <p:cNvPr id="10" name="Picture 9">
            <a:extLst>
              <a:ext uri="{FF2B5EF4-FFF2-40B4-BE49-F238E27FC236}">
                <a16:creationId xmlns:a16="http://schemas.microsoft.com/office/drawing/2014/main" id="{0B9E1D66-CD9F-A345-88CE-20DA5AE34A4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510" y="3925500"/>
            <a:ext cx="459752" cy="526590"/>
          </a:xfrm>
          <a:prstGeom prst="rect">
            <a:avLst/>
          </a:prstGeom>
          <a:noFill/>
          <a:ln>
            <a:noFill/>
          </a:ln>
        </p:spPr>
      </p:pic>
      <p:pic>
        <p:nvPicPr>
          <p:cNvPr id="11" name="Picture 10" descr="/var/folders/pr/845pvz9n2sbf17vcnqv287jm0000gn/T/com.microsoft.Word/Content.MSO/1E404FD8.tmp">
            <a:extLst>
              <a:ext uri="{FF2B5EF4-FFF2-40B4-BE49-F238E27FC236}">
                <a16:creationId xmlns:a16="http://schemas.microsoft.com/office/drawing/2014/main" id="{A42F3F65-FDFB-0E48-8BF4-CB2312EBDF72}"/>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2510" y="5093966"/>
            <a:ext cx="459752" cy="430337"/>
          </a:xfrm>
          <a:prstGeom prst="rect">
            <a:avLst/>
          </a:prstGeom>
          <a:noFill/>
          <a:ln>
            <a:noFill/>
          </a:ln>
        </p:spPr>
      </p:pic>
      <p:sp>
        <p:nvSpPr>
          <p:cNvPr id="9" name="TextBox 8">
            <a:extLst>
              <a:ext uri="{FF2B5EF4-FFF2-40B4-BE49-F238E27FC236}">
                <a16:creationId xmlns:a16="http://schemas.microsoft.com/office/drawing/2014/main" id="{B9A1986A-A9C5-C84F-A6CC-8882F693C469}"/>
              </a:ext>
            </a:extLst>
          </p:cNvPr>
          <p:cNvSpPr txBox="1"/>
          <p:nvPr/>
        </p:nvSpPr>
        <p:spPr>
          <a:xfrm>
            <a:off x="13395158" y="1573935"/>
            <a:ext cx="184731" cy="369332"/>
          </a:xfrm>
          <a:prstGeom prst="rect">
            <a:avLst/>
          </a:prstGeom>
          <a:noFill/>
        </p:spPr>
        <p:txBody>
          <a:bodyPr wrap="none" rtlCol="0">
            <a:spAutoFit/>
          </a:bodyPr>
          <a:lstStyle/>
          <a:p>
            <a:pPr defTabSz="457223" eaLnBrk="0" fontAlgn="base" hangingPunct="0">
              <a:spcBef>
                <a:spcPct val="0"/>
              </a:spcBef>
              <a:spcAft>
                <a:spcPct val="0"/>
              </a:spcAft>
              <a:defRPr/>
            </a:pPr>
            <a:endParaRPr lang="en-US" dirty="0">
              <a:solidFill>
                <a:srgbClr val="990000"/>
              </a:solidFill>
              <a:latin typeface="Garamond" charset="0"/>
              <a:ea typeface="ＭＳ Ｐゴシック" charset="-128"/>
            </a:endParaRPr>
          </a:p>
        </p:txBody>
      </p:sp>
    </p:spTree>
    <p:extLst>
      <p:ext uri="{BB962C8B-B14F-4D97-AF65-F5344CB8AC3E}">
        <p14:creationId xmlns:p14="http://schemas.microsoft.com/office/powerpoint/2010/main" val="2071619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46F1-7118-514D-BE05-0FB34B7713A0}"/>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4A0DCAE3-1EAE-FE48-91B1-DB68F8AE59F9}"/>
              </a:ext>
            </a:extLst>
          </p:cNvPr>
          <p:cNvSpPr>
            <a:spLocks noGrp="1"/>
          </p:cNvSpPr>
          <p:nvPr>
            <p:ph idx="4294967295"/>
          </p:nvPr>
        </p:nvSpPr>
        <p:spPr>
          <a:xfrm>
            <a:off x="1059367" y="2554675"/>
            <a:ext cx="10772968" cy="3622288"/>
          </a:xfrm>
        </p:spPr>
        <p:txBody>
          <a:bodyPr/>
          <a:lstStyle/>
          <a:p>
            <a:r>
              <a:rPr lang="en-US" dirty="0">
                <a:latin typeface="Calibri" panose="020F0502020204030204" pitchFamily="34" charset="0"/>
                <a:cs typeface="Calibri" panose="020F0502020204030204" pitchFamily="34" charset="0"/>
              </a:rPr>
              <a:t>What is stigma?</a:t>
            </a:r>
          </a:p>
          <a:p>
            <a:r>
              <a:rPr lang="en-US" dirty="0">
                <a:latin typeface="Calibri" panose="020F0502020204030204" pitchFamily="34" charset="0"/>
                <a:cs typeface="Calibri" panose="020F0502020204030204" pitchFamily="34" charset="0"/>
              </a:rPr>
              <a:t>Why does it matter for HIV policies and interventions?</a:t>
            </a:r>
          </a:p>
          <a:p>
            <a:r>
              <a:rPr lang="en-US" dirty="0">
                <a:latin typeface="Calibri" panose="020F0502020204030204" pitchFamily="34" charset="0"/>
                <a:cs typeface="Calibri" panose="020F0502020204030204" pitchFamily="34" charset="0"/>
              </a:rPr>
              <a:t>What is internalized stigma?</a:t>
            </a:r>
          </a:p>
          <a:p>
            <a:r>
              <a:rPr lang="en-US" dirty="0">
                <a:latin typeface="Calibri" panose="020F0502020204030204" pitchFamily="34" charset="0"/>
                <a:cs typeface="Calibri" panose="020F0502020204030204" pitchFamily="34" charset="0"/>
              </a:rPr>
              <a:t>Measuring internalized HIV-related stigma</a:t>
            </a:r>
          </a:p>
          <a:p>
            <a:r>
              <a:rPr lang="en-US" dirty="0">
                <a:latin typeface="Calibri" panose="020F0502020204030204" pitchFamily="34" charset="0"/>
                <a:cs typeface="Calibri" panose="020F0502020204030204" pitchFamily="34" charset="0"/>
              </a:rPr>
              <a:t>Practical considerations for implementation</a:t>
            </a:r>
          </a:p>
        </p:txBody>
      </p:sp>
      <p:sp>
        <p:nvSpPr>
          <p:cNvPr id="6" name="Text Placeholder 5">
            <a:extLst>
              <a:ext uri="{FF2B5EF4-FFF2-40B4-BE49-F238E27FC236}">
                <a16:creationId xmlns:a16="http://schemas.microsoft.com/office/drawing/2014/main" id="{B1A0EF39-2CC3-2442-BFFC-A8BEC16227FB}"/>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129265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46F1-7118-514D-BE05-0FB34B7713A0}"/>
              </a:ext>
            </a:extLst>
          </p:cNvPr>
          <p:cNvSpPr>
            <a:spLocks noGrp="1"/>
          </p:cNvSpPr>
          <p:nvPr>
            <p:ph type="title"/>
          </p:nvPr>
        </p:nvSpPr>
        <p:spPr>
          <a:xfrm>
            <a:off x="1059367" y="1081669"/>
            <a:ext cx="10772968" cy="777953"/>
          </a:xfrm>
        </p:spPr>
        <p:txBody>
          <a:bodyPr/>
          <a:lstStyle/>
          <a:p>
            <a:r>
              <a:rPr lang="en-US" dirty="0"/>
              <a:t>What is stigma?</a:t>
            </a:r>
          </a:p>
        </p:txBody>
      </p:sp>
      <p:sp>
        <p:nvSpPr>
          <p:cNvPr id="3" name="Content Placeholder 2">
            <a:extLst>
              <a:ext uri="{FF2B5EF4-FFF2-40B4-BE49-F238E27FC236}">
                <a16:creationId xmlns:a16="http://schemas.microsoft.com/office/drawing/2014/main" id="{4A0DCAE3-1EAE-FE48-91B1-DB68F8AE59F9}"/>
              </a:ext>
            </a:extLst>
          </p:cNvPr>
          <p:cNvSpPr>
            <a:spLocks noGrp="1"/>
          </p:cNvSpPr>
          <p:nvPr>
            <p:ph idx="4294967295"/>
          </p:nvPr>
        </p:nvSpPr>
        <p:spPr>
          <a:xfrm>
            <a:off x="1059367" y="2106202"/>
            <a:ext cx="10772968" cy="4161034"/>
          </a:xfrm>
        </p:spPr>
        <p:txBody>
          <a:bodyPr>
            <a:normAutofit/>
          </a:bodyPr>
          <a:lstStyle/>
          <a:p>
            <a:r>
              <a:rPr lang="en-US" dirty="0">
                <a:latin typeface="Calibri" panose="020F0502020204030204" pitchFamily="34" charset="0"/>
                <a:cs typeface="Calibri" panose="020F0502020204030204" pitchFamily="34" charset="0"/>
              </a:rPr>
              <a:t>“An attribute that is deeply discrediting” (Goffman, 1963).</a:t>
            </a:r>
          </a:p>
          <a:p>
            <a:r>
              <a:rPr lang="en-US" dirty="0">
                <a:latin typeface="Calibri" panose="020F0502020204030204" pitchFamily="34" charset="0"/>
                <a:cs typeface="Calibri" panose="020F0502020204030204" pitchFamily="34" charset="0"/>
              </a:rPr>
              <a:t>“The co-occurrence of labeling, stereotyping, separation, status loss, and discrimination in a context in which power is exercised” (</a:t>
            </a:r>
            <a:r>
              <a:rPr lang="en-US" dirty="0" err="1">
                <a:latin typeface="Calibri" panose="020F0502020204030204" pitchFamily="34" charset="0"/>
                <a:cs typeface="Calibri" panose="020F0502020204030204" pitchFamily="34" charset="0"/>
              </a:rPr>
              <a:t>Hatzenbuehler</a:t>
            </a:r>
            <a:r>
              <a:rPr lang="en-US" dirty="0">
                <a:latin typeface="Calibri" panose="020F0502020204030204" pitchFamily="34" charset="0"/>
                <a:cs typeface="Calibri" panose="020F0502020204030204" pitchFamily="34" charset="0"/>
              </a:rPr>
              <a:t> et al., 2013).</a:t>
            </a:r>
          </a:p>
          <a:p>
            <a:r>
              <a:rPr lang="en-US" dirty="0">
                <a:latin typeface="Calibri" panose="020F0502020204030204" pitchFamily="34" charset="0"/>
                <a:cs typeface="Calibri" panose="020F0502020204030204" pitchFamily="34" charset="0"/>
              </a:rPr>
              <a:t>Stigma functions at the intersection of culture, power and difference  (Parker &amp; </a:t>
            </a:r>
            <a:r>
              <a:rPr lang="en-US" dirty="0" err="1">
                <a:latin typeface="Calibri" panose="020F0502020204030204" pitchFamily="34" charset="0"/>
                <a:cs typeface="Calibri" panose="020F0502020204030204" pitchFamily="34" charset="0"/>
              </a:rPr>
              <a:t>Aggleton</a:t>
            </a:r>
            <a:r>
              <a:rPr lang="en-US" dirty="0">
                <a:latin typeface="Calibri" panose="020F0502020204030204" pitchFamily="34" charset="0"/>
                <a:cs typeface="Calibri" panose="020F0502020204030204" pitchFamily="34" charset="0"/>
              </a:rPr>
              <a:t>, 2003)</a:t>
            </a:r>
          </a:p>
          <a:p>
            <a:r>
              <a:rPr lang="en-US" dirty="0">
                <a:latin typeface="Calibri" panose="020F0502020204030204" pitchFamily="34" charset="0"/>
                <a:cs typeface="Calibri" panose="020F0502020204030204" pitchFamily="34" charset="0"/>
              </a:rPr>
              <a:t>Different types of HIV-related stigma: Enacted, community, anticipated, internalized</a:t>
            </a:r>
          </a:p>
          <a:p>
            <a:r>
              <a:rPr lang="en-US" dirty="0">
                <a:latin typeface="Calibri" panose="020F0502020204030204" pitchFamily="34" charset="0"/>
                <a:cs typeface="Calibri" panose="020F0502020204030204" pitchFamily="34" charset="0"/>
              </a:rPr>
              <a:t>Intersectional stigma</a:t>
            </a:r>
          </a:p>
        </p:txBody>
      </p:sp>
      <p:sp>
        <p:nvSpPr>
          <p:cNvPr id="6" name="Text Placeholder 5">
            <a:extLst>
              <a:ext uri="{FF2B5EF4-FFF2-40B4-BE49-F238E27FC236}">
                <a16:creationId xmlns:a16="http://schemas.microsoft.com/office/drawing/2014/main" id="{B1A0EF39-2CC3-2442-BFFC-A8BEC16227FB}"/>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603272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46F1-7118-514D-BE05-0FB34B7713A0}"/>
              </a:ext>
            </a:extLst>
          </p:cNvPr>
          <p:cNvSpPr>
            <a:spLocks noGrp="1"/>
          </p:cNvSpPr>
          <p:nvPr>
            <p:ph type="title"/>
          </p:nvPr>
        </p:nvSpPr>
        <p:spPr>
          <a:xfrm>
            <a:off x="1059367" y="999477"/>
            <a:ext cx="10772968" cy="819050"/>
          </a:xfrm>
        </p:spPr>
        <p:txBody>
          <a:bodyPr/>
          <a:lstStyle/>
          <a:p>
            <a:r>
              <a:rPr lang="en-US" dirty="0"/>
              <a:t>Why does stigma matter?</a:t>
            </a:r>
          </a:p>
        </p:txBody>
      </p:sp>
      <p:sp>
        <p:nvSpPr>
          <p:cNvPr id="3" name="Content Placeholder 2">
            <a:extLst>
              <a:ext uri="{FF2B5EF4-FFF2-40B4-BE49-F238E27FC236}">
                <a16:creationId xmlns:a16="http://schemas.microsoft.com/office/drawing/2014/main" id="{4A0DCAE3-1EAE-FE48-91B1-DB68F8AE59F9}"/>
              </a:ext>
            </a:extLst>
          </p:cNvPr>
          <p:cNvSpPr>
            <a:spLocks noGrp="1"/>
          </p:cNvSpPr>
          <p:nvPr>
            <p:ph idx="4294967295"/>
          </p:nvPr>
        </p:nvSpPr>
        <p:spPr>
          <a:xfrm>
            <a:off x="1059367" y="2060767"/>
            <a:ext cx="6728444" cy="4504420"/>
          </a:xfrm>
        </p:spPr>
        <p:txBody>
          <a:bodyPr>
            <a:normAutofit fontScale="85000" lnSpcReduction="20000"/>
          </a:bodyPr>
          <a:lstStyle/>
          <a:p>
            <a:pPr>
              <a:lnSpc>
                <a:spcPct val="110000"/>
              </a:lnSpc>
            </a:pPr>
            <a:r>
              <a:rPr lang="en-US" dirty="0">
                <a:latin typeface="Calibri" panose="020F0502020204030204" pitchFamily="34" charset="0"/>
                <a:cs typeface="Calibri" panose="020F0502020204030204" pitchFamily="34" charset="0"/>
              </a:rPr>
              <a:t>No progress on HIV-related stigma and discrimination would result in an additional 440,000 AIDS-related deaths between 2020 and 2030</a:t>
            </a:r>
          </a:p>
          <a:p>
            <a:pPr>
              <a:lnSpc>
                <a:spcPct val="110000"/>
              </a:lnSpc>
            </a:pPr>
            <a:r>
              <a:rPr lang="en-US" dirty="0">
                <a:latin typeface="Calibri" panose="020F0502020204030204" pitchFamily="34" charset="0"/>
                <a:cs typeface="Calibri" panose="020F0502020204030204" pitchFamily="34" charset="0"/>
              </a:rPr>
              <a:t>We cannot achieve global, regional and national HIV targets unless we address stigma and discrimination</a:t>
            </a:r>
          </a:p>
          <a:p>
            <a:pPr>
              <a:lnSpc>
                <a:spcPct val="110000"/>
              </a:lnSpc>
            </a:pPr>
            <a:r>
              <a:rPr lang="en-US" dirty="0">
                <a:latin typeface="Calibri" panose="020F0502020204030204" pitchFamily="34" charset="0"/>
                <a:cs typeface="Calibri" panose="020F0502020204030204" pitchFamily="34" charset="0"/>
              </a:rPr>
              <a:t>Experiencing stigma is a negative experience that is detrimental to quality of life</a:t>
            </a:r>
          </a:p>
          <a:p>
            <a:pPr>
              <a:lnSpc>
                <a:spcPct val="110000"/>
              </a:lnSpc>
            </a:pPr>
            <a:r>
              <a:rPr lang="en-US" dirty="0">
                <a:latin typeface="Calibri" panose="020F0502020204030204" pitchFamily="34" charset="0"/>
                <a:cs typeface="Calibri" panose="020F0502020204030204" pitchFamily="34" charset="0"/>
              </a:rPr>
              <a:t>It can lead to depression, social isolation, decreased condom use, lower attendance at health facilities, reduced adherence to ART</a:t>
            </a:r>
          </a:p>
          <a:p>
            <a:pPr>
              <a:lnSpc>
                <a:spcPct val="110000"/>
              </a:lnSpc>
            </a:pPr>
            <a:r>
              <a:rPr lang="en-US" dirty="0">
                <a:latin typeface="Calibri" panose="020F0502020204030204" pitchFamily="34" charset="0"/>
                <a:cs typeface="Calibri" panose="020F0502020204030204" pitchFamily="34" charset="0"/>
              </a:rPr>
              <a:t>Effective HIV interventions require understanding: local levels of stigma, the types of stigma being experienced, their drivers and their impacts on outcomes</a:t>
            </a:r>
          </a:p>
        </p:txBody>
      </p:sp>
      <p:sp>
        <p:nvSpPr>
          <p:cNvPr id="6" name="Text Placeholder 5">
            <a:extLst>
              <a:ext uri="{FF2B5EF4-FFF2-40B4-BE49-F238E27FC236}">
                <a16:creationId xmlns:a16="http://schemas.microsoft.com/office/drawing/2014/main" id="{B1A0EF39-2CC3-2442-BFFC-A8BEC16227FB}"/>
              </a:ext>
            </a:extLst>
          </p:cNvPr>
          <p:cNvSpPr>
            <a:spLocks noGrp="1"/>
          </p:cNvSpPr>
          <p:nvPr>
            <p:ph type="body" sz="quarter" idx="14"/>
          </p:nvPr>
        </p:nvSpPr>
        <p:spPr/>
        <p:txBody>
          <a:bodyPr/>
          <a:lstStyle/>
          <a:p>
            <a:endParaRPr lang="en-US"/>
          </a:p>
        </p:txBody>
      </p:sp>
      <p:pic>
        <p:nvPicPr>
          <p:cNvPr id="5" name="Picture 4" descr="Chart, line chart&#10;&#10;Description automatically generated">
            <a:extLst>
              <a:ext uri="{FF2B5EF4-FFF2-40B4-BE49-F238E27FC236}">
                <a16:creationId xmlns:a16="http://schemas.microsoft.com/office/drawing/2014/main" id="{1D16512C-2D48-3445-9067-8CFBB8E96AA9}"/>
              </a:ext>
            </a:extLst>
          </p:cNvPr>
          <p:cNvPicPr>
            <a:picLocks noChangeAspect="1"/>
          </p:cNvPicPr>
          <p:nvPr/>
        </p:nvPicPr>
        <p:blipFill>
          <a:blip r:embed="rId2"/>
          <a:stretch>
            <a:fillRect/>
          </a:stretch>
        </p:blipFill>
        <p:spPr>
          <a:xfrm>
            <a:off x="8476180" y="1786231"/>
            <a:ext cx="3391233" cy="4404198"/>
          </a:xfrm>
          <a:prstGeom prst="rect">
            <a:avLst/>
          </a:prstGeom>
          <a:ln w="57150" cmpd="thinThick">
            <a:solidFill>
              <a:schemeClr val="bg1">
                <a:lumMod val="50000"/>
              </a:schemeClr>
            </a:solidFill>
            <a:miter lim="800000"/>
          </a:ln>
        </p:spPr>
      </p:pic>
      <p:sp>
        <p:nvSpPr>
          <p:cNvPr id="7" name="TextBox 6">
            <a:extLst>
              <a:ext uri="{FF2B5EF4-FFF2-40B4-BE49-F238E27FC236}">
                <a16:creationId xmlns:a16="http://schemas.microsoft.com/office/drawing/2014/main" id="{D13459D9-CE61-8742-A312-BAE611F071AD}"/>
              </a:ext>
            </a:extLst>
          </p:cNvPr>
          <p:cNvSpPr txBox="1"/>
          <p:nvPr/>
        </p:nvSpPr>
        <p:spPr>
          <a:xfrm>
            <a:off x="8301519" y="6166901"/>
            <a:ext cx="4001416" cy="646331"/>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Sources: Special analysis by Avenir Health using data from UNAIDS/WHO/UNICEF HIV services tracking tool, November 2020; and UNAIDS epidemiological estimates, 2020.</a:t>
            </a:r>
          </a:p>
        </p:txBody>
      </p:sp>
    </p:spTree>
    <p:extLst>
      <p:ext uri="{BB962C8B-B14F-4D97-AF65-F5344CB8AC3E}">
        <p14:creationId xmlns:p14="http://schemas.microsoft.com/office/powerpoint/2010/main" val="310591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46F1-7118-514D-BE05-0FB34B7713A0}"/>
              </a:ext>
            </a:extLst>
          </p:cNvPr>
          <p:cNvSpPr>
            <a:spLocks noGrp="1"/>
          </p:cNvSpPr>
          <p:nvPr>
            <p:ph type="title"/>
          </p:nvPr>
        </p:nvSpPr>
        <p:spPr/>
        <p:txBody>
          <a:bodyPr>
            <a:normAutofit fontScale="90000"/>
          </a:bodyPr>
          <a:lstStyle/>
          <a:p>
            <a:r>
              <a:rPr lang="en-US" dirty="0"/>
              <a:t>What is internalized HIV-related stigma?</a:t>
            </a:r>
          </a:p>
        </p:txBody>
      </p:sp>
      <p:sp>
        <p:nvSpPr>
          <p:cNvPr id="3" name="Content Placeholder 2">
            <a:extLst>
              <a:ext uri="{FF2B5EF4-FFF2-40B4-BE49-F238E27FC236}">
                <a16:creationId xmlns:a16="http://schemas.microsoft.com/office/drawing/2014/main" id="{4A0DCAE3-1EAE-FE48-91B1-DB68F8AE59F9}"/>
              </a:ext>
            </a:extLst>
          </p:cNvPr>
          <p:cNvSpPr>
            <a:spLocks noGrp="1"/>
          </p:cNvSpPr>
          <p:nvPr>
            <p:ph idx="4294967295"/>
          </p:nvPr>
        </p:nvSpPr>
        <p:spPr>
          <a:xfrm>
            <a:off x="1059367" y="2702103"/>
            <a:ext cx="10772968" cy="3474860"/>
          </a:xfrm>
        </p:spPr>
        <p:txBody>
          <a:bodyPr/>
          <a:lstStyle/>
          <a:p>
            <a:r>
              <a:rPr lang="en-US" dirty="0">
                <a:latin typeface="Calibri" panose="020F0502020204030204" pitchFamily="34" charset="0"/>
                <a:cs typeface="Calibri" panose="020F0502020204030204" pitchFamily="34" charset="0"/>
              </a:rPr>
              <a:t>Internalized HIV stigma occurs when a person living with HIV endorses negative attitudes associated with HIV and accepts them as applicable to her or himself </a:t>
            </a:r>
          </a:p>
          <a:p>
            <a:r>
              <a:rPr lang="en-US" dirty="0">
                <a:latin typeface="Calibri" panose="020F0502020204030204" pitchFamily="34" charset="0"/>
                <a:cs typeface="Calibri" panose="020F0502020204030204" pitchFamily="34" charset="0"/>
              </a:rPr>
              <a:t>It is characterized by self-deprecating feelings and cognitions, such as shame, self-blame, embarrassment, guilt and worthlessness </a:t>
            </a:r>
          </a:p>
          <a:p>
            <a:r>
              <a:rPr lang="en-US" dirty="0">
                <a:latin typeface="Calibri" panose="020F0502020204030204" pitchFamily="34" charset="0"/>
                <a:cs typeface="Calibri" panose="020F0502020204030204" pitchFamily="34" charset="0"/>
              </a:rPr>
              <a:t>It is associated with the assimilation of these negative attitudes, beliefs, and feelings threatening self-concept and self-esteem </a:t>
            </a:r>
          </a:p>
        </p:txBody>
      </p:sp>
      <p:sp>
        <p:nvSpPr>
          <p:cNvPr id="6" name="Text Placeholder 5">
            <a:extLst>
              <a:ext uri="{FF2B5EF4-FFF2-40B4-BE49-F238E27FC236}">
                <a16:creationId xmlns:a16="http://schemas.microsoft.com/office/drawing/2014/main" id="{B1A0EF39-2CC3-2442-BFFC-A8BEC16227FB}"/>
              </a:ext>
            </a:extLst>
          </p:cNvPr>
          <p:cNvSpPr>
            <a:spLocks noGrp="1"/>
          </p:cNvSpPr>
          <p:nvPr>
            <p:ph type="body" sz="quarter" idx="14"/>
          </p:nvPr>
        </p:nvSpPr>
        <p:spPr/>
        <p:txBody>
          <a:bodyPr/>
          <a:lstStyle/>
          <a:p>
            <a:endParaRPr lang="en-US"/>
          </a:p>
        </p:txBody>
      </p:sp>
      <p:sp>
        <p:nvSpPr>
          <p:cNvPr id="5" name="TextBox 4">
            <a:extLst>
              <a:ext uri="{FF2B5EF4-FFF2-40B4-BE49-F238E27FC236}">
                <a16:creationId xmlns:a16="http://schemas.microsoft.com/office/drawing/2014/main" id="{CFD60A51-B527-0247-AA23-08B4D1183E64}"/>
              </a:ext>
            </a:extLst>
          </p:cNvPr>
          <p:cNvSpPr txBox="1"/>
          <p:nvPr/>
        </p:nvSpPr>
        <p:spPr>
          <a:xfrm>
            <a:off x="7950993" y="6023074"/>
            <a:ext cx="3881342"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Sources: </a:t>
            </a:r>
            <a:r>
              <a:rPr lang="en-US" sz="1400" dirty="0" err="1">
                <a:latin typeface="Calibri" panose="020F0502020204030204" pitchFamily="34" charset="0"/>
                <a:cs typeface="Calibri" panose="020F0502020204030204" pitchFamily="34" charset="0"/>
              </a:rPr>
              <a:t>Pantelic</a:t>
            </a:r>
            <a:r>
              <a:rPr lang="en-US" sz="1400" dirty="0">
                <a:latin typeface="Calibri" panose="020F0502020204030204" pitchFamily="34" charset="0"/>
                <a:cs typeface="Calibri" panose="020F0502020204030204" pitchFamily="34" charset="0"/>
              </a:rPr>
              <a:t> et al., 2019; </a:t>
            </a:r>
            <a:r>
              <a:rPr lang="en-US" sz="1400" dirty="0" err="1">
                <a:latin typeface="Calibri" panose="020F0502020204030204" pitchFamily="34" charset="0"/>
                <a:cs typeface="Calibri" panose="020F0502020204030204" pitchFamily="34" charset="0"/>
              </a:rPr>
              <a:t>Relf</a:t>
            </a:r>
            <a:r>
              <a:rPr lang="en-US" sz="1400" dirty="0">
                <a:latin typeface="Calibri" panose="020F0502020204030204" pitchFamily="34" charset="0"/>
                <a:cs typeface="Calibri" panose="020F0502020204030204" pitchFamily="34" charset="0"/>
              </a:rPr>
              <a:t> et al., 2021</a:t>
            </a:r>
          </a:p>
        </p:txBody>
      </p:sp>
    </p:spTree>
    <p:extLst>
      <p:ext uri="{BB962C8B-B14F-4D97-AF65-F5344CB8AC3E}">
        <p14:creationId xmlns:p14="http://schemas.microsoft.com/office/powerpoint/2010/main" val="2489343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46F1-7118-514D-BE05-0FB34B7713A0}"/>
              </a:ext>
            </a:extLst>
          </p:cNvPr>
          <p:cNvSpPr>
            <a:spLocks noGrp="1"/>
          </p:cNvSpPr>
          <p:nvPr>
            <p:ph type="title"/>
          </p:nvPr>
        </p:nvSpPr>
        <p:spPr/>
        <p:txBody>
          <a:bodyPr>
            <a:normAutofit fontScale="90000"/>
          </a:bodyPr>
          <a:lstStyle/>
          <a:p>
            <a:r>
              <a:rPr lang="en-US" dirty="0"/>
              <a:t>Measuring internalized HIV-related stigma</a:t>
            </a:r>
          </a:p>
        </p:txBody>
      </p:sp>
      <p:sp>
        <p:nvSpPr>
          <p:cNvPr id="3" name="Content Placeholder 2">
            <a:extLst>
              <a:ext uri="{FF2B5EF4-FFF2-40B4-BE49-F238E27FC236}">
                <a16:creationId xmlns:a16="http://schemas.microsoft.com/office/drawing/2014/main" id="{4A0DCAE3-1EAE-FE48-91B1-DB68F8AE59F9}"/>
              </a:ext>
            </a:extLst>
          </p:cNvPr>
          <p:cNvSpPr>
            <a:spLocks noGrp="1"/>
          </p:cNvSpPr>
          <p:nvPr>
            <p:ph idx="4294967295"/>
          </p:nvPr>
        </p:nvSpPr>
        <p:spPr>
          <a:xfrm>
            <a:off x="1059367" y="2621583"/>
            <a:ext cx="10772968" cy="3555380"/>
          </a:xfrm>
        </p:spPr>
        <p:txBody>
          <a:bodyPr/>
          <a:lstStyle/>
          <a:p>
            <a:r>
              <a:rPr lang="en-US" dirty="0"/>
              <a:t>There are many measures to choose from</a:t>
            </a:r>
          </a:p>
          <a:p>
            <a:pPr lvl="1"/>
            <a:r>
              <a:rPr lang="en-US" dirty="0"/>
              <a:t>Some cover stigma broadly with a sub-scale to capture internalized stigma</a:t>
            </a:r>
          </a:p>
          <a:p>
            <a:pPr lvl="1"/>
            <a:r>
              <a:rPr lang="en-US" dirty="0"/>
              <a:t>Some are specific to internalized stigma</a:t>
            </a:r>
          </a:p>
          <a:p>
            <a:pPr lvl="1"/>
            <a:r>
              <a:rPr lang="en-US" dirty="0"/>
              <a:t>Different ones have been adapted for different populations/settings</a:t>
            </a:r>
          </a:p>
          <a:p>
            <a:r>
              <a:rPr lang="en-US" dirty="0"/>
              <a:t>Content and response options vary</a:t>
            </a:r>
          </a:p>
          <a:p>
            <a:r>
              <a:rPr lang="en-US" dirty="0"/>
              <a:t>Not all have been validated</a:t>
            </a:r>
          </a:p>
        </p:txBody>
      </p:sp>
      <p:sp>
        <p:nvSpPr>
          <p:cNvPr id="6" name="Text Placeholder 5">
            <a:extLst>
              <a:ext uri="{FF2B5EF4-FFF2-40B4-BE49-F238E27FC236}">
                <a16:creationId xmlns:a16="http://schemas.microsoft.com/office/drawing/2014/main" id="{B1A0EF39-2CC3-2442-BFFC-A8BEC16227FB}"/>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187449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2CFC1-C3A4-584D-AA6B-B237CB6BAC89}"/>
              </a:ext>
            </a:extLst>
          </p:cNvPr>
          <p:cNvSpPr>
            <a:spLocks noGrp="1"/>
          </p:cNvSpPr>
          <p:nvPr>
            <p:ph type="title"/>
          </p:nvPr>
        </p:nvSpPr>
        <p:spPr>
          <a:xfrm>
            <a:off x="914400" y="876189"/>
            <a:ext cx="11054993" cy="1215482"/>
          </a:xfrm>
        </p:spPr>
        <p:txBody>
          <a:bodyPr>
            <a:normAutofit fontScale="90000"/>
          </a:bodyPr>
          <a:lstStyle/>
          <a:p>
            <a:r>
              <a:rPr lang="en-US" dirty="0"/>
              <a:t>Measuring internalized HIV-related stigma: General HIV stigma measures</a:t>
            </a:r>
          </a:p>
        </p:txBody>
      </p:sp>
      <p:sp>
        <p:nvSpPr>
          <p:cNvPr id="3" name="Text Placeholder 2">
            <a:extLst>
              <a:ext uri="{FF2B5EF4-FFF2-40B4-BE49-F238E27FC236}">
                <a16:creationId xmlns:a16="http://schemas.microsoft.com/office/drawing/2014/main" id="{9CEFF8CF-E2E8-DB4C-BBC2-7EF249335E50}"/>
              </a:ext>
            </a:extLst>
          </p:cNvPr>
          <p:cNvSpPr>
            <a:spLocks noGrp="1"/>
          </p:cNvSpPr>
          <p:nvPr>
            <p:ph type="body" sz="quarter" idx="14"/>
          </p:nvPr>
        </p:nvSpPr>
        <p:spPr/>
        <p:txBody>
          <a:bodyPr/>
          <a:lstStyle/>
          <a:p>
            <a:endParaRPr lang="en-US"/>
          </a:p>
        </p:txBody>
      </p:sp>
      <p:graphicFrame>
        <p:nvGraphicFramePr>
          <p:cNvPr id="7" name="Table 5">
            <a:extLst>
              <a:ext uri="{FF2B5EF4-FFF2-40B4-BE49-F238E27FC236}">
                <a16:creationId xmlns:a16="http://schemas.microsoft.com/office/drawing/2014/main" id="{48071439-FF40-984F-9414-7021C5213573}"/>
              </a:ext>
            </a:extLst>
          </p:cNvPr>
          <p:cNvGraphicFramePr>
            <a:graphicFrameLocks/>
          </p:cNvGraphicFramePr>
          <p:nvPr>
            <p:extLst>
              <p:ext uri="{D42A27DB-BD31-4B8C-83A1-F6EECF244321}">
                <p14:modId xmlns:p14="http://schemas.microsoft.com/office/powerpoint/2010/main" val="2280869001"/>
              </p:ext>
            </p:extLst>
          </p:nvPr>
        </p:nvGraphicFramePr>
        <p:xfrm>
          <a:off x="635278" y="2145360"/>
          <a:ext cx="11531599" cy="4663440"/>
        </p:xfrm>
        <a:graphic>
          <a:graphicData uri="http://schemas.openxmlformats.org/drawingml/2006/table">
            <a:tbl>
              <a:tblPr firstRow="1" bandRow="1">
                <a:tableStyleId>{5C22544A-7EE6-4342-B048-85BDC9FD1C3A}</a:tableStyleId>
              </a:tblPr>
              <a:tblGrid>
                <a:gridCol w="1172005">
                  <a:extLst>
                    <a:ext uri="{9D8B030D-6E8A-4147-A177-3AD203B41FA5}">
                      <a16:colId xmlns:a16="http://schemas.microsoft.com/office/drawing/2014/main" val="2660865763"/>
                    </a:ext>
                  </a:extLst>
                </a:gridCol>
                <a:gridCol w="1033035">
                  <a:extLst>
                    <a:ext uri="{9D8B030D-6E8A-4147-A177-3AD203B41FA5}">
                      <a16:colId xmlns:a16="http://schemas.microsoft.com/office/drawing/2014/main" val="2295860063"/>
                    </a:ext>
                  </a:extLst>
                </a:gridCol>
                <a:gridCol w="2832077">
                  <a:extLst>
                    <a:ext uri="{9D8B030D-6E8A-4147-A177-3AD203B41FA5}">
                      <a16:colId xmlns:a16="http://schemas.microsoft.com/office/drawing/2014/main" val="2414460777"/>
                    </a:ext>
                  </a:extLst>
                </a:gridCol>
                <a:gridCol w="1389413">
                  <a:extLst>
                    <a:ext uri="{9D8B030D-6E8A-4147-A177-3AD203B41FA5}">
                      <a16:colId xmlns:a16="http://schemas.microsoft.com/office/drawing/2014/main" val="690383789"/>
                    </a:ext>
                  </a:extLst>
                </a:gridCol>
                <a:gridCol w="1603169">
                  <a:extLst>
                    <a:ext uri="{9D8B030D-6E8A-4147-A177-3AD203B41FA5}">
                      <a16:colId xmlns:a16="http://schemas.microsoft.com/office/drawing/2014/main" val="1716146977"/>
                    </a:ext>
                  </a:extLst>
                </a:gridCol>
                <a:gridCol w="3501900">
                  <a:extLst>
                    <a:ext uri="{9D8B030D-6E8A-4147-A177-3AD203B41FA5}">
                      <a16:colId xmlns:a16="http://schemas.microsoft.com/office/drawing/2014/main" val="541557531"/>
                    </a:ext>
                  </a:extLst>
                </a:gridCol>
              </a:tblGrid>
              <a:tr h="370840">
                <a:tc>
                  <a:txBody>
                    <a:bodyPr/>
                    <a:lstStyle/>
                    <a:p>
                      <a:r>
                        <a:rPr lang="en-US" sz="1600" dirty="0">
                          <a:latin typeface="Calibri" panose="020F0502020204030204" pitchFamily="34" charset="0"/>
                          <a:cs typeface="Calibri" panose="020F0502020204030204" pitchFamily="34" charset="0"/>
                        </a:rPr>
                        <a:t>Name</a:t>
                      </a:r>
                    </a:p>
                  </a:txBody>
                  <a:tcPr/>
                </a:tc>
                <a:tc>
                  <a:txBody>
                    <a:bodyPr/>
                    <a:lstStyle/>
                    <a:p>
                      <a:r>
                        <a:rPr lang="en-US" sz="1600" dirty="0">
                          <a:latin typeface="Calibri" panose="020F0502020204030204" pitchFamily="34" charset="0"/>
                          <a:cs typeface="Calibri" panose="020F0502020204030204" pitchFamily="34" charset="0"/>
                        </a:rPr>
                        <a:t>Author, Year</a:t>
                      </a:r>
                    </a:p>
                  </a:txBody>
                  <a:tcPr/>
                </a:tc>
                <a:tc>
                  <a:txBody>
                    <a:bodyPr/>
                    <a:lstStyle/>
                    <a:p>
                      <a:r>
                        <a:rPr lang="en-US" sz="1600" dirty="0">
                          <a:latin typeface="Calibri" panose="020F0502020204030204" pitchFamily="34" charset="0"/>
                          <a:cs typeface="Calibri" panose="020F0502020204030204" pitchFamily="34" charset="0"/>
                        </a:rPr>
                        <a:t>Structure</a:t>
                      </a:r>
                    </a:p>
                  </a:txBody>
                  <a:tcPr/>
                </a:tc>
                <a:tc>
                  <a:txBody>
                    <a:bodyPr/>
                    <a:lstStyle/>
                    <a:p>
                      <a:r>
                        <a:rPr lang="en-US" sz="1600" dirty="0">
                          <a:latin typeface="Calibri" panose="020F0502020204030204" pitchFamily="34" charset="0"/>
                          <a:cs typeface="Calibri" panose="020F0502020204030204" pitchFamily="34" charset="0"/>
                        </a:rPr>
                        <a:t>Internalized stigma</a:t>
                      </a:r>
                    </a:p>
                  </a:txBody>
                  <a:tcPr/>
                </a:tc>
                <a:tc>
                  <a:txBody>
                    <a:bodyPr/>
                    <a:lstStyle/>
                    <a:p>
                      <a:r>
                        <a:rPr lang="en-US" sz="1600" dirty="0">
                          <a:latin typeface="Calibri" panose="020F0502020204030204" pitchFamily="34" charset="0"/>
                          <a:cs typeface="Calibri" panose="020F0502020204030204" pitchFamily="34" charset="0"/>
                        </a:rPr>
                        <a:t>Languages</a:t>
                      </a:r>
                    </a:p>
                  </a:txBody>
                  <a:tcPr/>
                </a:tc>
                <a:tc>
                  <a:txBody>
                    <a:bodyPr/>
                    <a:lstStyle/>
                    <a:p>
                      <a:r>
                        <a:rPr lang="en-US" sz="1600" dirty="0">
                          <a:latin typeface="Calibri" panose="020F0502020204030204" pitchFamily="34" charset="0"/>
                          <a:cs typeface="Calibri" panose="020F0502020204030204" pitchFamily="34" charset="0"/>
                        </a:rPr>
                        <a:t>Adaptations</a:t>
                      </a:r>
                    </a:p>
                  </a:txBody>
                  <a:tcPr/>
                </a:tc>
                <a:extLst>
                  <a:ext uri="{0D108BD9-81ED-4DB2-BD59-A6C34878D82A}">
                    <a16:rowId xmlns:a16="http://schemas.microsoft.com/office/drawing/2014/main" val="2578338208"/>
                  </a:ext>
                </a:extLst>
              </a:tr>
              <a:tr h="370840">
                <a:tc>
                  <a:txBody>
                    <a:bodyPr/>
                    <a:lstStyle/>
                    <a:p>
                      <a:r>
                        <a:rPr lang="en-US" sz="1600" dirty="0">
                          <a:latin typeface="Calibri" panose="020F0502020204030204" pitchFamily="34" charset="0"/>
                          <a:cs typeface="Calibri" panose="020F0502020204030204" pitchFamily="34" charset="0"/>
                        </a:rPr>
                        <a:t>HIV stigma scale</a:t>
                      </a:r>
                    </a:p>
                  </a:txBody>
                  <a:tcPr/>
                </a:tc>
                <a:tc>
                  <a:txBody>
                    <a:bodyPr/>
                    <a:lstStyle/>
                    <a:p>
                      <a:r>
                        <a:rPr lang="en-US" sz="1600" dirty="0">
                          <a:latin typeface="Calibri" panose="020F0502020204030204" pitchFamily="34" charset="0"/>
                          <a:cs typeface="Calibri" panose="020F0502020204030204" pitchFamily="34" charset="0"/>
                        </a:rPr>
                        <a:t>Berger et al., 2001</a:t>
                      </a:r>
                    </a:p>
                  </a:txBody>
                  <a:tcPr/>
                </a:tc>
                <a:tc>
                  <a:txBody>
                    <a:bodyPr/>
                    <a:lstStyle/>
                    <a:p>
                      <a:r>
                        <a:rPr lang="en-US" sz="1600" dirty="0">
                          <a:latin typeface="Calibri" panose="020F0502020204030204" pitchFamily="34" charset="0"/>
                          <a:cs typeface="Calibri" panose="020F0502020204030204" pitchFamily="34" charset="0"/>
                        </a:rPr>
                        <a:t>40 items; 4-point Likert scale</a:t>
                      </a:r>
                    </a:p>
                  </a:txBody>
                  <a:tcPr/>
                </a:tc>
                <a:tc>
                  <a:txBody>
                    <a:bodyPr/>
                    <a:lstStyle/>
                    <a:p>
                      <a:r>
                        <a:rPr lang="en-US" sz="1600" dirty="0">
                          <a:latin typeface="Calibri" panose="020F0502020204030204" pitchFamily="34" charset="0"/>
                          <a:cs typeface="Calibri" panose="020F0502020204030204" pitchFamily="34" charset="0"/>
                        </a:rPr>
                        <a:t>Negative self-image sub-scale (8 items)</a:t>
                      </a:r>
                    </a:p>
                  </a:txBody>
                  <a:tcPr/>
                </a:tc>
                <a:tc>
                  <a:txBody>
                    <a:bodyPr/>
                    <a:lstStyle/>
                    <a:p>
                      <a:r>
                        <a:rPr lang="en-US" sz="1600" kern="1200" dirty="0">
                          <a:solidFill>
                            <a:schemeClr val="dk1"/>
                          </a:solidFill>
                          <a:effectLst/>
                          <a:latin typeface="Calibri" panose="020F0502020204030204" pitchFamily="34" charset="0"/>
                          <a:ea typeface="+mn-ea"/>
                          <a:cs typeface="Calibri" panose="020F0502020204030204" pitchFamily="34" charset="0"/>
                        </a:rPr>
                        <a:t>Amharic, Bahasa, Chinese, English, Japanese, Polish, Portuguese, Spanish, Swedish, Tamil, Thai</a:t>
                      </a:r>
                    </a:p>
                  </a:txBody>
                  <a:tcPr/>
                </a:tc>
                <a:tc>
                  <a:txBody>
                    <a:bodyPr/>
                    <a:lstStyle/>
                    <a:p>
                      <a:r>
                        <a:rPr lang="en-US" sz="1600" dirty="0">
                          <a:latin typeface="Calibri" panose="020F0502020204030204" pitchFamily="34" charset="0"/>
                          <a:cs typeface="Calibri" panose="020F0502020204030204" pitchFamily="34" charset="0"/>
                        </a:rPr>
                        <a:t>Youth living with HIV, Asian persons living with HIV in the USA, Spanish speaking urban PLHIV in Peru, Spanish speaking Latinx PLHIV in Puerto Rico, PLHIV in South India, Japanese adults living with HIV, Brazilian adults living with HIV, Adults and youth in Sweden, adults living with HIV in Taiwan</a:t>
                      </a:r>
                    </a:p>
                  </a:txBody>
                  <a:tcPr/>
                </a:tc>
                <a:extLst>
                  <a:ext uri="{0D108BD9-81ED-4DB2-BD59-A6C34878D82A}">
                    <a16:rowId xmlns:a16="http://schemas.microsoft.com/office/drawing/2014/main" val="1542328913"/>
                  </a:ext>
                </a:extLst>
              </a:tr>
              <a:tr h="370840">
                <a:tc>
                  <a:txBody>
                    <a:bodyPr/>
                    <a:lstStyle/>
                    <a:p>
                      <a:r>
                        <a:rPr lang="en-US" sz="1600" dirty="0">
                          <a:latin typeface="Calibri" panose="020F0502020204030204" pitchFamily="34" charset="0"/>
                          <a:cs typeface="Calibri" panose="020F0502020204030204" pitchFamily="34" charset="0"/>
                        </a:rPr>
                        <a:t>PLHIV stigma index (2.0)</a:t>
                      </a:r>
                    </a:p>
                  </a:txBody>
                  <a:tcPr/>
                </a:tc>
                <a:tc>
                  <a:txBody>
                    <a:bodyPr/>
                    <a:lstStyle/>
                    <a:p>
                      <a:r>
                        <a:rPr lang="en-US" sz="1600" dirty="0">
                          <a:latin typeface="Calibri" panose="020F0502020204030204" pitchFamily="34" charset="0"/>
                          <a:cs typeface="Calibri" panose="020F0502020204030204" pitchFamily="34" charset="0"/>
                        </a:rPr>
                        <a:t>GNP+, ICW, UNAIDS &amp; IPPF, 2018; Friedland,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Calibri" panose="020F0502020204030204" pitchFamily="34" charset="0"/>
                          <a:ea typeface="+mn-ea"/>
                          <a:cs typeface="Calibri" panose="020F0502020204030204" pitchFamily="34" charset="0"/>
                        </a:rPr>
                        <a:t>Sections: disclosure, experience of S&amp;D, internalized stigma and resilience, interactions with healthcare services,  human rights and effecting change, S&amp;D experienced for reasons other than HIV status,  personal experience related to S&amp;D</a:t>
                      </a:r>
                      <a:endParaRPr lang="en-US" sz="16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Includes IA-RSS scale (6 items; range: 0,6) and new scale to assess resilience (10 items; scale: -10, 10).</a:t>
                      </a:r>
                    </a:p>
                  </a:txBody>
                  <a:tcPr/>
                </a:tc>
                <a:tc>
                  <a:txBody>
                    <a:bodyPr/>
                    <a:lstStyle/>
                    <a:p>
                      <a:r>
                        <a:rPr lang="en-US" sz="1600" dirty="0">
                          <a:latin typeface="Calibri" panose="020F0502020204030204" pitchFamily="34" charset="0"/>
                          <a:cs typeface="Calibri" panose="020F0502020204030204" pitchFamily="34" charset="0"/>
                        </a:rPr>
                        <a:t>55 languages</a:t>
                      </a:r>
                    </a:p>
                  </a:txBody>
                  <a:tcPr/>
                </a:tc>
                <a:tc>
                  <a:txBody>
                    <a:bodyPr/>
                    <a:lstStyle/>
                    <a:p>
                      <a:r>
                        <a:rPr lang="en-US" sz="1600" dirty="0">
                          <a:latin typeface="Calibri" panose="020F0502020204030204" pitchFamily="34" charset="0"/>
                          <a:cs typeface="Calibri" panose="020F0502020204030204" pitchFamily="34" charset="0"/>
                        </a:rPr>
                        <a:t>100 countries</a:t>
                      </a:r>
                    </a:p>
                  </a:txBody>
                  <a:tcPr/>
                </a:tc>
                <a:extLst>
                  <a:ext uri="{0D108BD9-81ED-4DB2-BD59-A6C34878D82A}">
                    <a16:rowId xmlns:a16="http://schemas.microsoft.com/office/drawing/2014/main" val="236312294"/>
                  </a:ext>
                </a:extLst>
              </a:tr>
            </a:tbl>
          </a:graphicData>
        </a:graphic>
      </p:graphicFrame>
    </p:spTree>
    <p:extLst>
      <p:ext uri="{BB962C8B-B14F-4D97-AF65-F5344CB8AC3E}">
        <p14:creationId xmlns:p14="http://schemas.microsoft.com/office/powerpoint/2010/main" val="2438498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2CFC1-C3A4-584D-AA6B-B237CB6BAC89}"/>
              </a:ext>
            </a:extLst>
          </p:cNvPr>
          <p:cNvSpPr>
            <a:spLocks noGrp="1"/>
          </p:cNvSpPr>
          <p:nvPr>
            <p:ph type="title"/>
          </p:nvPr>
        </p:nvSpPr>
        <p:spPr>
          <a:xfrm>
            <a:off x="1059367" y="814545"/>
            <a:ext cx="10772968" cy="1215482"/>
          </a:xfrm>
        </p:spPr>
        <p:txBody>
          <a:bodyPr>
            <a:normAutofit fontScale="90000"/>
          </a:bodyPr>
          <a:lstStyle/>
          <a:p>
            <a:r>
              <a:rPr lang="en-US" dirty="0"/>
              <a:t>Measuring internalized HIV-related stigma: Specific measures</a:t>
            </a:r>
          </a:p>
        </p:txBody>
      </p:sp>
      <p:sp>
        <p:nvSpPr>
          <p:cNvPr id="3" name="Text Placeholder 2">
            <a:extLst>
              <a:ext uri="{FF2B5EF4-FFF2-40B4-BE49-F238E27FC236}">
                <a16:creationId xmlns:a16="http://schemas.microsoft.com/office/drawing/2014/main" id="{9CEFF8CF-E2E8-DB4C-BBC2-7EF249335E50}"/>
              </a:ext>
            </a:extLst>
          </p:cNvPr>
          <p:cNvSpPr>
            <a:spLocks noGrp="1"/>
          </p:cNvSpPr>
          <p:nvPr>
            <p:ph type="body" sz="quarter" idx="14"/>
          </p:nvPr>
        </p:nvSpPr>
        <p:spPr/>
        <p:txBody>
          <a:bodyPr/>
          <a:lstStyle/>
          <a:p>
            <a:endParaRPr lang="en-US"/>
          </a:p>
        </p:txBody>
      </p:sp>
      <p:graphicFrame>
        <p:nvGraphicFramePr>
          <p:cNvPr id="7" name="Table 5">
            <a:extLst>
              <a:ext uri="{FF2B5EF4-FFF2-40B4-BE49-F238E27FC236}">
                <a16:creationId xmlns:a16="http://schemas.microsoft.com/office/drawing/2014/main" id="{203BEC29-B5CB-E84B-B99E-F2738C2B5B48}"/>
              </a:ext>
            </a:extLst>
          </p:cNvPr>
          <p:cNvGraphicFramePr>
            <a:graphicFrameLocks/>
          </p:cNvGraphicFramePr>
          <p:nvPr>
            <p:extLst>
              <p:ext uri="{D42A27DB-BD31-4B8C-83A1-F6EECF244321}">
                <p14:modId xmlns:p14="http://schemas.microsoft.com/office/powerpoint/2010/main" val="244799098"/>
              </p:ext>
            </p:extLst>
          </p:nvPr>
        </p:nvGraphicFramePr>
        <p:xfrm>
          <a:off x="1114868" y="2192224"/>
          <a:ext cx="10471585" cy="4394200"/>
        </p:xfrm>
        <a:graphic>
          <a:graphicData uri="http://schemas.openxmlformats.org/drawingml/2006/table">
            <a:tbl>
              <a:tblPr firstRow="1" bandRow="1">
                <a:tableStyleId>{5C22544A-7EE6-4342-B048-85BDC9FD1C3A}</a:tableStyleId>
              </a:tblPr>
              <a:tblGrid>
                <a:gridCol w="1959428">
                  <a:extLst>
                    <a:ext uri="{9D8B030D-6E8A-4147-A177-3AD203B41FA5}">
                      <a16:colId xmlns:a16="http://schemas.microsoft.com/office/drawing/2014/main" val="2859322328"/>
                    </a:ext>
                  </a:extLst>
                </a:gridCol>
                <a:gridCol w="1883228">
                  <a:extLst>
                    <a:ext uri="{9D8B030D-6E8A-4147-A177-3AD203B41FA5}">
                      <a16:colId xmlns:a16="http://schemas.microsoft.com/office/drawing/2014/main" val="2295860063"/>
                    </a:ext>
                  </a:extLst>
                </a:gridCol>
                <a:gridCol w="1543614">
                  <a:extLst>
                    <a:ext uri="{9D8B030D-6E8A-4147-A177-3AD203B41FA5}">
                      <a16:colId xmlns:a16="http://schemas.microsoft.com/office/drawing/2014/main" val="2414460777"/>
                    </a:ext>
                  </a:extLst>
                </a:gridCol>
                <a:gridCol w="2789948">
                  <a:extLst>
                    <a:ext uri="{9D8B030D-6E8A-4147-A177-3AD203B41FA5}">
                      <a16:colId xmlns:a16="http://schemas.microsoft.com/office/drawing/2014/main" val="1716146977"/>
                    </a:ext>
                  </a:extLst>
                </a:gridCol>
                <a:gridCol w="2295367">
                  <a:extLst>
                    <a:ext uri="{9D8B030D-6E8A-4147-A177-3AD203B41FA5}">
                      <a16:colId xmlns:a16="http://schemas.microsoft.com/office/drawing/2014/main" val="541557531"/>
                    </a:ext>
                  </a:extLst>
                </a:gridCol>
              </a:tblGrid>
              <a:tr h="370840">
                <a:tc>
                  <a:txBody>
                    <a:bodyPr/>
                    <a:lstStyle/>
                    <a:p>
                      <a:r>
                        <a:rPr lang="en-US" dirty="0">
                          <a:latin typeface="Calibri" panose="020F0502020204030204" pitchFamily="34" charset="0"/>
                          <a:cs typeface="Calibri" panose="020F0502020204030204" pitchFamily="34" charset="0"/>
                        </a:rPr>
                        <a:t>Name</a:t>
                      </a:r>
                    </a:p>
                  </a:txBody>
                  <a:tcPr/>
                </a:tc>
                <a:tc>
                  <a:txBody>
                    <a:bodyPr/>
                    <a:lstStyle/>
                    <a:p>
                      <a:r>
                        <a:rPr lang="en-US" dirty="0">
                          <a:latin typeface="Calibri" panose="020F0502020204030204" pitchFamily="34" charset="0"/>
                          <a:cs typeface="Calibri" panose="020F0502020204030204" pitchFamily="34" charset="0"/>
                        </a:rPr>
                        <a:t>Author, Year</a:t>
                      </a:r>
                    </a:p>
                  </a:txBody>
                  <a:tcPr/>
                </a:tc>
                <a:tc>
                  <a:txBody>
                    <a:bodyPr/>
                    <a:lstStyle/>
                    <a:p>
                      <a:r>
                        <a:rPr lang="en-US" dirty="0">
                          <a:latin typeface="Calibri" panose="020F0502020204030204" pitchFamily="34" charset="0"/>
                          <a:cs typeface="Calibri" panose="020F0502020204030204" pitchFamily="34" charset="0"/>
                        </a:rPr>
                        <a:t>Structure</a:t>
                      </a:r>
                    </a:p>
                  </a:txBody>
                  <a:tcPr/>
                </a:tc>
                <a:tc>
                  <a:txBody>
                    <a:bodyPr/>
                    <a:lstStyle/>
                    <a:p>
                      <a:r>
                        <a:rPr lang="en-US" dirty="0">
                          <a:latin typeface="Calibri" panose="020F0502020204030204" pitchFamily="34" charset="0"/>
                          <a:cs typeface="Calibri" panose="020F0502020204030204" pitchFamily="34" charset="0"/>
                        </a:rPr>
                        <a:t>Target population</a:t>
                      </a:r>
                    </a:p>
                  </a:txBody>
                  <a:tcPr/>
                </a:tc>
                <a:tc>
                  <a:txBody>
                    <a:bodyPr/>
                    <a:lstStyle/>
                    <a:p>
                      <a:r>
                        <a:rPr lang="en-US" dirty="0">
                          <a:latin typeface="Calibri" panose="020F0502020204030204" pitchFamily="34" charset="0"/>
                          <a:cs typeface="Calibri" panose="020F0502020204030204" pitchFamily="34" charset="0"/>
                        </a:rPr>
                        <a:t>Languages</a:t>
                      </a:r>
                    </a:p>
                  </a:txBody>
                  <a:tcPr/>
                </a:tc>
                <a:extLst>
                  <a:ext uri="{0D108BD9-81ED-4DB2-BD59-A6C34878D82A}">
                    <a16:rowId xmlns:a16="http://schemas.microsoft.com/office/drawing/2014/main" val="2578338208"/>
                  </a:ext>
                </a:extLst>
              </a:tr>
              <a:tr h="370840">
                <a:tc>
                  <a:txBody>
                    <a:bodyPr/>
                    <a:lstStyle/>
                    <a:p>
                      <a:r>
                        <a:rPr lang="en-US" dirty="0">
                          <a:latin typeface="Calibri" panose="020F0502020204030204" pitchFamily="34" charset="0"/>
                          <a:cs typeface="Calibri" panose="020F0502020204030204" pitchFamily="34" charset="0"/>
                        </a:rPr>
                        <a:t>Internalized AIDS-Related Stigma Scale</a:t>
                      </a:r>
                    </a:p>
                  </a:txBody>
                  <a:tcPr/>
                </a:tc>
                <a:tc>
                  <a:txBody>
                    <a:bodyPr/>
                    <a:lstStyle/>
                    <a:p>
                      <a:r>
                        <a:rPr lang="en-US" dirty="0" err="1">
                          <a:latin typeface="Calibri" panose="020F0502020204030204" pitchFamily="34" charset="0"/>
                          <a:cs typeface="Calibri" panose="020F0502020204030204" pitchFamily="34" charset="0"/>
                        </a:rPr>
                        <a:t>Kalichman</a:t>
                      </a:r>
                      <a:r>
                        <a:rPr lang="en-US" dirty="0">
                          <a:latin typeface="Calibri" panose="020F0502020204030204" pitchFamily="34" charset="0"/>
                          <a:cs typeface="Calibri" panose="020F0502020204030204" pitchFamily="34" charset="0"/>
                        </a:rPr>
                        <a:t> et al., 2009</a:t>
                      </a:r>
                    </a:p>
                  </a:txBody>
                  <a:tcPr/>
                </a:tc>
                <a:tc>
                  <a:txBody>
                    <a:bodyPr/>
                    <a:lstStyle/>
                    <a:p>
                      <a:r>
                        <a:rPr lang="en-US" dirty="0">
                          <a:latin typeface="Calibri" panose="020F0502020204030204" pitchFamily="34" charset="0"/>
                          <a:cs typeface="Calibri" panose="020F0502020204030204" pitchFamily="34" charset="0"/>
                        </a:rPr>
                        <a:t>6 items; dichotomous</a:t>
                      </a:r>
                    </a:p>
                  </a:txBody>
                  <a:tcPr/>
                </a:tc>
                <a:tc>
                  <a:txBody>
                    <a:bodyPr/>
                    <a:lstStyle/>
                    <a:p>
                      <a:r>
                        <a:rPr lang="en-US" sz="1800" kern="1200" dirty="0">
                          <a:solidFill>
                            <a:schemeClr val="dk1"/>
                          </a:solidFill>
                          <a:effectLst/>
                          <a:latin typeface="Calibri" panose="020F0502020204030204" pitchFamily="34" charset="0"/>
                          <a:ea typeface="+mn-ea"/>
                          <a:cs typeface="Calibri" panose="020F0502020204030204" pitchFamily="34" charset="0"/>
                        </a:rPr>
                        <a:t>Adults living with HIV in South Africa, Swaziland and USA; Uganda and Ireland</a:t>
                      </a:r>
                    </a:p>
                  </a:txBody>
                  <a:tcPr/>
                </a:tc>
                <a:tc>
                  <a:txBody>
                    <a:bodyPr/>
                    <a:lstStyle/>
                    <a:p>
                      <a:r>
                        <a:rPr lang="en-US" dirty="0">
                          <a:latin typeface="Calibri" panose="020F0502020204030204" pitchFamily="34" charset="0"/>
                          <a:cs typeface="Calibri" panose="020F0502020204030204" pitchFamily="34" charset="0"/>
                        </a:rPr>
                        <a:t>Afrikaans, English, Swati, Xhosa</a:t>
                      </a:r>
                    </a:p>
                  </a:txBody>
                  <a:tcPr/>
                </a:tc>
                <a:extLst>
                  <a:ext uri="{0D108BD9-81ED-4DB2-BD59-A6C34878D82A}">
                    <a16:rowId xmlns:a16="http://schemas.microsoft.com/office/drawing/2014/main" val="1542328913"/>
                  </a:ext>
                </a:extLst>
              </a:tr>
              <a:tr h="370840">
                <a:tc>
                  <a:txBody>
                    <a:bodyPr/>
                    <a:lstStyle/>
                    <a:p>
                      <a:r>
                        <a:rPr lang="en-US" dirty="0">
                          <a:latin typeface="Calibri" panose="020F0502020204030204" pitchFamily="34" charset="0"/>
                          <a:cs typeface="Calibri" panose="020F0502020204030204" pitchFamily="34" charset="0"/>
                        </a:rPr>
                        <a:t>Internalized HIV Stigma Scale</a:t>
                      </a:r>
                    </a:p>
                  </a:txBody>
                  <a:tcPr/>
                </a:tc>
                <a:tc>
                  <a:txBody>
                    <a:bodyPr/>
                    <a:lstStyle/>
                    <a:p>
                      <a:r>
                        <a:rPr lang="en-US" dirty="0">
                          <a:latin typeface="Calibri" panose="020F0502020204030204" pitchFamily="34" charset="0"/>
                          <a:cs typeface="Calibri" panose="020F0502020204030204" pitchFamily="34" charset="0"/>
                        </a:rPr>
                        <a:t>Sayles et al., 2008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Calibri" panose="020F0502020204030204" pitchFamily="34" charset="0"/>
                          <a:ea typeface="+mn-ea"/>
                          <a:cs typeface="Calibri" panose="020F0502020204030204" pitchFamily="34" charset="0"/>
                        </a:rPr>
                        <a:t>28 items, 5-point Likert</a:t>
                      </a:r>
                    </a:p>
                  </a:txBody>
                  <a:tcPr/>
                </a:tc>
                <a:tc>
                  <a:txBody>
                    <a:bodyPr/>
                    <a:lstStyle/>
                    <a:p>
                      <a:r>
                        <a:rPr lang="en-US" sz="1800" kern="1200" dirty="0">
                          <a:solidFill>
                            <a:schemeClr val="dk1"/>
                          </a:solidFill>
                          <a:effectLst/>
                          <a:latin typeface="Calibri" panose="020F0502020204030204" pitchFamily="34" charset="0"/>
                          <a:ea typeface="+mn-ea"/>
                          <a:cs typeface="Calibri" panose="020F0502020204030204" pitchFamily="34" charset="0"/>
                        </a:rPr>
                        <a:t>Adults living with HIV</a:t>
                      </a:r>
                    </a:p>
                  </a:txBody>
                  <a:tcPr/>
                </a:tc>
                <a:tc>
                  <a:txBody>
                    <a:bodyPr/>
                    <a:lstStyle/>
                    <a:p>
                      <a:r>
                        <a:rPr lang="en-US" dirty="0">
                          <a:latin typeface="Calibri" panose="020F0502020204030204" pitchFamily="34" charset="0"/>
                          <a:cs typeface="Calibri" panose="020F0502020204030204" pitchFamily="34" charset="0"/>
                        </a:rPr>
                        <a:t>English, Kinyarwanda, Swahili</a:t>
                      </a:r>
                    </a:p>
                  </a:txBody>
                  <a:tcPr/>
                </a:tc>
                <a:extLst>
                  <a:ext uri="{0D108BD9-81ED-4DB2-BD59-A6C34878D82A}">
                    <a16:rowId xmlns:a16="http://schemas.microsoft.com/office/drawing/2014/main" val="2854520772"/>
                  </a:ext>
                </a:extLst>
              </a:tr>
              <a:tr h="370840">
                <a:tc>
                  <a:txBody>
                    <a:bodyPr/>
                    <a:lstStyle/>
                    <a:p>
                      <a:r>
                        <a:rPr lang="en-US" dirty="0" err="1">
                          <a:latin typeface="Calibri" panose="020F0502020204030204" pitchFamily="34" charset="0"/>
                          <a:cs typeface="Calibri" panose="020F0502020204030204" pitchFamily="34" charset="0"/>
                        </a:rPr>
                        <a:t>Serithi</a:t>
                      </a:r>
                      <a:r>
                        <a:rPr lang="en-US" dirty="0">
                          <a:latin typeface="Calibri" panose="020F0502020204030204" pitchFamily="34" charset="0"/>
                          <a:cs typeface="Calibri" panose="020F0502020204030204" pitchFamily="34" charset="0"/>
                        </a:rPr>
                        <a:t> Internalized Stigma Scale</a:t>
                      </a:r>
                    </a:p>
                  </a:txBody>
                  <a:tcPr/>
                </a:tc>
                <a:tc>
                  <a:txBody>
                    <a:bodyPr/>
                    <a:lstStyle/>
                    <a:p>
                      <a:r>
                        <a:rPr lang="en-US" dirty="0">
                          <a:latin typeface="Calibri" panose="020F0502020204030204" pitchFamily="34" charset="0"/>
                          <a:cs typeface="Calibri" panose="020F0502020204030204" pitchFamily="34" charset="0"/>
                        </a:rPr>
                        <a:t>Visser et al., 2008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6 items; dichotomous</a:t>
                      </a:r>
                    </a:p>
                  </a:txBody>
                  <a:tcPr/>
                </a:tc>
                <a:tc>
                  <a:txBody>
                    <a:bodyPr/>
                    <a:lstStyle/>
                    <a:p>
                      <a:r>
                        <a:rPr lang="en-US" dirty="0">
                          <a:latin typeface="Calibri" panose="020F0502020204030204" pitchFamily="34" charset="0"/>
                          <a:cs typeface="Calibri" panose="020F0502020204030204" pitchFamily="34" charset="0"/>
                        </a:rPr>
                        <a:t>Pregnant women living with HIV in South Africa</a:t>
                      </a:r>
                    </a:p>
                  </a:txBody>
                  <a:tcPr/>
                </a:tc>
                <a:tc>
                  <a:txBody>
                    <a:bodyPr/>
                    <a:lstStyle/>
                    <a:p>
                      <a:r>
                        <a:rPr lang="en-US" dirty="0">
                          <a:latin typeface="Calibri" panose="020F0502020204030204" pitchFamily="34" charset="0"/>
                          <a:cs typeface="Calibri" panose="020F0502020204030204" pitchFamily="34" charset="0"/>
                        </a:rPr>
                        <a:t>English, IsiZulu, Sepedi, Setswana</a:t>
                      </a:r>
                    </a:p>
                  </a:txBody>
                  <a:tcPr/>
                </a:tc>
                <a:extLst>
                  <a:ext uri="{0D108BD9-81ED-4DB2-BD59-A6C34878D82A}">
                    <a16:rowId xmlns:a16="http://schemas.microsoft.com/office/drawing/2014/main" val="4241719966"/>
                  </a:ext>
                </a:extLst>
              </a:tr>
              <a:tr h="370840">
                <a:tc>
                  <a:txBody>
                    <a:bodyPr/>
                    <a:lstStyle/>
                    <a:p>
                      <a:r>
                        <a:rPr lang="en-US" dirty="0">
                          <a:latin typeface="Calibri" panose="020F0502020204030204" pitchFamily="34" charset="0"/>
                          <a:cs typeface="Calibri" panose="020F0502020204030204" pitchFamily="34" charset="0"/>
                        </a:rPr>
                        <a:t>Internalized Stigma of AIDS Tool</a:t>
                      </a:r>
                    </a:p>
                  </a:txBody>
                  <a:tcPr/>
                </a:tc>
                <a:tc>
                  <a:txBody>
                    <a:bodyPr/>
                    <a:lstStyle/>
                    <a:p>
                      <a:r>
                        <a:rPr lang="en-US" dirty="0">
                          <a:latin typeface="Calibri" panose="020F0502020204030204" pitchFamily="34" charset="0"/>
                          <a:cs typeface="Calibri" panose="020F0502020204030204" pitchFamily="34" charset="0"/>
                        </a:rPr>
                        <a:t>Phillips et al., 2011</a:t>
                      </a:r>
                    </a:p>
                  </a:txBody>
                  <a:tcPr/>
                </a:tc>
                <a:tc>
                  <a:txBody>
                    <a:bodyPr/>
                    <a:lstStyle/>
                    <a:p>
                      <a:r>
                        <a:rPr lang="en-US" dirty="0">
                          <a:latin typeface="Calibri" panose="020F0502020204030204" pitchFamily="34" charset="0"/>
                          <a:cs typeface="Calibri" panose="020F0502020204030204" pitchFamily="34" charset="0"/>
                        </a:rPr>
                        <a:t>10 items; 5-point Likert</a:t>
                      </a:r>
                    </a:p>
                  </a:txBody>
                  <a:tcPr/>
                </a:tc>
                <a:tc>
                  <a:txBody>
                    <a:bodyPr/>
                    <a:lstStyle/>
                    <a:p>
                      <a:r>
                        <a:rPr lang="en-US" dirty="0">
                          <a:latin typeface="Calibri" panose="020F0502020204030204" pitchFamily="34" charset="0"/>
                          <a:cs typeface="Calibri" panose="020F0502020204030204" pitchFamily="34" charset="0"/>
                        </a:rPr>
                        <a:t>Women living with HIV in the Southeastern USA</a:t>
                      </a:r>
                    </a:p>
                  </a:txBody>
                  <a:tcPr/>
                </a:tc>
                <a:tc>
                  <a:txBody>
                    <a:bodyPr/>
                    <a:lstStyle/>
                    <a:p>
                      <a:r>
                        <a:rPr lang="en-US" dirty="0">
                          <a:latin typeface="Calibri" panose="020F0502020204030204" pitchFamily="34" charset="0"/>
                          <a:cs typeface="Calibri" panose="020F0502020204030204" pitchFamily="34" charset="0"/>
                        </a:rPr>
                        <a:t>English</a:t>
                      </a:r>
                    </a:p>
                  </a:txBody>
                  <a:tcPr/>
                </a:tc>
                <a:extLst>
                  <a:ext uri="{0D108BD9-81ED-4DB2-BD59-A6C34878D82A}">
                    <a16:rowId xmlns:a16="http://schemas.microsoft.com/office/drawing/2014/main" val="3211089825"/>
                  </a:ext>
                </a:extLst>
              </a:tr>
              <a:tr h="370840">
                <a:tc>
                  <a:txBody>
                    <a:bodyPr/>
                    <a:lstStyle/>
                    <a:p>
                      <a:r>
                        <a:rPr lang="en-US" dirty="0">
                          <a:latin typeface="Calibri" panose="020F0502020204030204" pitchFamily="34" charset="0"/>
                          <a:cs typeface="Calibri" panose="020F0502020204030204" pitchFamily="34" charset="0"/>
                        </a:rPr>
                        <a:t>HIV-Internalized Stigma Scale</a:t>
                      </a:r>
                    </a:p>
                  </a:txBody>
                  <a:tcPr/>
                </a:tc>
                <a:tc>
                  <a:txBody>
                    <a:bodyPr/>
                    <a:lstStyle/>
                    <a:p>
                      <a:r>
                        <a:rPr lang="en-US" dirty="0" err="1">
                          <a:latin typeface="Calibri" panose="020F0502020204030204" pitchFamily="34" charset="0"/>
                          <a:cs typeface="Calibri" panose="020F0502020204030204" pitchFamily="34" charset="0"/>
                        </a:rPr>
                        <a:t>Hernansaiz</a:t>
                      </a:r>
                      <a:r>
                        <a:rPr lang="en-US" dirty="0">
                          <a:latin typeface="Calibri" panose="020F0502020204030204" pitchFamily="34" charset="0"/>
                          <a:cs typeface="Calibri" panose="020F0502020204030204" pitchFamily="34" charset="0"/>
                        </a:rPr>
                        <a:t>-Garrido &amp; Alonso-Tapia, 2017</a:t>
                      </a:r>
                    </a:p>
                  </a:txBody>
                  <a:tcPr/>
                </a:tc>
                <a:tc>
                  <a:txBody>
                    <a:bodyPr/>
                    <a:lstStyle/>
                    <a:p>
                      <a:r>
                        <a:rPr lang="en-US" dirty="0">
                          <a:latin typeface="Calibri" panose="020F0502020204030204" pitchFamily="34" charset="0"/>
                          <a:cs typeface="Calibri" panose="020F0502020204030204" pitchFamily="34" charset="0"/>
                        </a:rPr>
                        <a:t>10-items; 5-point Likert</a:t>
                      </a:r>
                    </a:p>
                  </a:txBody>
                  <a:tcPr/>
                </a:tc>
                <a:tc>
                  <a:txBody>
                    <a:bodyPr/>
                    <a:lstStyle/>
                    <a:p>
                      <a:r>
                        <a:rPr lang="en-US" dirty="0">
                          <a:latin typeface="Calibri" panose="020F0502020204030204" pitchFamily="34" charset="0"/>
                          <a:cs typeface="Calibri" panose="020F0502020204030204" pitchFamily="34" charset="0"/>
                        </a:rPr>
                        <a:t>Adults living with HIV in Spanish-speaking countries</a:t>
                      </a:r>
                    </a:p>
                  </a:txBody>
                  <a:tcPr/>
                </a:tc>
                <a:tc>
                  <a:txBody>
                    <a:bodyPr/>
                    <a:lstStyle/>
                    <a:p>
                      <a:r>
                        <a:rPr lang="en-US" dirty="0">
                          <a:latin typeface="Calibri" panose="020F0502020204030204" pitchFamily="34" charset="0"/>
                          <a:cs typeface="Calibri" panose="020F0502020204030204" pitchFamily="34" charset="0"/>
                        </a:rPr>
                        <a:t>Spanish</a:t>
                      </a:r>
                    </a:p>
                  </a:txBody>
                  <a:tcPr/>
                </a:tc>
                <a:extLst>
                  <a:ext uri="{0D108BD9-81ED-4DB2-BD59-A6C34878D82A}">
                    <a16:rowId xmlns:a16="http://schemas.microsoft.com/office/drawing/2014/main" val="708547767"/>
                  </a:ext>
                </a:extLst>
              </a:tr>
            </a:tbl>
          </a:graphicData>
        </a:graphic>
      </p:graphicFrame>
    </p:spTree>
    <p:extLst>
      <p:ext uri="{BB962C8B-B14F-4D97-AF65-F5344CB8AC3E}">
        <p14:creationId xmlns:p14="http://schemas.microsoft.com/office/powerpoint/2010/main" val="1789236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1629-30E8-1E46-A4A3-20783B3769F9}"/>
              </a:ext>
            </a:extLst>
          </p:cNvPr>
          <p:cNvSpPr>
            <a:spLocks noGrp="1"/>
          </p:cNvSpPr>
          <p:nvPr>
            <p:ph type="title"/>
          </p:nvPr>
        </p:nvSpPr>
        <p:spPr/>
        <p:txBody>
          <a:bodyPr/>
          <a:lstStyle/>
          <a:p>
            <a:r>
              <a:rPr lang="en-US" dirty="0"/>
              <a:t>Sample measure content</a:t>
            </a:r>
          </a:p>
        </p:txBody>
      </p:sp>
      <p:sp>
        <p:nvSpPr>
          <p:cNvPr id="3" name="Content Placeholder 2">
            <a:extLst>
              <a:ext uri="{FF2B5EF4-FFF2-40B4-BE49-F238E27FC236}">
                <a16:creationId xmlns:a16="http://schemas.microsoft.com/office/drawing/2014/main" id="{8FD741E5-31EC-D644-B4FD-58D9620F2FA9}"/>
              </a:ext>
            </a:extLst>
          </p:cNvPr>
          <p:cNvSpPr>
            <a:spLocks noGrp="1"/>
          </p:cNvSpPr>
          <p:nvPr>
            <p:ph sz="quarter" idx="13"/>
          </p:nvPr>
        </p:nvSpPr>
        <p:spPr>
          <a:xfrm>
            <a:off x="1137863" y="2433266"/>
            <a:ext cx="5088714" cy="3311189"/>
          </a:xfrm>
        </p:spPr>
        <p:txBody>
          <a:bodyPr>
            <a:noAutofit/>
          </a:bodyPr>
          <a:lstStyle/>
          <a:p>
            <a:pPr marL="0" indent="0">
              <a:lnSpc>
                <a:spcPct val="120000"/>
              </a:lnSpc>
              <a:spcBef>
                <a:spcPts val="400"/>
              </a:spcBef>
              <a:buNone/>
            </a:pPr>
            <a:r>
              <a:rPr lang="en-US" sz="1600" b="1" cap="none" dirty="0" err="1"/>
              <a:t>Kalichman</a:t>
            </a:r>
            <a:r>
              <a:rPr lang="en-US" sz="1600" b="1" cap="none" dirty="0"/>
              <a:t> – Internal AIDS-Related Stigma Scale</a:t>
            </a:r>
          </a:p>
          <a:p>
            <a:pPr marL="0" indent="0">
              <a:lnSpc>
                <a:spcPct val="120000"/>
              </a:lnSpc>
              <a:spcBef>
                <a:spcPts val="400"/>
              </a:spcBef>
              <a:buNone/>
            </a:pPr>
            <a:r>
              <a:rPr lang="en-US" sz="1600" cap="none" dirty="0"/>
              <a:t>Agree/disagree</a:t>
            </a:r>
          </a:p>
          <a:p>
            <a:pPr>
              <a:lnSpc>
                <a:spcPct val="120000"/>
              </a:lnSpc>
              <a:spcBef>
                <a:spcPts val="400"/>
              </a:spcBef>
            </a:pPr>
            <a:r>
              <a:rPr lang="en-US" sz="1600" cap="none" dirty="0"/>
              <a:t>It is difficult to tell people about my HIV infection</a:t>
            </a:r>
          </a:p>
          <a:p>
            <a:pPr>
              <a:lnSpc>
                <a:spcPct val="120000"/>
              </a:lnSpc>
              <a:spcBef>
                <a:spcPts val="400"/>
              </a:spcBef>
            </a:pPr>
            <a:r>
              <a:rPr lang="en-US" sz="1600" cap="none" dirty="0"/>
              <a:t>Being HIV positive makes me feel dirty</a:t>
            </a:r>
          </a:p>
          <a:p>
            <a:pPr>
              <a:lnSpc>
                <a:spcPct val="120000"/>
              </a:lnSpc>
              <a:spcBef>
                <a:spcPts val="400"/>
              </a:spcBef>
            </a:pPr>
            <a:r>
              <a:rPr lang="en-US" sz="1600" cap="none" dirty="0"/>
              <a:t>I feel guilty that I am HIV positive</a:t>
            </a:r>
          </a:p>
          <a:p>
            <a:pPr>
              <a:lnSpc>
                <a:spcPct val="120000"/>
              </a:lnSpc>
              <a:spcBef>
                <a:spcPts val="400"/>
              </a:spcBef>
            </a:pPr>
            <a:r>
              <a:rPr lang="en-US" sz="1600" cap="none" dirty="0"/>
              <a:t>I am ashamed that I am HIV positive</a:t>
            </a:r>
          </a:p>
          <a:p>
            <a:pPr>
              <a:lnSpc>
                <a:spcPct val="120000"/>
              </a:lnSpc>
              <a:spcBef>
                <a:spcPts val="400"/>
              </a:spcBef>
            </a:pPr>
            <a:r>
              <a:rPr lang="en-US" sz="1600" cap="none" dirty="0"/>
              <a:t>I sometimes feel worthless because I am HIV positive</a:t>
            </a:r>
          </a:p>
          <a:p>
            <a:pPr>
              <a:lnSpc>
                <a:spcPct val="120000"/>
              </a:lnSpc>
              <a:spcBef>
                <a:spcPts val="400"/>
              </a:spcBef>
            </a:pPr>
            <a:r>
              <a:rPr lang="en-US" sz="1600" cap="none" dirty="0"/>
              <a:t>I hide my HIV status from others </a:t>
            </a:r>
          </a:p>
        </p:txBody>
      </p:sp>
      <p:sp>
        <p:nvSpPr>
          <p:cNvPr id="5" name="Rounded Rectangle 4">
            <a:extLst>
              <a:ext uri="{FF2B5EF4-FFF2-40B4-BE49-F238E27FC236}">
                <a16:creationId xmlns:a16="http://schemas.microsoft.com/office/drawing/2014/main" id="{AA90956A-471D-704B-92B0-4A0413DB6674}"/>
              </a:ext>
            </a:extLst>
          </p:cNvPr>
          <p:cNvSpPr/>
          <p:nvPr/>
        </p:nvSpPr>
        <p:spPr>
          <a:xfrm>
            <a:off x="913704" y="2190106"/>
            <a:ext cx="5347855" cy="39069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29DD7794-7C7C-BB47-B09C-700AB6EF4FEE}"/>
              </a:ext>
            </a:extLst>
          </p:cNvPr>
          <p:cNvSpPr>
            <a:spLocks noGrp="1"/>
          </p:cNvSpPr>
          <p:nvPr>
            <p:ph sz="quarter" idx="14"/>
          </p:nvPr>
        </p:nvSpPr>
        <p:spPr>
          <a:xfrm>
            <a:off x="6600143" y="2496852"/>
            <a:ext cx="5512229" cy="3431336"/>
          </a:xfrm>
        </p:spPr>
        <p:txBody>
          <a:bodyPr>
            <a:noAutofit/>
          </a:bodyPr>
          <a:lstStyle/>
          <a:p>
            <a:pPr marL="0" indent="0">
              <a:lnSpc>
                <a:spcPct val="100000"/>
              </a:lnSpc>
              <a:spcBef>
                <a:spcPts val="600"/>
              </a:spcBef>
              <a:buNone/>
            </a:pPr>
            <a:r>
              <a:rPr lang="en-US" sz="1600" b="1" cap="none" dirty="0" err="1"/>
              <a:t>Hernansaiz</a:t>
            </a:r>
            <a:r>
              <a:rPr lang="en-US" sz="1600" b="1" cap="none" dirty="0"/>
              <a:t>-Garrido - HIV Internalized Stigma Scale (incomplete)</a:t>
            </a:r>
          </a:p>
          <a:p>
            <a:pPr marL="0" indent="0">
              <a:lnSpc>
                <a:spcPct val="100000"/>
              </a:lnSpc>
              <a:spcBef>
                <a:spcPts val="600"/>
              </a:spcBef>
              <a:buNone/>
            </a:pPr>
            <a:r>
              <a:rPr lang="en-US" sz="1600" cap="none" dirty="0"/>
              <a:t>Please indicate the degree in which you felt in the following ways during the last month because of having HIV</a:t>
            </a:r>
            <a:r>
              <a:rPr lang="en-US" sz="1600" cap="none" dirty="0">
                <a:sym typeface="Wingdings" pitchFamily="2" charset="2"/>
              </a:rPr>
              <a:t> </a:t>
            </a:r>
            <a:r>
              <a:rPr lang="en-US" sz="1600" i="1" cap="none" dirty="0">
                <a:sym typeface="Wingdings" pitchFamily="2" charset="2"/>
              </a:rPr>
              <a:t>(Never/hardly ever; rarely; sometimes; very often; all or almost all the time)</a:t>
            </a:r>
          </a:p>
          <a:p>
            <a:pPr>
              <a:lnSpc>
                <a:spcPct val="100000"/>
              </a:lnSpc>
              <a:spcBef>
                <a:spcPts val="600"/>
              </a:spcBef>
            </a:pPr>
            <a:r>
              <a:rPr lang="en-US" sz="1600" cap="none" dirty="0">
                <a:sym typeface="Wingdings" pitchFamily="2" charset="2"/>
              </a:rPr>
              <a:t>I felt flawed or incomplete</a:t>
            </a:r>
          </a:p>
          <a:p>
            <a:pPr>
              <a:lnSpc>
                <a:spcPct val="100000"/>
              </a:lnSpc>
              <a:spcBef>
                <a:spcPts val="600"/>
              </a:spcBef>
            </a:pPr>
            <a:r>
              <a:rPr lang="en-US" sz="1600" cap="none" dirty="0">
                <a:sym typeface="Wingdings" pitchFamily="2" charset="2"/>
              </a:rPr>
              <a:t>I felt disappointed with myself</a:t>
            </a:r>
          </a:p>
          <a:p>
            <a:pPr>
              <a:lnSpc>
                <a:spcPct val="100000"/>
              </a:lnSpc>
              <a:spcBef>
                <a:spcPts val="600"/>
              </a:spcBef>
            </a:pPr>
            <a:r>
              <a:rPr lang="en-US" sz="1600" cap="none" dirty="0">
                <a:sym typeface="Wingdings" pitchFamily="2" charset="2"/>
              </a:rPr>
              <a:t>I thought I was promiscuous</a:t>
            </a:r>
          </a:p>
          <a:p>
            <a:pPr>
              <a:lnSpc>
                <a:spcPct val="100000"/>
              </a:lnSpc>
              <a:spcBef>
                <a:spcPts val="600"/>
              </a:spcBef>
            </a:pPr>
            <a:r>
              <a:rPr lang="en-US" sz="1600" cap="none" dirty="0">
                <a:sym typeface="Wingdings" pitchFamily="2" charset="2"/>
              </a:rPr>
              <a:t>I felt repulsion for myself</a:t>
            </a:r>
          </a:p>
          <a:p>
            <a:pPr>
              <a:lnSpc>
                <a:spcPct val="100000"/>
              </a:lnSpc>
              <a:spcBef>
                <a:spcPts val="600"/>
              </a:spcBef>
            </a:pPr>
            <a:r>
              <a:rPr lang="en-US" sz="1600" cap="none" dirty="0">
                <a:sym typeface="Wingdings" pitchFamily="2" charset="2"/>
              </a:rPr>
              <a:t>I thought I’m being punished for having done immoral things</a:t>
            </a:r>
            <a:endParaRPr lang="en-US" sz="1600" cap="none" dirty="0"/>
          </a:p>
        </p:txBody>
      </p:sp>
      <p:sp>
        <p:nvSpPr>
          <p:cNvPr id="13" name="Rounded Rectangle 12">
            <a:extLst>
              <a:ext uri="{FF2B5EF4-FFF2-40B4-BE49-F238E27FC236}">
                <a16:creationId xmlns:a16="http://schemas.microsoft.com/office/drawing/2014/main" id="{C584B381-471E-1B40-837E-070CAD4B6D31}"/>
              </a:ext>
            </a:extLst>
          </p:cNvPr>
          <p:cNvSpPr/>
          <p:nvPr/>
        </p:nvSpPr>
        <p:spPr>
          <a:xfrm>
            <a:off x="6599805" y="2200614"/>
            <a:ext cx="5347855" cy="39069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90389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72482"/>
      </a:accent1>
      <a:accent2>
        <a:srgbClr val="8CCDCD"/>
      </a:accent2>
      <a:accent3>
        <a:srgbClr val="C8F04B"/>
      </a:accent3>
      <a:accent4>
        <a:srgbClr val="B3BEA5"/>
      </a:accent4>
      <a:accent5>
        <a:srgbClr val="EC2011"/>
      </a:accent5>
      <a:accent6>
        <a:srgbClr val="013B4F"/>
      </a:accent6>
      <a:hlink>
        <a:srgbClr val="007DB5"/>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0157BD60F1E145A43C0F2A51CF75C7" ma:contentTypeVersion="14" ma:contentTypeDescription="Create a new document." ma:contentTypeScope="" ma:versionID="d3547b5c8b573edc229a91c22a75e538">
  <xsd:schema xmlns:xsd="http://www.w3.org/2001/XMLSchema" xmlns:xs="http://www.w3.org/2001/XMLSchema" xmlns:p="http://schemas.microsoft.com/office/2006/metadata/properties" xmlns:ns2="d9430eef-9f8d-443d-897b-9afda802e8b4" xmlns:ns3="250929fa-9806-4449-af20-7947085fa170" targetNamespace="http://schemas.microsoft.com/office/2006/metadata/properties" ma:root="true" ma:fieldsID="1c34c7da9929f351853f8c726a3d3ca9" ns2:_="" ns3:_="">
    <xsd:import namespace="d9430eef-9f8d-443d-897b-9afda802e8b4"/>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Note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430eef-9f8d-443d-897b-9afda802e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Notes" ma:index="18" nillable="true" ma:displayName="Notes" ma:format="Dropdown" ma:internalName="Notes">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 xmlns="d9430eef-9f8d-443d-897b-9afda802e8b4" xsi:nil="true"/>
  </documentManagement>
</p:properties>
</file>

<file path=customXml/itemProps1.xml><?xml version="1.0" encoding="utf-8"?>
<ds:datastoreItem xmlns:ds="http://schemas.openxmlformats.org/officeDocument/2006/customXml" ds:itemID="{3C9965A0-DB87-4188-B5E7-3ED7401D63F6}">
  <ds:schemaRefs>
    <ds:schemaRef ds:uri="http://schemas.microsoft.com/sharepoint/v3/contenttype/forms"/>
  </ds:schemaRefs>
</ds:datastoreItem>
</file>

<file path=customXml/itemProps2.xml><?xml version="1.0" encoding="utf-8"?>
<ds:datastoreItem xmlns:ds="http://schemas.openxmlformats.org/officeDocument/2006/customXml" ds:itemID="{1419706F-245C-40FE-8718-A42341E89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430eef-9f8d-443d-897b-9afda802e8b4"/>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53EABF-3198-4391-894F-64795322F8D1}">
  <ds:schemaRef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schemas.microsoft.com/office/infopath/2007/PartnerControls"/>
    <ds:schemaRef ds:uri="250929fa-9806-4449-af20-7947085fa170"/>
    <ds:schemaRef ds:uri="d9430eef-9f8d-443d-897b-9afda802e8b4"/>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461</TotalTime>
  <Words>1017</Words>
  <Application>Microsoft Macintosh PowerPoint</Application>
  <PresentationFormat>Widescreen</PresentationFormat>
  <Paragraphs>128</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Avenir Next</vt:lpstr>
      <vt:lpstr>Calibri</vt:lpstr>
      <vt:lpstr>Garamond</vt:lpstr>
      <vt:lpstr>Times New Roman</vt:lpstr>
      <vt:lpstr>Verdana</vt:lpstr>
      <vt:lpstr>Office Theme</vt:lpstr>
      <vt:lpstr>Measuring internalized HIV-related stigma</vt:lpstr>
      <vt:lpstr>Overview</vt:lpstr>
      <vt:lpstr>What is stigma?</vt:lpstr>
      <vt:lpstr>Why does stigma matter?</vt:lpstr>
      <vt:lpstr>What is internalized HIV-related stigma?</vt:lpstr>
      <vt:lpstr>Measuring internalized HIV-related stigma</vt:lpstr>
      <vt:lpstr>Measuring internalized HIV-related stigma: General HIV stigma measures</vt:lpstr>
      <vt:lpstr>Measuring internalized HIV-related stigma: Specific measures</vt:lpstr>
      <vt:lpstr>Sample measure content</vt:lpstr>
      <vt:lpstr>Stigma Index 2.0 resilience scale</vt:lpstr>
      <vt:lpstr>Practical considerations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Ferguson, Laura</cp:lastModifiedBy>
  <cp:revision>20</cp:revision>
  <dcterms:created xsi:type="dcterms:W3CDTF">2021-05-24T10:12:01Z</dcterms:created>
  <dcterms:modified xsi:type="dcterms:W3CDTF">2021-06-28T21:25:03Z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0x010100FE0157BD60F1E145A43C0F2A51CF75C7</vt:lpwstr>
  </property>
</Properties>
</file>