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4.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5.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6.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7.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2"/>
  </p:notesMasterIdLst>
  <p:sldIdLst>
    <p:sldId id="277" r:id="rId2"/>
    <p:sldId id="324" r:id="rId3"/>
    <p:sldId id="320" r:id="rId4"/>
    <p:sldId id="606" r:id="rId5"/>
    <p:sldId id="318" r:id="rId6"/>
    <p:sldId id="319" r:id="rId7"/>
    <p:sldId id="316" r:id="rId8"/>
    <p:sldId id="315" r:id="rId9"/>
    <p:sldId id="322" r:id="rId10"/>
    <p:sldId id="323"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31315"/>
    <a:srgbClr val="327BB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54" autoAdjust="0"/>
    <p:restoredTop sz="77146" autoAdjust="0"/>
  </p:normalViewPr>
  <p:slideViewPr>
    <p:cSldViewPr snapToGrid="0">
      <p:cViewPr varScale="1">
        <p:scale>
          <a:sx n="83" d="100"/>
          <a:sy n="83" d="100"/>
        </p:scale>
        <p:origin x="1542" y="7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unaids-my.sharepoint.com/personal/marshk_unaids_org/Documents/TESTING_TREATMENT_Oct.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https://unaids-my.sharepoint.com/personal/marshk_unaids_org/Documents/TESTING_TREATMENT_Oct.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https://unaids-my.sharepoint.com/personal/marshk_unaids_org/Documents/TESTING_TREATMENT_Oct.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https://unaids-my.sharepoint.com/personal/marshk_unaids_org/Documents/TESTING_TREATMENT_Oct.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95000"/>
                    <a:lumOff val="5000"/>
                  </a:schemeClr>
                </a:solidFill>
                <a:latin typeface="+mn-lt"/>
                <a:ea typeface="+mn-ea"/>
                <a:cs typeface="+mn-cs"/>
              </a:defRPr>
            </a:pPr>
            <a:r>
              <a:rPr lang="en-US" dirty="0">
                <a:solidFill>
                  <a:schemeClr val="tx1">
                    <a:lumMod val="95000"/>
                    <a:lumOff val="5000"/>
                  </a:schemeClr>
                </a:solidFill>
              </a:rPr>
              <a:t>Additional COVID-19 Deaths per</a:t>
            </a:r>
            <a:r>
              <a:rPr lang="en-US" baseline="0" dirty="0">
                <a:solidFill>
                  <a:schemeClr val="tx1">
                    <a:lumMod val="95000"/>
                    <a:lumOff val="5000"/>
                  </a:schemeClr>
                </a:solidFill>
              </a:rPr>
              <a:t> 10,000 HIV Clients</a:t>
            </a:r>
            <a:endParaRPr lang="en-US" dirty="0">
              <a:solidFill>
                <a:schemeClr val="tx1">
                  <a:lumMod val="95000"/>
                  <a:lumOff val="5000"/>
                </a:schemeClr>
              </a:solidFill>
            </a:endParaRP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95000"/>
                  <a:lumOff val="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Avenir Health</c:v>
                </c:pt>
              </c:strCache>
            </c:strRef>
          </c:tx>
          <c:spPr>
            <a:solidFill>
              <a:schemeClr val="accent1"/>
            </a:solidFill>
            <a:ln>
              <a:noFill/>
            </a:ln>
            <a:effectLst/>
          </c:spPr>
          <c:invertIfNegative val="0"/>
          <c:cat>
            <c:strRef>
              <c:f>Sheet1!$A$2:$A$6</c:f>
              <c:strCache>
                <c:ptCount val="5"/>
                <c:pt idx="0">
                  <c:v>VMMC</c:v>
                </c:pt>
                <c:pt idx="1">
                  <c:v>Condoms distribution</c:v>
                </c:pt>
                <c:pt idx="2">
                  <c:v>HIV testing</c:v>
                </c:pt>
                <c:pt idx="3">
                  <c:v>Viral load testing</c:v>
                </c:pt>
                <c:pt idx="4">
                  <c:v>PMTCT</c:v>
                </c:pt>
              </c:strCache>
            </c:strRef>
          </c:cat>
          <c:val>
            <c:numRef>
              <c:f>Sheet1!$B$2:$B$6</c:f>
              <c:numCache>
                <c:formatCode>0.000</c:formatCode>
                <c:ptCount val="5"/>
                <c:pt idx="0">
                  <c:v>3.4278220355586309E-2</c:v>
                </c:pt>
                <c:pt idx="1">
                  <c:v>2.5522376093212503E-3</c:v>
                </c:pt>
                <c:pt idx="2">
                  <c:v>2.5760725328066735E-2</c:v>
                </c:pt>
                <c:pt idx="3">
                  <c:v>2.5760725328066735E-2</c:v>
                </c:pt>
                <c:pt idx="4">
                  <c:v>3.4278220355586309E-2</c:v>
                </c:pt>
              </c:numCache>
            </c:numRef>
          </c:val>
          <c:extLst>
            <c:ext xmlns:c16="http://schemas.microsoft.com/office/drawing/2014/chart" uri="{C3380CC4-5D6E-409C-BE32-E72D297353CC}">
              <c16:uniqueId val="{00000000-CE63-4248-9F43-F758648CE702}"/>
            </c:ext>
          </c:extLst>
        </c:ser>
        <c:ser>
          <c:idx val="1"/>
          <c:order val="1"/>
          <c:tx>
            <c:strRef>
              <c:f>Sheet1!$C$1</c:f>
              <c:strCache>
                <c:ptCount val="1"/>
                <c:pt idx="0">
                  <c:v>CooperSmith</c:v>
                </c:pt>
              </c:strCache>
            </c:strRef>
          </c:tx>
          <c:spPr>
            <a:solidFill>
              <a:schemeClr val="accent2"/>
            </a:solidFill>
            <a:ln>
              <a:noFill/>
            </a:ln>
            <a:effectLst/>
          </c:spPr>
          <c:invertIfNegative val="0"/>
          <c:cat>
            <c:strRef>
              <c:f>Sheet1!$A$2:$A$6</c:f>
              <c:strCache>
                <c:ptCount val="5"/>
                <c:pt idx="0">
                  <c:v>VMMC</c:v>
                </c:pt>
                <c:pt idx="1">
                  <c:v>Condoms distribution</c:v>
                </c:pt>
                <c:pt idx="2">
                  <c:v>HIV testing</c:v>
                </c:pt>
                <c:pt idx="3">
                  <c:v>Viral load testing</c:v>
                </c:pt>
                <c:pt idx="4">
                  <c:v>PMTCT</c:v>
                </c:pt>
              </c:strCache>
            </c:strRef>
          </c:cat>
          <c:val>
            <c:numRef>
              <c:f>Sheet1!$C$2:$C$6</c:f>
              <c:numCache>
                <c:formatCode>0.000</c:formatCode>
                <c:ptCount val="5"/>
                <c:pt idx="0">
                  <c:v>4.0000000000000001E-3</c:v>
                </c:pt>
                <c:pt idx="2">
                  <c:v>0.152</c:v>
                </c:pt>
                <c:pt idx="3">
                  <c:v>0.152</c:v>
                </c:pt>
                <c:pt idx="4">
                  <c:v>2E-3</c:v>
                </c:pt>
              </c:numCache>
            </c:numRef>
          </c:val>
          <c:extLst>
            <c:ext xmlns:c16="http://schemas.microsoft.com/office/drawing/2014/chart" uri="{C3380CC4-5D6E-409C-BE32-E72D297353CC}">
              <c16:uniqueId val="{00000001-CE63-4248-9F43-F758648CE702}"/>
            </c:ext>
          </c:extLst>
        </c:ser>
        <c:ser>
          <c:idx val="2"/>
          <c:order val="2"/>
          <c:tx>
            <c:strRef>
              <c:f>Sheet1!$D$1</c:f>
              <c:strCache>
                <c:ptCount val="1"/>
                <c:pt idx="0">
                  <c:v>COVASIM</c:v>
                </c:pt>
              </c:strCache>
            </c:strRef>
          </c:tx>
          <c:spPr>
            <a:solidFill>
              <a:schemeClr val="accent3"/>
            </a:solidFill>
            <a:ln>
              <a:noFill/>
            </a:ln>
            <a:effectLst/>
          </c:spPr>
          <c:invertIfNegative val="0"/>
          <c:cat>
            <c:strRef>
              <c:f>Sheet1!$A$2:$A$6</c:f>
              <c:strCache>
                <c:ptCount val="5"/>
                <c:pt idx="0">
                  <c:v>VMMC</c:v>
                </c:pt>
                <c:pt idx="1">
                  <c:v>Condoms distribution</c:v>
                </c:pt>
                <c:pt idx="2">
                  <c:v>HIV testing</c:v>
                </c:pt>
                <c:pt idx="3">
                  <c:v>Viral load testing</c:v>
                </c:pt>
                <c:pt idx="4">
                  <c:v>PMTCT</c:v>
                </c:pt>
              </c:strCache>
            </c:strRef>
          </c:cat>
          <c:val>
            <c:numRef>
              <c:f>Sheet1!$D$2:$D$6</c:f>
              <c:numCache>
                <c:formatCode>0.000</c:formatCode>
                <c:ptCount val="5"/>
                <c:pt idx="0">
                  <c:v>0.05</c:v>
                </c:pt>
                <c:pt idx="2">
                  <c:v>0.04</c:v>
                </c:pt>
                <c:pt idx="3">
                  <c:v>0.04</c:v>
                </c:pt>
              </c:numCache>
            </c:numRef>
          </c:val>
          <c:extLst>
            <c:ext xmlns:c16="http://schemas.microsoft.com/office/drawing/2014/chart" uri="{C3380CC4-5D6E-409C-BE32-E72D297353CC}">
              <c16:uniqueId val="{00000002-CE63-4248-9F43-F758648CE702}"/>
            </c:ext>
          </c:extLst>
        </c:ser>
        <c:dLbls>
          <c:showLegendKey val="0"/>
          <c:showVal val="0"/>
          <c:showCatName val="0"/>
          <c:showSerName val="0"/>
          <c:showPercent val="0"/>
          <c:showBubbleSize val="0"/>
        </c:dLbls>
        <c:gapWidth val="100"/>
        <c:overlap val="-27"/>
        <c:axId val="379816280"/>
        <c:axId val="379816608"/>
      </c:barChart>
      <c:catAx>
        <c:axId val="3798162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95000"/>
                    <a:lumOff val="5000"/>
                  </a:schemeClr>
                </a:solidFill>
                <a:latin typeface="+mn-lt"/>
                <a:ea typeface="+mn-ea"/>
                <a:cs typeface="+mn-cs"/>
              </a:defRPr>
            </a:pPr>
            <a:endParaRPr lang="en-US"/>
          </a:p>
        </c:txPr>
        <c:crossAx val="379816608"/>
        <c:crosses val="autoZero"/>
        <c:auto val="1"/>
        <c:lblAlgn val="ctr"/>
        <c:lblOffset val="100"/>
        <c:noMultiLvlLbl val="0"/>
      </c:catAx>
      <c:valAx>
        <c:axId val="379816608"/>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95000"/>
                    <a:lumOff val="5000"/>
                  </a:schemeClr>
                </a:solidFill>
                <a:latin typeface="+mn-lt"/>
                <a:ea typeface="+mn-ea"/>
                <a:cs typeface="+mn-cs"/>
              </a:defRPr>
            </a:pPr>
            <a:endParaRPr lang="en-US"/>
          </a:p>
        </c:txPr>
        <c:crossAx val="37981628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95000"/>
                  <a:lumOff val="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95000"/>
                    <a:lumOff val="5000"/>
                  </a:schemeClr>
                </a:solidFill>
                <a:latin typeface="+mn-lt"/>
                <a:ea typeface="+mn-ea"/>
                <a:cs typeface="+mn-cs"/>
              </a:defRPr>
            </a:pPr>
            <a:r>
              <a:rPr lang="en-US" dirty="0">
                <a:solidFill>
                  <a:schemeClr val="tx1">
                    <a:lumMod val="95000"/>
                    <a:lumOff val="5000"/>
                  </a:schemeClr>
                </a:solidFill>
              </a:rPr>
              <a:t>Discounted HIV Deaths Averted per 10,000 Clients</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95000"/>
                  <a:lumOff val="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Goals</c:v>
                </c:pt>
              </c:strCache>
            </c:strRef>
          </c:tx>
          <c:spPr>
            <a:solidFill>
              <a:schemeClr val="accent1"/>
            </a:solidFill>
            <a:ln>
              <a:noFill/>
            </a:ln>
            <a:effectLst/>
          </c:spPr>
          <c:invertIfNegative val="0"/>
          <c:errBars>
            <c:errBarType val="both"/>
            <c:errValType val="cust"/>
            <c:noEndCap val="0"/>
            <c:plus>
              <c:numRef>
                <c:f>Sheet1!$F$2:$F$5</c:f>
                <c:numCache>
                  <c:formatCode>General</c:formatCode>
                  <c:ptCount val="4"/>
                  <c:pt idx="0">
                    <c:v>11</c:v>
                  </c:pt>
                  <c:pt idx="1">
                    <c:v>13</c:v>
                  </c:pt>
                  <c:pt idx="3">
                    <c:v>67</c:v>
                  </c:pt>
                </c:numCache>
              </c:numRef>
            </c:plus>
            <c:minus>
              <c:numRef>
                <c:f>Sheet1!$E$2:$E$5</c:f>
                <c:numCache>
                  <c:formatCode>General</c:formatCode>
                  <c:ptCount val="4"/>
                  <c:pt idx="0">
                    <c:v>9</c:v>
                  </c:pt>
                  <c:pt idx="1">
                    <c:v>2</c:v>
                  </c:pt>
                  <c:pt idx="3">
                    <c:v>33</c:v>
                  </c:pt>
                </c:numCache>
              </c:numRef>
            </c:minus>
            <c:spPr>
              <a:noFill/>
              <a:ln w="9525" cap="flat" cmpd="sng" algn="ctr">
                <a:solidFill>
                  <a:schemeClr val="tx1">
                    <a:lumMod val="65000"/>
                    <a:lumOff val="35000"/>
                  </a:schemeClr>
                </a:solidFill>
                <a:round/>
              </a:ln>
              <a:effectLst/>
            </c:spPr>
          </c:errBars>
          <c:cat>
            <c:strRef>
              <c:f>Sheet1!$A$2:$A$5</c:f>
              <c:strCache>
                <c:ptCount val="4"/>
                <c:pt idx="0">
                  <c:v>VMMC</c:v>
                </c:pt>
                <c:pt idx="1">
                  <c:v>HIV testing</c:v>
                </c:pt>
                <c:pt idx="2">
                  <c:v>Viral load testing</c:v>
                </c:pt>
                <c:pt idx="3">
                  <c:v>PMTCT</c:v>
                </c:pt>
              </c:strCache>
            </c:strRef>
          </c:cat>
          <c:val>
            <c:numRef>
              <c:f>Sheet1!$B$2:$B$5</c:f>
              <c:numCache>
                <c:formatCode>_(* #,##0_);_(* \(#,##0\);_(* "-"??_);_(@_)</c:formatCode>
                <c:ptCount val="4"/>
                <c:pt idx="0">
                  <c:v>19</c:v>
                </c:pt>
                <c:pt idx="1">
                  <c:v>22</c:v>
                </c:pt>
                <c:pt idx="3">
                  <c:v>33</c:v>
                </c:pt>
              </c:numCache>
            </c:numRef>
          </c:val>
          <c:extLst>
            <c:ext xmlns:c16="http://schemas.microsoft.com/office/drawing/2014/chart" uri="{C3380CC4-5D6E-409C-BE32-E72D297353CC}">
              <c16:uniqueId val="{00000000-8D46-4CC5-8BB0-C816F83AE08E}"/>
            </c:ext>
          </c:extLst>
        </c:ser>
        <c:ser>
          <c:idx val="1"/>
          <c:order val="1"/>
          <c:tx>
            <c:strRef>
              <c:f>Sheet1!$C$1</c:f>
              <c:strCache>
                <c:ptCount val="1"/>
                <c:pt idx="0">
                  <c:v>HIV Synthesis</c:v>
                </c:pt>
              </c:strCache>
            </c:strRef>
          </c:tx>
          <c:spPr>
            <a:solidFill>
              <a:schemeClr val="accent2"/>
            </a:solidFill>
            <a:ln>
              <a:noFill/>
            </a:ln>
            <a:effectLst/>
          </c:spPr>
          <c:invertIfNegative val="0"/>
          <c:errBars>
            <c:errBarType val="both"/>
            <c:errValType val="cust"/>
            <c:noEndCap val="0"/>
            <c:plus>
              <c:numRef>
                <c:f>Sheet1!$H$2:$H$5</c:f>
                <c:numCache>
                  <c:formatCode>General</c:formatCode>
                  <c:ptCount val="4"/>
                  <c:pt idx="0">
                    <c:v>177</c:v>
                  </c:pt>
                  <c:pt idx="1">
                    <c:v>32</c:v>
                  </c:pt>
                  <c:pt idx="2">
                    <c:v>17</c:v>
                  </c:pt>
                </c:numCache>
              </c:numRef>
            </c:plus>
            <c:minus>
              <c:numRef>
                <c:f>Sheet1!$G$2:$G$5</c:f>
                <c:numCache>
                  <c:formatCode>General</c:formatCode>
                  <c:ptCount val="4"/>
                  <c:pt idx="0">
                    <c:v>115</c:v>
                  </c:pt>
                  <c:pt idx="1">
                    <c:v>19</c:v>
                  </c:pt>
                  <c:pt idx="2">
                    <c:v>17</c:v>
                  </c:pt>
                </c:numCache>
              </c:numRef>
            </c:minus>
            <c:spPr>
              <a:noFill/>
              <a:ln w="9525" cap="flat" cmpd="sng" algn="ctr">
                <a:solidFill>
                  <a:schemeClr val="tx1">
                    <a:lumMod val="65000"/>
                    <a:lumOff val="35000"/>
                  </a:schemeClr>
                </a:solidFill>
                <a:round/>
              </a:ln>
              <a:effectLst/>
            </c:spPr>
          </c:errBars>
          <c:cat>
            <c:strRef>
              <c:f>Sheet1!$A$2:$A$5</c:f>
              <c:strCache>
                <c:ptCount val="4"/>
                <c:pt idx="0">
                  <c:v>VMMC</c:v>
                </c:pt>
                <c:pt idx="1">
                  <c:v>HIV testing</c:v>
                </c:pt>
                <c:pt idx="2">
                  <c:v>Viral load testing</c:v>
                </c:pt>
                <c:pt idx="3">
                  <c:v>PMTCT</c:v>
                </c:pt>
              </c:strCache>
            </c:strRef>
          </c:cat>
          <c:val>
            <c:numRef>
              <c:f>Sheet1!$C$2:$C$5</c:f>
              <c:numCache>
                <c:formatCode>_(* #,##0_);_(* \(#,##0\);_(* "-"??_);_(@_)</c:formatCode>
                <c:ptCount val="4"/>
                <c:pt idx="0">
                  <c:v>146</c:v>
                </c:pt>
                <c:pt idx="1">
                  <c:v>20</c:v>
                </c:pt>
                <c:pt idx="2">
                  <c:v>44</c:v>
                </c:pt>
              </c:numCache>
            </c:numRef>
          </c:val>
          <c:extLst>
            <c:ext xmlns:c16="http://schemas.microsoft.com/office/drawing/2014/chart" uri="{C3380CC4-5D6E-409C-BE32-E72D297353CC}">
              <c16:uniqueId val="{00000001-8D46-4CC5-8BB0-C816F83AE08E}"/>
            </c:ext>
          </c:extLst>
        </c:ser>
        <c:ser>
          <c:idx val="2"/>
          <c:order val="2"/>
          <c:tx>
            <c:strRef>
              <c:f>Sheet1!$D$1</c:f>
              <c:strCache>
                <c:ptCount val="1"/>
                <c:pt idx="0">
                  <c:v>Optima</c:v>
                </c:pt>
              </c:strCache>
            </c:strRef>
          </c:tx>
          <c:spPr>
            <a:solidFill>
              <a:schemeClr val="accent3"/>
            </a:solidFill>
            <a:ln>
              <a:noFill/>
            </a:ln>
            <a:effectLst/>
          </c:spPr>
          <c:invertIfNegative val="0"/>
          <c:errBars>
            <c:errBarType val="both"/>
            <c:errValType val="cust"/>
            <c:noEndCap val="0"/>
            <c:plus>
              <c:numRef>
                <c:f>Sheet1!$J$2:$J$5</c:f>
                <c:numCache>
                  <c:formatCode>General</c:formatCode>
                  <c:ptCount val="4"/>
                  <c:pt idx="0">
                    <c:v>120</c:v>
                  </c:pt>
                  <c:pt idx="1">
                    <c:v>20</c:v>
                  </c:pt>
                  <c:pt idx="2">
                    <c:v>226</c:v>
                  </c:pt>
                </c:numCache>
              </c:numRef>
            </c:plus>
            <c:minus>
              <c:numRef>
                <c:f>Sheet1!$I$2:$I$5</c:f>
                <c:numCache>
                  <c:formatCode>General</c:formatCode>
                  <c:ptCount val="4"/>
                  <c:pt idx="0">
                    <c:v>99</c:v>
                  </c:pt>
                  <c:pt idx="1">
                    <c:v>10</c:v>
                  </c:pt>
                  <c:pt idx="2">
                    <c:v>10</c:v>
                  </c:pt>
                </c:numCache>
              </c:numRef>
            </c:minus>
            <c:spPr>
              <a:noFill/>
              <a:ln w="9525" cap="flat" cmpd="sng" algn="ctr">
                <a:solidFill>
                  <a:schemeClr val="tx1">
                    <a:lumMod val="65000"/>
                    <a:lumOff val="35000"/>
                  </a:schemeClr>
                </a:solidFill>
                <a:round/>
              </a:ln>
              <a:effectLst/>
            </c:spPr>
          </c:errBars>
          <c:cat>
            <c:strRef>
              <c:f>Sheet1!$A$2:$A$5</c:f>
              <c:strCache>
                <c:ptCount val="4"/>
                <c:pt idx="0">
                  <c:v>VMMC</c:v>
                </c:pt>
                <c:pt idx="1">
                  <c:v>HIV testing</c:v>
                </c:pt>
                <c:pt idx="2">
                  <c:v>Viral load testing</c:v>
                </c:pt>
                <c:pt idx="3">
                  <c:v>PMTCT</c:v>
                </c:pt>
              </c:strCache>
            </c:strRef>
          </c:cat>
          <c:val>
            <c:numRef>
              <c:f>Sheet1!$D$2:$D$5</c:f>
              <c:numCache>
                <c:formatCode>_(* #,##0_);_(* \(#,##0\);_(* "-"??_);_(@_)</c:formatCode>
                <c:ptCount val="4"/>
                <c:pt idx="0">
                  <c:v>103</c:v>
                </c:pt>
                <c:pt idx="1">
                  <c:v>22</c:v>
                </c:pt>
                <c:pt idx="2">
                  <c:v>49</c:v>
                </c:pt>
              </c:numCache>
            </c:numRef>
          </c:val>
          <c:extLst>
            <c:ext xmlns:c16="http://schemas.microsoft.com/office/drawing/2014/chart" uri="{C3380CC4-5D6E-409C-BE32-E72D297353CC}">
              <c16:uniqueId val="{00000002-8D46-4CC5-8BB0-C816F83AE08E}"/>
            </c:ext>
          </c:extLst>
        </c:ser>
        <c:dLbls>
          <c:showLegendKey val="0"/>
          <c:showVal val="0"/>
          <c:showCatName val="0"/>
          <c:showSerName val="0"/>
          <c:showPercent val="0"/>
          <c:showBubbleSize val="0"/>
        </c:dLbls>
        <c:gapWidth val="100"/>
        <c:overlap val="-27"/>
        <c:axId val="385994144"/>
        <c:axId val="385992176"/>
      </c:barChart>
      <c:catAx>
        <c:axId val="3859941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95000"/>
                    <a:lumOff val="5000"/>
                  </a:schemeClr>
                </a:solidFill>
                <a:latin typeface="+mn-lt"/>
                <a:ea typeface="+mn-ea"/>
                <a:cs typeface="+mn-cs"/>
              </a:defRPr>
            </a:pPr>
            <a:endParaRPr lang="en-US"/>
          </a:p>
        </c:txPr>
        <c:crossAx val="385992176"/>
        <c:crosses val="autoZero"/>
        <c:auto val="1"/>
        <c:lblAlgn val="ctr"/>
        <c:lblOffset val="100"/>
        <c:noMultiLvlLbl val="0"/>
      </c:catAx>
      <c:valAx>
        <c:axId val="38599217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95000"/>
                    <a:lumOff val="5000"/>
                  </a:schemeClr>
                </a:solidFill>
                <a:latin typeface="+mn-lt"/>
                <a:ea typeface="+mn-ea"/>
                <a:cs typeface="+mn-cs"/>
              </a:defRPr>
            </a:pPr>
            <a:endParaRPr lang="en-US"/>
          </a:p>
        </c:txPr>
        <c:crossAx val="38599414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95000"/>
                  <a:lumOff val="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title>
      <c:tx>
        <c:rich>
          <a:bodyPr rot="0" spcFirstLastPara="1" vertOverflow="ellipsis" vert="horz" wrap="square" anchor="ctr" anchorCtr="1"/>
          <a:lstStyle/>
          <a:p>
            <a:pPr>
              <a:defRPr sz="1200" b="1" i="0" u="none" strike="noStrike" kern="1200" spc="0" baseline="0">
                <a:solidFill>
                  <a:schemeClr val="tx1">
                    <a:lumMod val="65000"/>
                    <a:lumOff val="35000"/>
                  </a:schemeClr>
                </a:solidFill>
                <a:latin typeface="+mn-lt"/>
                <a:ea typeface="+mn-ea"/>
                <a:cs typeface="+mn-cs"/>
              </a:defRPr>
            </a:pPr>
            <a:r>
              <a:rPr lang="en-US" sz="1200" b="1">
                <a:effectLst/>
              </a:rPr>
              <a:t>Countries with between </a:t>
            </a:r>
            <a:r>
              <a:rPr lang="en-US" sz="1200" b="1" baseline="0">
                <a:effectLst/>
              </a:rPr>
              <a:t>150 000 and 1.7 million tests in January/February</a:t>
            </a:r>
            <a:endParaRPr lang="en-CH" sz="1200" b="1">
              <a:effectLst/>
            </a:endParaRPr>
          </a:p>
        </c:rich>
      </c:tx>
      <c:layout>
        <c:manualLayout>
          <c:xMode val="edge"/>
          <c:yMode val="edge"/>
          <c:x val="0.21284646174251737"/>
          <c:y val="2.2599454745049763E-2"/>
        </c:manualLayout>
      </c:layout>
      <c:overlay val="0"/>
      <c:spPr>
        <a:noFill/>
        <a:ln>
          <a:noFill/>
        </a:ln>
        <a:effectLst/>
      </c:spPr>
      <c:txPr>
        <a:bodyPr rot="0" spcFirstLastPara="1" vertOverflow="ellipsis" vert="horz" wrap="square" anchor="ctr" anchorCtr="1"/>
        <a:lstStyle/>
        <a:p>
          <a:pPr>
            <a:defRPr sz="12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'HIV testing'!$C$5</c:f>
              <c:strCache>
                <c:ptCount val="1"/>
                <c:pt idx="0">
                  <c:v>Mar</c:v>
                </c:pt>
              </c:strCache>
            </c:strRef>
          </c:tx>
          <c:spPr>
            <a:solidFill>
              <a:srgbClr val="C00000"/>
            </a:solidFill>
            <a:ln>
              <a:solidFill>
                <a:srgbClr val="FF0000"/>
              </a:solidFill>
            </a:ln>
            <a:effectLst/>
          </c:spPr>
          <c:invertIfNegative val="0"/>
          <c:cat>
            <c:strRef>
              <c:f>'HIV testing'!$B$6:$B$15</c:f>
              <c:strCache>
                <c:ptCount val="10"/>
                <c:pt idx="0">
                  <c:v>South Africa</c:v>
                </c:pt>
                <c:pt idx="1">
                  <c:v>Ethiopia</c:v>
                </c:pt>
                <c:pt idx="2">
                  <c:v>Uganda</c:v>
                </c:pt>
                <c:pt idx="3">
                  <c:v>Kenya</c:v>
                </c:pt>
                <c:pt idx="4">
                  <c:v>United Republic of Tanzania</c:v>
                </c:pt>
                <c:pt idx="5">
                  <c:v>Indonesia</c:v>
                </c:pt>
                <c:pt idx="6">
                  <c:v>Mozambique</c:v>
                </c:pt>
                <c:pt idx="7">
                  <c:v>Peru</c:v>
                </c:pt>
                <c:pt idx="8">
                  <c:v>Rwanda</c:v>
                </c:pt>
                <c:pt idx="9">
                  <c:v>Myanmar</c:v>
                </c:pt>
              </c:strCache>
            </c:strRef>
          </c:cat>
          <c:val>
            <c:numRef>
              <c:f>'HIV testing'!$C$6:$C$15</c:f>
              <c:numCache>
                <c:formatCode>0%</c:formatCode>
                <c:ptCount val="10"/>
                <c:pt idx="0">
                  <c:v>-0.90467233977128703</c:v>
                </c:pt>
                <c:pt idx="1">
                  <c:v>-6.400796277417263E-2</c:v>
                </c:pt>
                <c:pt idx="2">
                  <c:v>-0.10472091571279916</c:v>
                </c:pt>
                <c:pt idx="3">
                  <c:v>-8.0917014211663155E-2</c:v>
                </c:pt>
                <c:pt idx="4">
                  <c:v>0.20193220528285027</c:v>
                </c:pt>
                <c:pt idx="5">
                  <c:v>-0.10416845680665983</c:v>
                </c:pt>
                <c:pt idx="6">
                  <c:v>0.14464629873699408</c:v>
                </c:pt>
                <c:pt idx="7">
                  <c:v>-0.44503519557893512</c:v>
                </c:pt>
                <c:pt idx="8">
                  <c:v>4.4439157215745366E-2</c:v>
                </c:pt>
                <c:pt idx="9">
                  <c:v>-2.834621209179513E-3</c:v>
                </c:pt>
              </c:numCache>
            </c:numRef>
          </c:val>
          <c:extLst>
            <c:ext xmlns:c16="http://schemas.microsoft.com/office/drawing/2014/chart" uri="{C3380CC4-5D6E-409C-BE32-E72D297353CC}">
              <c16:uniqueId val="{00000000-9EF5-4F50-BACE-76F1D67F6B56}"/>
            </c:ext>
          </c:extLst>
        </c:ser>
        <c:ser>
          <c:idx val="1"/>
          <c:order val="1"/>
          <c:tx>
            <c:strRef>
              <c:f>'HIV testing'!$D$5</c:f>
              <c:strCache>
                <c:ptCount val="1"/>
                <c:pt idx="0">
                  <c:v>Apr</c:v>
                </c:pt>
              </c:strCache>
            </c:strRef>
          </c:tx>
          <c:spPr>
            <a:solidFill>
              <a:schemeClr val="accent5">
                <a:tint val="62000"/>
              </a:schemeClr>
            </a:solidFill>
            <a:ln>
              <a:noFill/>
            </a:ln>
            <a:effectLst/>
          </c:spPr>
          <c:invertIfNegative val="0"/>
          <c:cat>
            <c:strRef>
              <c:f>'HIV testing'!$B$6:$B$15</c:f>
              <c:strCache>
                <c:ptCount val="10"/>
                <c:pt idx="0">
                  <c:v>South Africa</c:v>
                </c:pt>
                <c:pt idx="1">
                  <c:v>Ethiopia</c:v>
                </c:pt>
                <c:pt idx="2">
                  <c:v>Uganda</c:v>
                </c:pt>
                <c:pt idx="3">
                  <c:v>Kenya</c:v>
                </c:pt>
                <c:pt idx="4">
                  <c:v>United Republic of Tanzania</c:v>
                </c:pt>
                <c:pt idx="5">
                  <c:v>Indonesia</c:v>
                </c:pt>
                <c:pt idx="6">
                  <c:v>Mozambique</c:v>
                </c:pt>
                <c:pt idx="7">
                  <c:v>Peru</c:v>
                </c:pt>
                <c:pt idx="8">
                  <c:v>Rwanda</c:v>
                </c:pt>
                <c:pt idx="9">
                  <c:v>Myanmar</c:v>
                </c:pt>
              </c:strCache>
            </c:strRef>
          </c:cat>
          <c:val>
            <c:numRef>
              <c:f>'HIV testing'!$D$6:$D$15</c:f>
              <c:numCache>
                <c:formatCode>0%</c:formatCode>
                <c:ptCount val="10"/>
                <c:pt idx="0">
                  <c:v>-0.85608153764287076</c:v>
                </c:pt>
                <c:pt idx="1">
                  <c:v>-0.19541360099151578</c:v>
                </c:pt>
                <c:pt idx="2">
                  <c:v>-0.39233465140478668</c:v>
                </c:pt>
                <c:pt idx="3">
                  <c:v>-0.37579301390891573</c:v>
                </c:pt>
                <c:pt idx="4">
                  <c:v>-7.9061260959401358E-2</c:v>
                </c:pt>
                <c:pt idx="5">
                  <c:v>-0.52326592297933205</c:v>
                </c:pt>
                <c:pt idx="6">
                  <c:v>-0.17725463444356873</c:v>
                </c:pt>
                <c:pt idx="7">
                  <c:v>-0.8465095883077064</c:v>
                </c:pt>
                <c:pt idx="8">
                  <c:v>1.4398085061896625E-2</c:v>
                </c:pt>
                <c:pt idx="9">
                  <c:v>-0.46703080978699352</c:v>
                </c:pt>
              </c:numCache>
            </c:numRef>
          </c:val>
          <c:extLst>
            <c:ext xmlns:c16="http://schemas.microsoft.com/office/drawing/2014/chart" uri="{C3380CC4-5D6E-409C-BE32-E72D297353CC}">
              <c16:uniqueId val="{00000001-9EF5-4F50-BACE-76F1D67F6B56}"/>
            </c:ext>
          </c:extLst>
        </c:ser>
        <c:ser>
          <c:idx val="2"/>
          <c:order val="2"/>
          <c:tx>
            <c:strRef>
              <c:f>'HIV testing'!$E$5</c:f>
              <c:strCache>
                <c:ptCount val="1"/>
                <c:pt idx="0">
                  <c:v>May</c:v>
                </c:pt>
              </c:strCache>
            </c:strRef>
          </c:tx>
          <c:spPr>
            <a:solidFill>
              <a:schemeClr val="accent5">
                <a:tint val="77000"/>
              </a:schemeClr>
            </a:solidFill>
            <a:ln>
              <a:noFill/>
            </a:ln>
            <a:effectLst/>
          </c:spPr>
          <c:invertIfNegative val="0"/>
          <c:cat>
            <c:strRef>
              <c:f>'HIV testing'!$B$6:$B$15</c:f>
              <c:strCache>
                <c:ptCount val="10"/>
                <c:pt idx="0">
                  <c:v>South Africa</c:v>
                </c:pt>
                <c:pt idx="1">
                  <c:v>Ethiopia</c:v>
                </c:pt>
                <c:pt idx="2">
                  <c:v>Uganda</c:v>
                </c:pt>
                <c:pt idx="3">
                  <c:v>Kenya</c:v>
                </c:pt>
                <c:pt idx="4">
                  <c:v>United Republic of Tanzania</c:v>
                </c:pt>
                <c:pt idx="5">
                  <c:v>Indonesia</c:v>
                </c:pt>
                <c:pt idx="6">
                  <c:v>Mozambique</c:v>
                </c:pt>
                <c:pt idx="7">
                  <c:v>Peru</c:v>
                </c:pt>
                <c:pt idx="8">
                  <c:v>Rwanda</c:v>
                </c:pt>
                <c:pt idx="9">
                  <c:v>Myanmar</c:v>
                </c:pt>
              </c:strCache>
            </c:strRef>
          </c:cat>
          <c:val>
            <c:numRef>
              <c:f>'HIV testing'!$E$6:$E$15</c:f>
              <c:numCache>
                <c:formatCode>0%</c:formatCode>
                <c:ptCount val="10"/>
                <c:pt idx="0">
                  <c:v>-0.44782379934091959</c:v>
                </c:pt>
                <c:pt idx="1">
                  <c:v>-0.29478226878051927</c:v>
                </c:pt>
                <c:pt idx="2">
                  <c:v>-0.200664308012487</c:v>
                </c:pt>
                <c:pt idx="3">
                  <c:v>-0.30701888872285221</c:v>
                </c:pt>
                <c:pt idx="4">
                  <c:v>-1.8482064741907261E-2</c:v>
                </c:pt>
                <c:pt idx="5">
                  <c:v>-0.59985190277138944</c:v>
                </c:pt>
                <c:pt idx="6">
                  <c:v>-0.16127996079184576</c:v>
                </c:pt>
                <c:pt idx="7">
                  <c:v>-0.76240298541633278</c:v>
                </c:pt>
                <c:pt idx="8">
                  <c:v>0.19779282234671242</c:v>
                </c:pt>
                <c:pt idx="9">
                  <c:v>-0.16585338493465701</c:v>
                </c:pt>
              </c:numCache>
            </c:numRef>
          </c:val>
          <c:extLst>
            <c:ext xmlns:c16="http://schemas.microsoft.com/office/drawing/2014/chart" uri="{C3380CC4-5D6E-409C-BE32-E72D297353CC}">
              <c16:uniqueId val="{00000002-9EF5-4F50-BACE-76F1D67F6B56}"/>
            </c:ext>
          </c:extLst>
        </c:ser>
        <c:ser>
          <c:idx val="3"/>
          <c:order val="3"/>
          <c:tx>
            <c:strRef>
              <c:f>'HIV testing'!$F$5</c:f>
              <c:strCache>
                <c:ptCount val="1"/>
                <c:pt idx="0">
                  <c:v>Jun</c:v>
                </c:pt>
              </c:strCache>
            </c:strRef>
          </c:tx>
          <c:spPr>
            <a:solidFill>
              <a:schemeClr val="accent5">
                <a:tint val="93000"/>
              </a:schemeClr>
            </a:solidFill>
            <a:ln>
              <a:noFill/>
            </a:ln>
            <a:effectLst/>
          </c:spPr>
          <c:invertIfNegative val="0"/>
          <c:cat>
            <c:strRef>
              <c:f>'HIV testing'!$B$6:$B$15</c:f>
              <c:strCache>
                <c:ptCount val="10"/>
                <c:pt idx="0">
                  <c:v>South Africa</c:v>
                </c:pt>
                <c:pt idx="1">
                  <c:v>Ethiopia</c:v>
                </c:pt>
                <c:pt idx="2">
                  <c:v>Uganda</c:v>
                </c:pt>
                <c:pt idx="3">
                  <c:v>Kenya</c:v>
                </c:pt>
                <c:pt idx="4">
                  <c:v>United Republic of Tanzania</c:v>
                </c:pt>
                <c:pt idx="5">
                  <c:v>Indonesia</c:v>
                </c:pt>
                <c:pt idx="6">
                  <c:v>Mozambique</c:v>
                </c:pt>
                <c:pt idx="7">
                  <c:v>Peru</c:v>
                </c:pt>
                <c:pt idx="8">
                  <c:v>Rwanda</c:v>
                </c:pt>
                <c:pt idx="9">
                  <c:v>Myanmar</c:v>
                </c:pt>
              </c:strCache>
            </c:strRef>
          </c:cat>
          <c:val>
            <c:numRef>
              <c:f>'HIV testing'!$F$6:$F$15</c:f>
              <c:numCache>
                <c:formatCode>0%</c:formatCode>
                <c:ptCount val="10"/>
                <c:pt idx="0">
                  <c:v>-0.44782379934091959</c:v>
                </c:pt>
                <c:pt idx="1">
                  <c:v>-0.21117030220090113</c:v>
                </c:pt>
                <c:pt idx="2">
                  <c:v>-8.210447450572321E-2</c:v>
                </c:pt>
                <c:pt idx="3">
                  <c:v>-0.18906383119113648</c:v>
                </c:pt>
                <c:pt idx="5">
                  <c:v>-0.38106478369211949</c:v>
                </c:pt>
                <c:pt idx="6">
                  <c:v>-0.12262482697415043</c:v>
                </c:pt>
                <c:pt idx="7">
                  <c:v>-0.76899654296114839</c:v>
                </c:pt>
                <c:pt idx="8">
                  <c:v>0.24875209386272912</c:v>
                </c:pt>
                <c:pt idx="9">
                  <c:v>0.23705976002795789</c:v>
                </c:pt>
              </c:numCache>
            </c:numRef>
          </c:val>
          <c:extLst>
            <c:ext xmlns:c16="http://schemas.microsoft.com/office/drawing/2014/chart" uri="{C3380CC4-5D6E-409C-BE32-E72D297353CC}">
              <c16:uniqueId val="{00000003-9EF5-4F50-BACE-76F1D67F6B56}"/>
            </c:ext>
          </c:extLst>
        </c:ser>
        <c:ser>
          <c:idx val="4"/>
          <c:order val="4"/>
          <c:tx>
            <c:strRef>
              <c:f>'HIV testing'!$G$5</c:f>
              <c:strCache>
                <c:ptCount val="1"/>
                <c:pt idx="0">
                  <c:v>July</c:v>
                </c:pt>
              </c:strCache>
            </c:strRef>
          </c:tx>
          <c:spPr>
            <a:solidFill>
              <a:schemeClr val="accent5">
                <a:shade val="92000"/>
              </a:schemeClr>
            </a:solidFill>
            <a:ln>
              <a:noFill/>
            </a:ln>
            <a:effectLst/>
          </c:spPr>
          <c:invertIfNegative val="0"/>
          <c:cat>
            <c:strRef>
              <c:f>'HIV testing'!$B$6:$B$15</c:f>
              <c:strCache>
                <c:ptCount val="10"/>
                <c:pt idx="0">
                  <c:v>South Africa</c:v>
                </c:pt>
                <c:pt idx="1">
                  <c:v>Ethiopia</c:v>
                </c:pt>
                <c:pt idx="2">
                  <c:v>Uganda</c:v>
                </c:pt>
                <c:pt idx="3">
                  <c:v>Kenya</c:v>
                </c:pt>
                <c:pt idx="4">
                  <c:v>United Republic of Tanzania</c:v>
                </c:pt>
                <c:pt idx="5">
                  <c:v>Indonesia</c:v>
                </c:pt>
                <c:pt idx="6">
                  <c:v>Mozambique</c:v>
                </c:pt>
                <c:pt idx="7">
                  <c:v>Peru</c:v>
                </c:pt>
                <c:pt idx="8">
                  <c:v>Rwanda</c:v>
                </c:pt>
                <c:pt idx="9">
                  <c:v>Myanmar</c:v>
                </c:pt>
              </c:strCache>
            </c:strRef>
          </c:cat>
          <c:val>
            <c:numRef>
              <c:f>'HIV testing'!$G$6:$G$15</c:f>
              <c:numCache>
                <c:formatCode>0%</c:formatCode>
                <c:ptCount val="10"/>
                <c:pt idx="0">
                  <c:v>-0.41144246596690598</c:v>
                </c:pt>
                <c:pt idx="1">
                  <c:v>-0.30307138615694695</c:v>
                </c:pt>
                <c:pt idx="2">
                  <c:v>-6.5568366285119667E-2</c:v>
                </c:pt>
                <c:pt idx="3">
                  <c:v>-0.132607257011223</c:v>
                </c:pt>
                <c:pt idx="4">
                  <c:v>-4.4074942759814599E-2</c:v>
                </c:pt>
                <c:pt idx="6">
                  <c:v>-0.16064746438482275</c:v>
                </c:pt>
                <c:pt idx="7">
                  <c:v>-0.75456961363232111</c:v>
                </c:pt>
                <c:pt idx="8">
                  <c:v>0.13132755102776517</c:v>
                </c:pt>
              </c:numCache>
            </c:numRef>
          </c:val>
          <c:extLst>
            <c:ext xmlns:c16="http://schemas.microsoft.com/office/drawing/2014/chart" uri="{C3380CC4-5D6E-409C-BE32-E72D297353CC}">
              <c16:uniqueId val="{00000004-9EF5-4F50-BACE-76F1D67F6B56}"/>
            </c:ext>
          </c:extLst>
        </c:ser>
        <c:ser>
          <c:idx val="5"/>
          <c:order val="5"/>
          <c:tx>
            <c:strRef>
              <c:f>'HIV testing'!$H$5</c:f>
              <c:strCache>
                <c:ptCount val="1"/>
                <c:pt idx="0">
                  <c:v>Aug</c:v>
                </c:pt>
              </c:strCache>
            </c:strRef>
          </c:tx>
          <c:spPr>
            <a:solidFill>
              <a:schemeClr val="accent5">
                <a:shade val="76000"/>
              </a:schemeClr>
            </a:solidFill>
            <a:ln>
              <a:noFill/>
            </a:ln>
            <a:effectLst/>
          </c:spPr>
          <c:invertIfNegative val="0"/>
          <c:cat>
            <c:strRef>
              <c:f>'HIV testing'!$B$6:$B$15</c:f>
              <c:strCache>
                <c:ptCount val="10"/>
                <c:pt idx="0">
                  <c:v>South Africa</c:v>
                </c:pt>
                <c:pt idx="1">
                  <c:v>Ethiopia</c:v>
                </c:pt>
                <c:pt idx="2">
                  <c:v>Uganda</c:v>
                </c:pt>
                <c:pt idx="3">
                  <c:v>Kenya</c:v>
                </c:pt>
                <c:pt idx="4">
                  <c:v>United Republic of Tanzania</c:v>
                </c:pt>
                <c:pt idx="5">
                  <c:v>Indonesia</c:v>
                </c:pt>
                <c:pt idx="6">
                  <c:v>Mozambique</c:v>
                </c:pt>
                <c:pt idx="7">
                  <c:v>Peru</c:v>
                </c:pt>
                <c:pt idx="8">
                  <c:v>Rwanda</c:v>
                </c:pt>
                <c:pt idx="9">
                  <c:v>Myanmar</c:v>
                </c:pt>
              </c:strCache>
            </c:strRef>
          </c:cat>
          <c:val>
            <c:numRef>
              <c:f>'HIV testing'!$H$6:$H$15</c:f>
              <c:numCache>
                <c:formatCode>General</c:formatCode>
                <c:ptCount val="10"/>
                <c:pt idx="0" formatCode="0%">
                  <c:v>-0.30284226549686927</c:v>
                </c:pt>
                <c:pt idx="2" formatCode="0%">
                  <c:v>-7.4815400624349632E-2</c:v>
                </c:pt>
                <c:pt idx="4" formatCode="0%">
                  <c:v>3.2256938627352433E-2</c:v>
                </c:pt>
                <c:pt idx="6" formatCode="0%">
                  <c:v>-3.5714522249965228E-2</c:v>
                </c:pt>
                <c:pt idx="8" formatCode="0%">
                  <c:v>0.15900859655320754</c:v>
                </c:pt>
              </c:numCache>
            </c:numRef>
          </c:val>
          <c:extLst>
            <c:ext xmlns:c16="http://schemas.microsoft.com/office/drawing/2014/chart" uri="{C3380CC4-5D6E-409C-BE32-E72D297353CC}">
              <c16:uniqueId val="{00000005-9EF5-4F50-BACE-76F1D67F6B56}"/>
            </c:ext>
          </c:extLst>
        </c:ser>
        <c:ser>
          <c:idx val="6"/>
          <c:order val="6"/>
          <c:tx>
            <c:strRef>
              <c:f>'HIV testing'!$I$5</c:f>
              <c:strCache>
                <c:ptCount val="1"/>
                <c:pt idx="0">
                  <c:v>Sep</c:v>
                </c:pt>
              </c:strCache>
            </c:strRef>
          </c:tx>
          <c:spPr>
            <a:solidFill>
              <a:schemeClr val="accent5">
                <a:shade val="61000"/>
              </a:schemeClr>
            </a:solidFill>
            <a:ln>
              <a:noFill/>
            </a:ln>
            <a:effectLst/>
          </c:spPr>
          <c:invertIfNegative val="0"/>
          <c:cat>
            <c:strRef>
              <c:f>'HIV testing'!$B$6:$B$15</c:f>
              <c:strCache>
                <c:ptCount val="10"/>
                <c:pt idx="0">
                  <c:v>South Africa</c:v>
                </c:pt>
                <c:pt idx="1">
                  <c:v>Ethiopia</c:v>
                </c:pt>
                <c:pt idx="2">
                  <c:v>Uganda</c:v>
                </c:pt>
                <c:pt idx="3">
                  <c:v>Kenya</c:v>
                </c:pt>
                <c:pt idx="4">
                  <c:v>United Republic of Tanzania</c:v>
                </c:pt>
                <c:pt idx="5">
                  <c:v>Indonesia</c:v>
                </c:pt>
                <c:pt idx="6">
                  <c:v>Mozambique</c:v>
                </c:pt>
                <c:pt idx="7">
                  <c:v>Peru</c:v>
                </c:pt>
                <c:pt idx="8">
                  <c:v>Rwanda</c:v>
                </c:pt>
                <c:pt idx="9">
                  <c:v>Myanmar</c:v>
                </c:pt>
              </c:strCache>
            </c:strRef>
          </c:cat>
          <c:val>
            <c:numRef>
              <c:f>'HIV testing'!$I$6:$I$15</c:f>
              <c:numCache>
                <c:formatCode>General</c:formatCode>
                <c:ptCount val="10"/>
                <c:pt idx="4" formatCode="0%">
                  <c:v>-0.12369464455240967</c:v>
                </c:pt>
                <c:pt idx="6" formatCode="0%">
                  <c:v>-6.6067726788044165E-2</c:v>
                </c:pt>
              </c:numCache>
            </c:numRef>
          </c:val>
          <c:extLst>
            <c:ext xmlns:c16="http://schemas.microsoft.com/office/drawing/2014/chart" uri="{C3380CC4-5D6E-409C-BE32-E72D297353CC}">
              <c16:uniqueId val="{00000006-9EF5-4F50-BACE-76F1D67F6B56}"/>
            </c:ext>
          </c:extLst>
        </c:ser>
        <c:ser>
          <c:idx val="7"/>
          <c:order val="7"/>
          <c:tx>
            <c:strRef>
              <c:f>'HIV testing'!$J$5</c:f>
              <c:strCache>
                <c:ptCount val="1"/>
                <c:pt idx="0">
                  <c:v>Oct</c:v>
                </c:pt>
              </c:strCache>
            </c:strRef>
          </c:tx>
          <c:spPr>
            <a:solidFill>
              <a:schemeClr val="accent5">
                <a:shade val="45000"/>
              </a:schemeClr>
            </a:solidFill>
            <a:ln>
              <a:noFill/>
            </a:ln>
            <a:effectLst/>
          </c:spPr>
          <c:invertIfNegative val="0"/>
          <c:cat>
            <c:strRef>
              <c:f>'HIV testing'!$B$6:$B$15</c:f>
              <c:strCache>
                <c:ptCount val="10"/>
                <c:pt idx="0">
                  <c:v>South Africa</c:v>
                </c:pt>
                <c:pt idx="1">
                  <c:v>Ethiopia</c:v>
                </c:pt>
                <c:pt idx="2">
                  <c:v>Uganda</c:v>
                </c:pt>
                <c:pt idx="3">
                  <c:v>Kenya</c:v>
                </c:pt>
                <c:pt idx="4">
                  <c:v>United Republic of Tanzania</c:v>
                </c:pt>
                <c:pt idx="5">
                  <c:v>Indonesia</c:v>
                </c:pt>
                <c:pt idx="6">
                  <c:v>Mozambique</c:v>
                </c:pt>
                <c:pt idx="7">
                  <c:v>Peru</c:v>
                </c:pt>
                <c:pt idx="8">
                  <c:v>Rwanda</c:v>
                </c:pt>
                <c:pt idx="9">
                  <c:v>Myanmar</c:v>
                </c:pt>
              </c:strCache>
            </c:strRef>
          </c:cat>
          <c:val>
            <c:numRef>
              <c:f>'HIV testing'!$J$6:$J$15</c:f>
              <c:numCache>
                <c:formatCode>General</c:formatCode>
                <c:ptCount val="10"/>
                <c:pt idx="6" formatCode="0%">
                  <c:v>-4.1787812357191582E-2</c:v>
                </c:pt>
              </c:numCache>
            </c:numRef>
          </c:val>
          <c:extLst>
            <c:ext xmlns:c16="http://schemas.microsoft.com/office/drawing/2014/chart" uri="{C3380CC4-5D6E-409C-BE32-E72D297353CC}">
              <c16:uniqueId val="{00000007-9EF5-4F50-BACE-76F1D67F6B56}"/>
            </c:ext>
          </c:extLst>
        </c:ser>
        <c:dLbls>
          <c:showLegendKey val="0"/>
          <c:showVal val="0"/>
          <c:showCatName val="0"/>
          <c:showSerName val="0"/>
          <c:showPercent val="0"/>
          <c:showBubbleSize val="0"/>
        </c:dLbls>
        <c:gapWidth val="219"/>
        <c:overlap val="-27"/>
        <c:axId val="475554303"/>
        <c:axId val="475557215"/>
      </c:barChart>
      <c:catAx>
        <c:axId val="475554303"/>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n-US"/>
          </a:p>
        </c:txPr>
        <c:crossAx val="475557215"/>
        <c:crosses val="autoZero"/>
        <c:auto val="1"/>
        <c:lblAlgn val="ctr"/>
        <c:lblOffset val="100"/>
        <c:noMultiLvlLbl val="0"/>
      </c:catAx>
      <c:valAx>
        <c:axId val="475557215"/>
        <c:scaling>
          <c:orientation val="minMax"/>
          <c:min val="-1"/>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47555430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title>
      <c:tx>
        <c:rich>
          <a:bodyPr rot="0" spcFirstLastPara="1" vertOverflow="ellipsis" vert="horz" wrap="square" anchor="ctr" anchorCtr="1"/>
          <a:lstStyle/>
          <a:p>
            <a:pPr algn="ctr">
              <a:defRPr sz="1200" b="1" i="0" u="none" strike="noStrike" kern="1200" spc="0" baseline="0">
                <a:solidFill>
                  <a:schemeClr val="tx1">
                    <a:lumMod val="65000"/>
                    <a:lumOff val="35000"/>
                  </a:schemeClr>
                </a:solidFill>
                <a:latin typeface="+mn-lt"/>
                <a:ea typeface="+mn-ea"/>
                <a:cs typeface="+mn-cs"/>
              </a:defRPr>
            </a:pPr>
            <a:r>
              <a:rPr lang="en-US" sz="1200" b="1">
                <a:effectLst/>
              </a:rPr>
              <a:t>Countries with between 2 000 and</a:t>
            </a:r>
            <a:r>
              <a:rPr lang="en-US" sz="1200" b="1" baseline="0">
                <a:effectLst/>
              </a:rPr>
              <a:t> 84 000 tests in January/February</a:t>
            </a:r>
            <a:endParaRPr lang="en-CH" sz="1200" b="1">
              <a:effectLst/>
            </a:endParaRPr>
          </a:p>
        </c:rich>
      </c:tx>
      <c:layout>
        <c:manualLayout>
          <c:xMode val="edge"/>
          <c:yMode val="edge"/>
          <c:x val="0.21113632920724584"/>
          <c:y val="3.2518848818146102E-2"/>
        </c:manualLayout>
      </c:layout>
      <c:overlay val="0"/>
      <c:spPr>
        <a:noFill/>
        <a:ln>
          <a:noFill/>
        </a:ln>
        <a:effectLst/>
      </c:spPr>
      <c:txPr>
        <a:bodyPr rot="0" spcFirstLastPara="1" vertOverflow="ellipsis" vert="horz" wrap="square" anchor="ctr" anchorCtr="1"/>
        <a:lstStyle/>
        <a:p>
          <a:pPr algn="ctr">
            <a:defRPr sz="12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'HIV testing'!$C$5</c:f>
              <c:strCache>
                <c:ptCount val="1"/>
                <c:pt idx="0">
                  <c:v>Mar</c:v>
                </c:pt>
              </c:strCache>
            </c:strRef>
          </c:tx>
          <c:spPr>
            <a:solidFill>
              <a:srgbClr val="C00000"/>
            </a:solidFill>
            <a:ln>
              <a:solidFill>
                <a:srgbClr val="FF0000"/>
              </a:solidFill>
            </a:ln>
            <a:effectLst/>
          </c:spPr>
          <c:invertIfNegative val="0"/>
          <c:cat>
            <c:strRef>
              <c:f>'HIV testing'!$B$16:$B$29</c:f>
              <c:strCache>
                <c:ptCount val="14"/>
                <c:pt idx="0">
                  <c:v>Tajikistan</c:v>
                </c:pt>
                <c:pt idx="1">
                  <c:v>Lesotho</c:v>
                </c:pt>
                <c:pt idx="2">
                  <c:v>Haiti</c:v>
                </c:pt>
                <c:pt idx="3">
                  <c:v>Sierra Leone</c:v>
                </c:pt>
                <c:pt idx="4">
                  <c:v>Guatemala</c:v>
                </c:pt>
                <c:pt idx="5">
                  <c:v>Botswana</c:v>
                </c:pt>
                <c:pt idx="6">
                  <c:v>Madagascar</c:v>
                </c:pt>
                <c:pt idx="7">
                  <c:v>Georgia</c:v>
                </c:pt>
                <c:pt idx="8">
                  <c:v>Liberia</c:v>
                </c:pt>
                <c:pt idx="9">
                  <c:v>Honduras</c:v>
                </c:pt>
                <c:pt idx="10">
                  <c:v>Jamaica</c:v>
                </c:pt>
                <c:pt idx="11">
                  <c:v>Cambodia</c:v>
                </c:pt>
                <c:pt idx="12">
                  <c:v>Armenia</c:v>
                </c:pt>
                <c:pt idx="13">
                  <c:v>Guyana</c:v>
                </c:pt>
              </c:strCache>
            </c:strRef>
          </c:cat>
          <c:val>
            <c:numRef>
              <c:f>'HIV testing'!$C$16:$C$29</c:f>
              <c:numCache>
                <c:formatCode>0%</c:formatCode>
                <c:ptCount val="14"/>
                <c:pt idx="0">
                  <c:v>-0.22826753328690724</c:v>
                </c:pt>
                <c:pt idx="1">
                  <c:v>-0.24595832835345205</c:v>
                </c:pt>
                <c:pt idx="2">
                  <c:v>-0.11925157799819658</c:v>
                </c:pt>
                <c:pt idx="3">
                  <c:v>-2.3866165298135216E-2</c:v>
                </c:pt>
                <c:pt idx="4">
                  <c:v>-0.21795122906669279</c:v>
                </c:pt>
                <c:pt idx="5">
                  <c:v>-0.14301273241189741</c:v>
                </c:pt>
                <c:pt idx="6">
                  <c:v>6.5635859591581747E-2</c:v>
                </c:pt>
                <c:pt idx="7">
                  <c:v>1.272576737910521E-2</c:v>
                </c:pt>
                <c:pt idx="8">
                  <c:v>-9.3542953396967998E-2</c:v>
                </c:pt>
                <c:pt idx="9">
                  <c:v>-0.58809658966857348</c:v>
                </c:pt>
                <c:pt idx="10">
                  <c:v>-0.45153848147860126</c:v>
                </c:pt>
                <c:pt idx="11">
                  <c:v>-0.4010375880971026</c:v>
                </c:pt>
                <c:pt idx="12">
                  <c:v>-6.7317289564156599E-2</c:v>
                </c:pt>
                <c:pt idx="13">
                  <c:v>-0.6796992481203008</c:v>
                </c:pt>
              </c:numCache>
            </c:numRef>
          </c:val>
          <c:extLst>
            <c:ext xmlns:c16="http://schemas.microsoft.com/office/drawing/2014/chart" uri="{C3380CC4-5D6E-409C-BE32-E72D297353CC}">
              <c16:uniqueId val="{00000000-CB3D-4253-B468-AB1268507B9E}"/>
            </c:ext>
          </c:extLst>
        </c:ser>
        <c:ser>
          <c:idx val="1"/>
          <c:order val="1"/>
          <c:tx>
            <c:strRef>
              <c:f>'HIV testing'!$D$5</c:f>
              <c:strCache>
                <c:ptCount val="1"/>
                <c:pt idx="0">
                  <c:v>Apr</c:v>
                </c:pt>
              </c:strCache>
            </c:strRef>
          </c:tx>
          <c:spPr>
            <a:solidFill>
              <a:schemeClr val="accent5">
                <a:tint val="62000"/>
              </a:schemeClr>
            </a:solidFill>
            <a:ln>
              <a:noFill/>
            </a:ln>
            <a:effectLst/>
          </c:spPr>
          <c:invertIfNegative val="0"/>
          <c:cat>
            <c:strRef>
              <c:f>'HIV testing'!$B$16:$B$29</c:f>
              <c:strCache>
                <c:ptCount val="14"/>
                <c:pt idx="0">
                  <c:v>Tajikistan</c:v>
                </c:pt>
                <c:pt idx="1">
                  <c:v>Lesotho</c:v>
                </c:pt>
                <c:pt idx="2">
                  <c:v>Haiti</c:v>
                </c:pt>
                <c:pt idx="3">
                  <c:v>Sierra Leone</c:v>
                </c:pt>
                <c:pt idx="4">
                  <c:v>Guatemala</c:v>
                </c:pt>
                <c:pt idx="5">
                  <c:v>Botswana</c:v>
                </c:pt>
                <c:pt idx="6">
                  <c:v>Madagascar</c:v>
                </c:pt>
                <c:pt idx="7">
                  <c:v>Georgia</c:v>
                </c:pt>
                <c:pt idx="8">
                  <c:v>Liberia</c:v>
                </c:pt>
                <c:pt idx="9">
                  <c:v>Honduras</c:v>
                </c:pt>
                <c:pt idx="10">
                  <c:v>Jamaica</c:v>
                </c:pt>
                <c:pt idx="11">
                  <c:v>Cambodia</c:v>
                </c:pt>
                <c:pt idx="12">
                  <c:v>Armenia</c:v>
                </c:pt>
                <c:pt idx="13">
                  <c:v>Guyana</c:v>
                </c:pt>
              </c:strCache>
            </c:strRef>
          </c:cat>
          <c:val>
            <c:numRef>
              <c:f>'HIV testing'!$D$16:$D$29</c:f>
              <c:numCache>
                <c:formatCode>0%</c:formatCode>
                <c:ptCount val="14"/>
                <c:pt idx="0">
                  <c:v>-0.10213143343511359</c:v>
                </c:pt>
                <c:pt idx="1">
                  <c:v>-0.70041034221744158</c:v>
                </c:pt>
                <c:pt idx="2">
                  <c:v>-0.36860997433585352</c:v>
                </c:pt>
                <c:pt idx="3">
                  <c:v>-0.28695308988456097</c:v>
                </c:pt>
                <c:pt idx="4">
                  <c:v>-0.59839878562334736</c:v>
                </c:pt>
                <c:pt idx="5">
                  <c:v>-0.55649197417213392</c:v>
                </c:pt>
                <c:pt idx="6">
                  <c:v>-0.37917301159657957</c:v>
                </c:pt>
                <c:pt idx="7">
                  <c:v>-0.42218883198920609</c:v>
                </c:pt>
                <c:pt idx="8">
                  <c:v>-0.26831368145236756</c:v>
                </c:pt>
                <c:pt idx="9">
                  <c:v>-0.56272651849264221</c:v>
                </c:pt>
                <c:pt idx="10">
                  <c:v>-0.5877336236617674</c:v>
                </c:pt>
                <c:pt idx="11">
                  <c:v>-0.86775646045418953</c:v>
                </c:pt>
                <c:pt idx="12">
                  <c:v>-0.11622490850615504</c:v>
                </c:pt>
                <c:pt idx="13">
                  <c:v>-0.6255639097744361</c:v>
                </c:pt>
              </c:numCache>
            </c:numRef>
          </c:val>
          <c:extLst>
            <c:ext xmlns:c16="http://schemas.microsoft.com/office/drawing/2014/chart" uri="{C3380CC4-5D6E-409C-BE32-E72D297353CC}">
              <c16:uniqueId val="{00000001-CB3D-4253-B468-AB1268507B9E}"/>
            </c:ext>
          </c:extLst>
        </c:ser>
        <c:ser>
          <c:idx val="2"/>
          <c:order val="2"/>
          <c:tx>
            <c:strRef>
              <c:f>'HIV testing'!$E$5</c:f>
              <c:strCache>
                <c:ptCount val="1"/>
                <c:pt idx="0">
                  <c:v>May</c:v>
                </c:pt>
              </c:strCache>
            </c:strRef>
          </c:tx>
          <c:spPr>
            <a:solidFill>
              <a:schemeClr val="accent5">
                <a:tint val="77000"/>
              </a:schemeClr>
            </a:solidFill>
            <a:ln>
              <a:noFill/>
            </a:ln>
            <a:effectLst/>
          </c:spPr>
          <c:invertIfNegative val="0"/>
          <c:cat>
            <c:strRef>
              <c:f>'HIV testing'!$B$16:$B$29</c:f>
              <c:strCache>
                <c:ptCount val="14"/>
                <c:pt idx="0">
                  <c:v>Tajikistan</c:v>
                </c:pt>
                <c:pt idx="1">
                  <c:v>Lesotho</c:v>
                </c:pt>
                <c:pt idx="2">
                  <c:v>Haiti</c:v>
                </c:pt>
                <c:pt idx="3">
                  <c:v>Sierra Leone</c:v>
                </c:pt>
                <c:pt idx="4">
                  <c:v>Guatemala</c:v>
                </c:pt>
                <c:pt idx="5">
                  <c:v>Botswana</c:v>
                </c:pt>
                <c:pt idx="6">
                  <c:v>Madagascar</c:v>
                </c:pt>
                <c:pt idx="7">
                  <c:v>Georgia</c:v>
                </c:pt>
                <c:pt idx="8">
                  <c:v>Liberia</c:v>
                </c:pt>
                <c:pt idx="9">
                  <c:v>Honduras</c:v>
                </c:pt>
                <c:pt idx="10">
                  <c:v>Jamaica</c:v>
                </c:pt>
                <c:pt idx="11">
                  <c:v>Cambodia</c:v>
                </c:pt>
                <c:pt idx="12">
                  <c:v>Armenia</c:v>
                </c:pt>
                <c:pt idx="13">
                  <c:v>Guyana</c:v>
                </c:pt>
              </c:strCache>
            </c:strRef>
          </c:cat>
          <c:val>
            <c:numRef>
              <c:f>'HIV testing'!$E$16:$E$29</c:f>
              <c:numCache>
                <c:formatCode>0%</c:formatCode>
                <c:ptCount val="14"/>
                <c:pt idx="0">
                  <c:v>-0.63488860715794992</c:v>
                </c:pt>
                <c:pt idx="1">
                  <c:v>-0.66041193577945101</c:v>
                </c:pt>
                <c:pt idx="2">
                  <c:v>-0.37004924741624473</c:v>
                </c:pt>
                <c:pt idx="3">
                  <c:v>-0.39859894537202495</c:v>
                </c:pt>
                <c:pt idx="4">
                  <c:v>-0.45345705611595338</c:v>
                </c:pt>
                <c:pt idx="5">
                  <c:v>-0.5359541529445323</c:v>
                </c:pt>
                <c:pt idx="6">
                  <c:v>-0.29673447607147968</c:v>
                </c:pt>
                <c:pt idx="7">
                  <c:v>-9.1441538131305386E-2</c:v>
                </c:pt>
                <c:pt idx="8">
                  <c:v>-0.17870110424854951</c:v>
                </c:pt>
                <c:pt idx="9">
                  <c:v>-0.48268634557442908</c:v>
                </c:pt>
                <c:pt idx="10">
                  <c:v>-0.48388936412888511</c:v>
                </c:pt>
                <c:pt idx="11">
                  <c:v>-0.6888214565387627</c:v>
                </c:pt>
                <c:pt idx="12">
                  <c:v>2.839081734501497E-2</c:v>
                </c:pt>
                <c:pt idx="13">
                  <c:v>-0.65664160401002503</c:v>
                </c:pt>
              </c:numCache>
            </c:numRef>
          </c:val>
          <c:extLst>
            <c:ext xmlns:c16="http://schemas.microsoft.com/office/drawing/2014/chart" uri="{C3380CC4-5D6E-409C-BE32-E72D297353CC}">
              <c16:uniqueId val="{00000002-CB3D-4253-B468-AB1268507B9E}"/>
            </c:ext>
          </c:extLst>
        </c:ser>
        <c:ser>
          <c:idx val="3"/>
          <c:order val="3"/>
          <c:tx>
            <c:strRef>
              <c:f>'HIV testing'!$F$5</c:f>
              <c:strCache>
                <c:ptCount val="1"/>
                <c:pt idx="0">
                  <c:v>Jun</c:v>
                </c:pt>
              </c:strCache>
            </c:strRef>
          </c:tx>
          <c:spPr>
            <a:solidFill>
              <a:schemeClr val="accent5">
                <a:tint val="93000"/>
              </a:schemeClr>
            </a:solidFill>
            <a:ln>
              <a:noFill/>
            </a:ln>
            <a:effectLst/>
          </c:spPr>
          <c:invertIfNegative val="0"/>
          <c:cat>
            <c:strRef>
              <c:f>'HIV testing'!$B$16:$B$29</c:f>
              <c:strCache>
                <c:ptCount val="14"/>
                <c:pt idx="0">
                  <c:v>Tajikistan</c:v>
                </c:pt>
                <c:pt idx="1">
                  <c:v>Lesotho</c:v>
                </c:pt>
                <c:pt idx="2">
                  <c:v>Haiti</c:v>
                </c:pt>
                <c:pt idx="3">
                  <c:v>Sierra Leone</c:v>
                </c:pt>
                <c:pt idx="4">
                  <c:v>Guatemala</c:v>
                </c:pt>
                <c:pt idx="5">
                  <c:v>Botswana</c:v>
                </c:pt>
                <c:pt idx="6">
                  <c:v>Madagascar</c:v>
                </c:pt>
                <c:pt idx="7">
                  <c:v>Georgia</c:v>
                </c:pt>
                <c:pt idx="8">
                  <c:v>Liberia</c:v>
                </c:pt>
                <c:pt idx="9">
                  <c:v>Honduras</c:v>
                </c:pt>
                <c:pt idx="10">
                  <c:v>Jamaica</c:v>
                </c:pt>
                <c:pt idx="11">
                  <c:v>Cambodia</c:v>
                </c:pt>
                <c:pt idx="12">
                  <c:v>Armenia</c:v>
                </c:pt>
                <c:pt idx="13">
                  <c:v>Guyana</c:v>
                </c:pt>
              </c:strCache>
            </c:strRef>
          </c:cat>
          <c:val>
            <c:numRef>
              <c:f>'HIV testing'!$F$16:$F$29</c:f>
              <c:numCache>
                <c:formatCode>0%</c:formatCode>
                <c:ptCount val="14"/>
                <c:pt idx="0">
                  <c:v>-0.29074037700361288</c:v>
                </c:pt>
                <c:pt idx="1">
                  <c:v>-0.65668300067726382</c:v>
                </c:pt>
                <c:pt idx="2">
                  <c:v>-0.37636124020253869</c:v>
                </c:pt>
                <c:pt idx="3">
                  <c:v>-0.30979970838769089</c:v>
                </c:pt>
                <c:pt idx="4">
                  <c:v>-0.36401919498579965</c:v>
                </c:pt>
                <c:pt idx="5">
                  <c:v>-0.26245364727847936</c:v>
                </c:pt>
                <c:pt idx="6">
                  <c:v>-0.97316257337342027</c:v>
                </c:pt>
                <c:pt idx="7">
                  <c:v>0.77581184262978753</c:v>
                </c:pt>
                <c:pt idx="8">
                  <c:v>-8.568220101066816E-2</c:v>
                </c:pt>
                <c:pt idx="9">
                  <c:v>-0.50351513034365314</c:v>
                </c:pt>
                <c:pt idx="10">
                  <c:v>-0.36132928947300202</c:v>
                </c:pt>
                <c:pt idx="11">
                  <c:v>-0.46348864526233358</c:v>
                </c:pt>
                <c:pt idx="12">
                  <c:v>0.14428302096040813</c:v>
                </c:pt>
                <c:pt idx="13">
                  <c:v>-0.70025062656641601</c:v>
                </c:pt>
              </c:numCache>
            </c:numRef>
          </c:val>
          <c:extLst>
            <c:ext xmlns:c16="http://schemas.microsoft.com/office/drawing/2014/chart" uri="{C3380CC4-5D6E-409C-BE32-E72D297353CC}">
              <c16:uniqueId val="{00000003-CB3D-4253-B468-AB1268507B9E}"/>
            </c:ext>
          </c:extLst>
        </c:ser>
        <c:ser>
          <c:idx val="4"/>
          <c:order val="4"/>
          <c:tx>
            <c:strRef>
              <c:f>'HIV testing'!$G$5</c:f>
              <c:strCache>
                <c:ptCount val="1"/>
                <c:pt idx="0">
                  <c:v>July</c:v>
                </c:pt>
              </c:strCache>
            </c:strRef>
          </c:tx>
          <c:spPr>
            <a:solidFill>
              <a:schemeClr val="accent5">
                <a:shade val="92000"/>
              </a:schemeClr>
            </a:solidFill>
            <a:ln>
              <a:noFill/>
            </a:ln>
            <a:effectLst/>
          </c:spPr>
          <c:invertIfNegative val="0"/>
          <c:cat>
            <c:strRef>
              <c:f>'HIV testing'!$B$16:$B$29</c:f>
              <c:strCache>
                <c:ptCount val="14"/>
                <c:pt idx="0">
                  <c:v>Tajikistan</c:v>
                </c:pt>
                <c:pt idx="1">
                  <c:v>Lesotho</c:v>
                </c:pt>
                <c:pt idx="2">
                  <c:v>Haiti</c:v>
                </c:pt>
                <c:pt idx="3">
                  <c:v>Sierra Leone</c:v>
                </c:pt>
                <c:pt idx="4">
                  <c:v>Guatemala</c:v>
                </c:pt>
                <c:pt idx="5">
                  <c:v>Botswana</c:v>
                </c:pt>
                <c:pt idx="6">
                  <c:v>Madagascar</c:v>
                </c:pt>
                <c:pt idx="7">
                  <c:v>Georgia</c:v>
                </c:pt>
                <c:pt idx="8">
                  <c:v>Liberia</c:v>
                </c:pt>
                <c:pt idx="9">
                  <c:v>Honduras</c:v>
                </c:pt>
                <c:pt idx="10">
                  <c:v>Jamaica</c:v>
                </c:pt>
                <c:pt idx="11">
                  <c:v>Cambodia</c:v>
                </c:pt>
                <c:pt idx="12">
                  <c:v>Armenia</c:v>
                </c:pt>
                <c:pt idx="13">
                  <c:v>Guyana</c:v>
                </c:pt>
              </c:strCache>
            </c:strRef>
          </c:cat>
          <c:val>
            <c:numRef>
              <c:f>'HIV testing'!$G$16:$G$29</c:f>
              <c:numCache>
                <c:formatCode>0%</c:formatCode>
                <c:ptCount val="14"/>
                <c:pt idx="0">
                  <c:v>-9.4786588813694506E-2</c:v>
                </c:pt>
                <c:pt idx="1">
                  <c:v>-0.7849328712003506</c:v>
                </c:pt>
                <c:pt idx="3">
                  <c:v>-0.26020369010162581</c:v>
                </c:pt>
                <c:pt idx="4">
                  <c:v>-0.34335520517089413</c:v>
                </c:pt>
                <c:pt idx="6">
                  <c:v>0.11379225072559968</c:v>
                </c:pt>
                <c:pt idx="7">
                  <c:v>1.1190089233694152</c:v>
                </c:pt>
                <c:pt idx="10">
                  <c:v>-0.42240194934805714</c:v>
                </c:pt>
                <c:pt idx="11">
                  <c:v>-0.17844557556773688</c:v>
                </c:pt>
                <c:pt idx="12">
                  <c:v>1.4639015193523345E-2</c:v>
                </c:pt>
              </c:numCache>
            </c:numRef>
          </c:val>
          <c:extLst>
            <c:ext xmlns:c16="http://schemas.microsoft.com/office/drawing/2014/chart" uri="{C3380CC4-5D6E-409C-BE32-E72D297353CC}">
              <c16:uniqueId val="{00000004-CB3D-4253-B468-AB1268507B9E}"/>
            </c:ext>
          </c:extLst>
        </c:ser>
        <c:ser>
          <c:idx val="5"/>
          <c:order val="5"/>
          <c:tx>
            <c:strRef>
              <c:f>'HIV testing'!$H$5</c:f>
              <c:strCache>
                <c:ptCount val="1"/>
                <c:pt idx="0">
                  <c:v>Aug</c:v>
                </c:pt>
              </c:strCache>
            </c:strRef>
          </c:tx>
          <c:spPr>
            <a:solidFill>
              <a:schemeClr val="accent5">
                <a:shade val="76000"/>
              </a:schemeClr>
            </a:solidFill>
            <a:ln>
              <a:noFill/>
            </a:ln>
            <a:effectLst/>
          </c:spPr>
          <c:invertIfNegative val="0"/>
          <c:cat>
            <c:strRef>
              <c:f>'HIV testing'!$B$16:$B$29</c:f>
              <c:strCache>
                <c:ptCount val="14"/>
                <c:pt idx="0">
                  <c:v>Tajikistan</c:v>
                </c:pt>
                <c:pt idx="1">
                  <c:v>Lesotho</c:v>
                </c:pt>
                <c:pt idx="2">
                  <c:v>Haiti</c:v>
                </c:pt>
                <c:pt idx="3">
                  <c:v>Sierra Leone</c:v>
                </c:pt>
                <c:pt idx="4">
                  <c:v>Guatemala</c:v>
                </c:pt>
                <c:pt idx="5">
                  <c:v>Botswana</c:v>
                </c:pt>
                <c:pt idx="6">
                  <c:v>Madagascar</c:v>
                </c:pt>
                <c:pt idx="7">
                  <c:v>Georgia</c:v>
                </c:pt>
                <c:pt idx="8">
                  <c:v>Liberia</c:v>
                </c:pt>
                <c:pt idx="9">
                  <c:v>Honduras</c:v>
                </c:pt>
                <c:pt idx="10">
                  <c:v>Jamaica</c:v>
                </c:pt>
                <c:pt idx="11">
                  <c:v>Cambodia</c:v>
                </c:pt>
                <c:pt idx="12">
                  <c:v>Armenia</c:v>
                </c:pt>
                <c:pt idx="13">
                  <c:v>Guyana</c:v>
                </c:pt>
              </c:strCache>
            </c:strRef>
          </c:cat>
          <c:val>
            <c:numRef>
              <c:f>'HIV testing'!$H$16:$H$29</c:f>
              <c:numCache>
                <c:formatCode>0%</c:formatCode>
                <c:ptCount val="14"/>
                <c:pt idx="1">
                  <c:v>-0.70477670212342136</c:v>
                </c:pt>
                <c:pt idx="3">
                  <c:v>-0.29550412752008948</c:v>
                </c:pt>
                <c:pt idx="4">
                  <c:v>-0.2594750758985408</c:v>
                </c:pt>
                <c:pt idx="10">
                  <c:v>-0.23451797703294711</c:v>
                </c:pt>
                <c:pt idx="11">
                  <c:v>-0.27897415818324195</c:v>
                </c:pt>
                <c:pt idx="12">
                  <c:v>0.15082621714539204</c:v>
                </c:pt>
              </c:numCache>
            </c:numRef>
          </c:val>
          <c:extLst>
            <c:ext xmlns:c16="http://schemas.microsoft.com/office/drawing/2014/chart" uri="{C3380CC4-5D6E-409C-BE32-E72D297353CC}">
              <c16:uniqueId val="{00000005-CB3D-4253-B468-AB1268507B9E}"/>
            </c:ext>
          </c:extLst>
        </c:ser>
        <c:ser>
          <c:idx val="6"/>
          <c:order val="6"/>
          <c:tx>
            <c:strRef>
              <c:f>'HIV testing'!$I$5</c:f>
              <c:strCache>
                <c:ptCount val="1"/>
                <c:pt idx="0">
                  <c:v>Sep</c:v>
                </c:pt>
              </c:strCache>
            </c:strRef>
          </c:tx>
          <c:spPr>
            <a:solidFill>
              <a:schemeClr val="accent5">
                <a:shade val="61000"/>
              </a:schemeClr>
            </a:solidFill>
            <a:ln>
              <a:noFill/>
            </a:ln>
            <a:effectLst/>
          </c:spPr>
          <c:invertIfNegative val="0"/>
          <c:cat>
            <c:strRef>
              <c:f>'HIV testing'!$B$16:$B$29</c:f>
              <c:strCache>
                <c:ptCount val="14"/>
                <c:pt idx="0">
                  <c:v>Tajikistan</c:v>
                </c:pt>
                <c:pt idx="1">
                  <c:v>Lesotho</c:v>
                </c:pt>
                <c:pt idx="2">
                  <c:v>Haiti</c:v>
                </c:pt>
                <c:pt idx="3">
                  <c:v>Sierra Leone</c:v>
                </c:pt>
                <c:pt idx="4">
                  <c:v>Guatemala</c:v>
                </c:pt>
                <c:pt idx="5">
                  <c:v>Botswana</c:v>
                </c:pt>
                <c:pt idx="6">
                  <c:v>Madagascar</c:v>
                </c:pt>
                <c:pt idx="7">
                  <c:v>Georgia</c:v>
                </c:pt>
                <c:pt idx="8">
                  <c:v>Liberia</c:v>
                </c:pt>
                <c:pt idx="9">
                  <c:v>Honduras</c:v>
                </c:pt>
                <c:pt idx="10">
                  <c:v>Jamaica</c:v>
                </c:pt>
                <c:pt idx="11">
                  <c:v>Cambodia</c:v>
                </c:pt>
                <c:pt idx="12">
                  <c:v>Armenia</c:v>
                </c:pt>
                <c:pt idx="13">
                  <c:v>Guyana</c:v>
                </c:pt>
              </c:strCache>
            </c:strRef>
          </c:cat>
          <c:val>
            <c:numRef>
              <c:f>'HIV testing'!$I$16:$I$29</c:f>
              <c:numCache>
                <c:formatCode>0%</c:formatCode>
                <c:ptCount val="14"/>
                <c:pt idx="1">
                  <c:v>-0.69947014063184731</c:v>
                </c:pt>
                <c:pt idx="3">
                  <c:v>-0.5613098435598628</c:v>
                </c:pt>
                <c:pt idx="4">
                  <c:v>-0.27024777201057681</c:v>
                </c:pt>
                <c:pt idx="11">
                  <c:v>-0.27339467501957715</c:v>
                </c:pt>
                <c:pt idx="12">
                  <c:v>0.59631806587556835</c:v>
                </c:pt>
              </c:numCache>
            </c:numRef>
          </c:val>
          <c:extLst>
            <c:ext xmlns:c16="http://schemas.microsoft.com/office/drawing/2014/chart" uri="{C3380CC4-5D6E-409C-BE32-E72D297353CC}">
              <c16:uniqueId val="{00000006-CB3D-4253-B468-AB1268507B9E}"/>
            </c:ext>
          </c:extLst>
        </c:ser>
        <c:ser>
          <c:idx val="7"/>
          <c:order val="7"/>
          <c:tx>
            <c:strRef>
              <c:f>'HIV testing'!$J$5</c:f>
              <c:strCache>
                <c:ptCount val="1"/>
                <c:pt idx="0">
                  <c:v>Oct</c:v>
                </c:pt>
              </c:strCache>
            </c:strRef>
          </c:tx>
          <c:spPr>
            <a:solidFill>
              <a:schemeClr val="accent5">
                <a:shade val="45000"/>
              </a:schemeClr>
            </a:solidFill>
            <a:ln>
              <a:noFill/>
            </a:ln>
            <a:effectLst/>
          </c:spPr>
          <c:invertIfNegative val="0"/>
          <c:cat>
            <c:strRef>
              <c:f>'HIV testing'!$B$16:$B$29</c:f>
              <c:strCache>
                <c:ptCount val="14"/>
                <c:pt idx="0">
                  <c:v>Tajikistan</c:v>
                </c:pt>
                <c:pt idx="1">
                  <c:v>Lesotho</c:v>
                </c:pt>
                <c:pt idx="2">
                  <c:v>Haiti</c:v>
                </c:pt>
                <c:pt idx="3">
                  <c:v>Sierra Leone</c:v>
                </c:pt>
                <c:pt idx="4">
                  <c:v>Guatemala</c:v>
                </c:pt>
                <c:pt idx="5">
                  <c:v>Botswana</c:v>
                </c:pt>
                <c:pt idx="6">
                  <c:v>Madagascar</c:v>
                </c:pt>
                <c:pt idx="7">
                  <c:v>Georgia</c:v>
                </c:pt>
                <c:pt idx="8">
                  <c:v>Liberia</c:v>
                </c:pt>
                <c:pt idx="9">
                  <c:v>Honduras</c:v>
                </c:pt>
                <c:pt idx="10">
                  <c:v>Jamaica</c:v>
                </c:pt>
                <c:pt idx="11">
                  <c:v>Cambodia</c:v>
                </c:pt>
                <c:pt idx="12">
                  <c:v>Armenia</c:v>
                </c:pt>
                <c:pt idx="13">
                  <c:v>Guyana</c:v>
                </c:pt>
              </c:strCache>
            </c:strRef>
          </c:cat>
          <c:val>
            <c:numRef>
              <c:f>'HIV testing'!$J$16:$J$29</c:f>
              <c:numCache>
                <c:formatCode>0%</c:formatCode>
                <c:ptCount val="14"/>
                <c:pt idx="1">
                  <c:v>-0.67473805824469146</c:v>
                </c:pt>
                <c:pt idx="3">
                  <c:v>-0.2155628884966618</c:v>
                </c:pt>
                <c:pt idx="12">
                  <c:v>0.39081734501497173</c:v>
                </c:pt>
              </c:numCache>
            </c:numRef>
          </c:val>
          <c:extLst>
            <c:ext xmlns:c16="http://schemas.microsoft.com/office/drawing/2014/chart" uri="{C3380CC4-5D6E-409C-BE32-E72D297353CC}">
              <c16:uniqueId val="{00000007-CB3D-4253-B468-AB1268507B9E}"/>
            </c:ext>
          </c:extLst>
        </c:ser>
        <c:dLbls>
          <c:showLegendKey val="0"/>
          <c:showVal val="0"/>
          <c:showCatName val="0"/>
          <c:showSerName val="0"/>
          <c:showPercent val="0"/>
          <c:showBubbleSize val="0"/>
        </c:dLbls>
        <c:gapWidth val="219"/>
        <c:overlap val="-27"/>
        <c:axId val="475554303"/>
        <c:axId val="475557215"/>
      </c:barChart>
      <c:catAx>
        <c:axId val="475554303"/>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75557215"/>
        <c:crosses val="autoZero"/>
        <c:auto val="1"/>
        <c:lblAlgn val="ctr"/>
        <c:lblOffset val="100"/>
        <c:noMultiLvlLbl val="0"/>
      </c:catAx>
      <c:valAx>
        <c:axId val="475557215"/>
        <c:scaling>
          <c:orientation val="minMax"/>
          <c:max val="1.2"/>
          <c:min val="-1"/>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475554303"/>
        <c:crosses val="autoZero"/>
        <c:crossBetween val="between"/>
        <c:majorUnit val="0.2"/>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400" b="0" i="0" baseline="0">
                <a:effectLst/>
              </a:rPr>
              <a:t>Countries with between 1400 and 68 000 people on treatment </a:t>
            </a:r>
          </a:p>
          <a:p>
            <a:pPr>
              <a:defRPr/>
            </a:pPr>
            <a:r>
              <a:rPr lang="en-US" sz="1400" b="0" i="0" baseline="0">
                <a:effectLst/>
              </a:rPr>
              <a:t>in January/February</a:t>
            </a:r>
            <a:endParaRPr lang="en-CH" sz="1100">
              <a:effectLst/>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'ART current'!$C$6</c:f>
              <c:strCache>
                <c:ptCount val="1"/>
                <c:pt idx="0">
                  <c:v>Mar</c:v>
                </c:pt>
              </c:strCache>
            </c:strRef>
          </c:tx>
          <c:spPr>
            <a:solidFill>
              <a:srgbClr val="FF0000"/>
            </a:solidFill>
            <a:ln>
              <a:noFill/>
            </a:ln>
            <a:effectLst/>
          </c:spPr>
          <c:invertIfNegative val="0"/>
          <c:cat>
            <c:strRef>
              <c:f>'ART current'!$B$20:$B$30</c:f>
              <c:strCache>
                <c:ptCount val="11"/>
                <c:pt idx="0">
                  <c:v>Peru</c:v>
                </c:pt>
                <c:pt idx="1">
                  <c:v>Dominican Republic</c:v>
                </c:pt>
                <c:pt idx="2">
                  <c:v>Nepal</c:v>
                </c:pt>
                <c:pt idx="3">
                  <c:v>Guatemala</c:v>
                </c:pt>
                <c:pt idx="4">
                  <c:v>Jamaica</c:v>
                </c:pt>
                <c:pt idx="5">
                  <c:v>Honduras</c:v>
                </c:pt>
                <c:pt idx="6">
                  <c:v>Tajikistan</c:v>
                </c:pt>
                <c:pt idx="7">
                  <c:v>Guyana</c:v>
                </c:pt>
                <c:pt idx="8">
                  <c:v>Kyrgyzstan</c:v>
                </c:pt>
                <c:pt idx="9">
                  <c:v>Armenia</c:v>
                </c:pt>
                <c:pt idx="10">
                  <c:v>Barbados</c:v>
                </c:pt>
              </c:strCache>
            </c:strRef>
          </c:cat>
          <c:val>
            <c:numRef>
              <c:f>'ART current'!$C$20:$C$30</c:f>
              <c:numCache>
                <c:formatCode>0%</c:formatCode>
                <c:ptCount val="11"/>
                <c:pt idx="0">
                  <c:v>9.4827458475944936E-3</c:v>
                </c:pt>
                <c:pt idx="1">
                  <c:v>5.4503056310626023E-3</c:v>
                </c:pt>
                <c:pt idx="2">
                  <c:v>1.0036641707822208E-2</c:v>
                </c:pt>
                <c:pt idx="3">
                  <c:v>7.6938252120733871E-3</c:v>
                </c:pt>
                <c:pt idx="4">
                  <c:v>1.9277784457536772E-2</c:v>
                </c:pt>
                <c:pt idx="5">
                  <c:v>2.3098567888790895E-3</c:v>
                </c:pt>
                <c:pt idx="6">
                  <c:v>1.9526952695269526E-2</c:v>
                </c:pt>
                <c:pt idx="7">
                  <c:v>6.7773636055574382E-3</c:v>
                </c:pt>
                <c:pt idx="8">
                  <c:v>9.3924622518131023E-3</c:v>
                </c:pt>
                <c:pt idx="9">
                  <c:v>2.3744292237442923E-2</c:v>
                </c:pt>
                <c:pt idx="10">
                  <c:v>9.9009900990099011E-3</c:v>
                </c:pt>
              </c:numCache>
            </c:numRef>
          </c:val>
          <c:extLst>
            <c:ext xmlns:c16="http://schemas.microsoft.com/office/drawing/2014/chart" uri="{C3380CC4-5D6E-409C-BE32-E72D297353CC}">
              <c16:uniqueId val="{00000000-0719-440F-962A-23CE943C6129}"/>
            </c:ext>
          </c:extLst>
        </c:ser>
        <c:ser>
          <c:idx val="1"/>
          <c:order val="1"/>
          <c:tx>
            <c:strRef>
              <c:f>'ART current'!$D$6</c:f>
              <c:strCache>
                <c:ptCount val="1"/>
                <c:pt idx="0">
                  <c:v>Apr</c:v>
                </c:pt>
              </c:strCache>
            </c:strRef>
          </c:tx>
          <c:spPr>
            <a:solidFill>
              <a:schemeClr val="accent5">
                <a:tint val="62000"/>
              </a:schemeClr>
            </a:solidFill>
            <a:ln>
              <a:noFill/>
            </a:ln>
            <a:effectLst/>
          </c:spPr>
          <c:invertIfNegative val="0"/>
          <c:cat>
            <c:strRef>
              <c:f>'ART current'!$B$20:$B$30</c:f>
              <c:strCache>
                <c:ptCount val="11"/>
                <c:pt idx="0">
                  <c:v>Peru</c:v>
                </c:pt>
                <c:pt idx="1">
                  <c:v>Dominican Republic</c:v>
                </c:pt>
                <c:pt idx="2">
                  <c:v>Nepal</c:v>
                </c:pt>
                <c:pt idx="3">
                  <c:v>Guatemala</c:v>
                </c:pt>
                <c:pt idx="4">
                  <c:v>Jamaica</c:v>
                </c:pt>
                <c:pt idx="5">
                  <c:v>Honduras</c:v>
                </c:pt>
                <c:pt idx="6">
                  <c:v>Tajikistan</c:v>
                </c:pt>
                <c:pt idx="7">
                  <c:v>Guyana</c:v>
                </c:pt>
                <c:pt idx="8">
                  <c:v>Kyrgyzstan</c:v>
                </c:pt>
                <c:pt idx="9">
                  <c:v>Armenia</c:v>
                </c:pt>
                <c:pt idx="10">
                  <c:v>Barbados</c:v>
                </c:pt>
              </c:strCache>
            </c:strRef>
          </c:cat>
          <c:val>
            <c:numRef>
              <c:f>'ART current'!$D$20:$D$30</c:f>
              <c:numCache>
                <c:formatCode>0%</c:formatCode>
                <c:ptCount val="11"/>
                <c:pt idx="0">
                  <c:v>1.1631180453690122E-2</c:v>
                </c:pt>
                <c:pt idx="1">
                  <c:v>-3.9531963627833816E-2</c:v>
                </c:pt>
                <c:pt idx="2">
                  <c:v>1.1895279061122617E-2</c:v>
                </c:pt>
                <c:pt idx="3">
                  <c:v>8.0883803511540737E-3</c:v>
                </c:pt>
                <c:pt idx="4">
                  <c:v>3.1541821971063283E-2</c:v>
                </c:pt>
                <c:pt idx="6">
                  <c:v>3.4515951595159515E-2</c:v>
                </c:pt>
                <c:pt idx="7">
                  <c:v>5.7607590647238225E-3</c:v>
                </c:pt>
                <c:pt idx="8">
                  <c:v>1.4385923195815005E-2</c:v>
                </c:pt>
                <c:pt idx="9">
                  <c:v>1.872146118721461E-2</c:v>
                </c:pt>
                <c:pt idx="10">
                  <c:v>2.1923620933521924E-2</c:v>
                </c:pt>
              </c:numCache>
            </c:numRef>
          </c:val>
          <c:extLst>
            <c:ext xmlns:c16="http://schemas.microsoft.com/office/drawing/2014/chart" uri="{C3380CC4-5D6E-409C-BE32-E72D297353CC}">
              <c16:uniqueId val="{00000001-0719-440F-962A-23CE943C6129}"/>
            </c:ext>
          </c:extLst>
        </c:ser>
        <c:ser>
          <c:idx val="2"/>
          <c:order val="2"/>
          <c:tx>
            <c:strRef>
              <c:f>'ART current'!$E$6</c:f>
              <c:strCache>
                <c:ptCount val="1"/>
                <c:pt idx="0">
                  <c:v>May</c:v>
                </c:pt>
              </c:strCache>
            </c:strRef>
          </c:tx>
          <c:spPr>
            <a:solidFill>
              <a:schemeClr val="accent5">
                <a:tint val="77000"/>
              </a:schemeClr>
            </a:solidFill>
            <a:ln>
              <a:noFill/>
            </a:ln>
            <a:effectLst/>
          </c:spPr>
          <c:invertIfNegative val="0"/>
          <c:cat>
            <c:strRef>
              <c:f>'ART current'!$B$20:$B$30</c:f>
              <c:strCache>
                <c:ptCount val="11"/>
                <c:pt idx="0">
                  <c:v>Peru</c:v>
                </c:pt>
                <c:pt idx="1">
                  <c:v>Dominican Republic</c:v>
                </c:pt>
                <c:pt idx="2">
                  <c:v>Nepal</c:v>
                </c:pt>
                <c:pt idx="3">
                  <c:v>Guatemala</c:v>
                </c:pt>
                <c:pt idx="4">
                  <c:v>Jamaica</c:v>
                </c:pt>
                <c:pt idx="5">
                  <c:v>Honduras</c:v>
                </c:pt>
                <c:pt idx="6">
                  <c:v>Tajikistan</c:v>
                </c:pt>
                <c:pt idx="7">
                  <c:v>Guyana</c:v>
                </c:pt>
                <c:pt idx="8">
                  <c:v>Kyrgyzstan</c:v>
                </c:pt>
                <c:pt idx="9">
                  <c:v>Armenia</c:v>
                </c:pt>
                <c:pt idx="10">
                  <c:v>Barbados</c:v>
                </c:pt>
              </c:strCache>
            </c:strRef>
          </c:cat>
          <c:val>
            <c:numRef>
              <c:f>'ART current'!$E$20:$E$30</c:f>
              <c:numCache>
                <c:formatCode>0%</c:formatCode>
                <c:ptCount val="11"/>
                <c:pt idx="0">
                  <c:v>1.3127676282763628E-2</c:v>
                </c:pt>
                <c:pt idx="1">
                  <c:v>-9.011631918093635E-2</c:v>
                </c:pt>
                <c:pt idx="2">
                  <c:v>9.7711220859221497E-3</c:v>
                </c:pt>
                <c:pt idx="3">
                  <c:v>8.877490629315447E-3</c:v>
                </c:pt>
                <c:pt idx="4">
                  <c:v>2.7854595006212176E-2</c:v>
                </c:pt>
                <c:pt idx="5">
                  <c:v>-4.2417370123052373E-3</c:v>
                </c:pt>
                <c:pt idx="6">
                  <c:v>3.6166116611661164E-2</c:v>
                </c:pt>
                <c:pt idx="7">
                  <c:v>7.2856658759742456E-3</c:v>
                </c:pt>
                <c:pt idx="8">
                  <c:v>4.45844727143027E-2</c:v>
                </c:pt>
                <c:pt idx="9">
                  <c:v>2.2374429223744292E-2</c:v>
                </c:pt>
                <c:pt idx="10">
                  <c:v>-1.2022630834512023E-2</c:v>
                </c:pt>
              </c:numCache>
            </c:numRef>
          </c:val>
          <c:extLst>
            <c:ext xmlns:c16="http://schemas.microsoft.com/office/drawing/2014/chart" uri="{C3380CC4-5D6E-409C-BE32-E72D297353CC}">
              <c16:uniqueId val="{00000002-0719-440F-962A-23CE943C6129}"/>
            </c:ext>
          </c:extLst>
        </c:ser>
        <c:ser>
          <c:idx val="3"/>
          <c:order val="3"/>
          <c:tx>
            <c:strRef>
              <c:f>'ART current'!$F$6</c:f>
              <c:strCache>
                <c:ptCount val="1"/>
                <c:pt idx="0">
                  <c:v>Jun</c:v>
                </c:pt>
              </c:strCache>
            </c:strRef>
          </c:tx>
          <c:spPr>
            <a:solidFill>
              <a:schemeClr val="accent5">
                <a:tint val="93000"/>
              </a:schemeClr>
            </a:solidFill>
            <a:ln>
              <a:noFill/>
            </a:ln>
            <a:effectLst/>
          </c:spPr>
          <c:invertIfNegative val="0"/>
          <c:cat>
            <c:strRef>
              <c:f>'ART current'!$B$20:$B$30</c:f>
              <c:strCache>
                <c:ptCount val="11"/>
                <c:pt idx="0">
                  <c:v>Peru</c:v>
                </c:pt>
                <c:pt idx="1">
                  <c:v>Dominican Republic</c:v>
                </c:pt>
                <c:pt idx="2">
                  <c:v>Nepal</c:v>
                </c:pt>
                <c:pt idx="3">
                  <c:v>Guatemala</c:v>
                </c:pt>
                <c:pt idx="4">
                  <c:v>Jamaica</c:v>
                </c:pt>
                <c:pt idx="5">
                  <c:v>Honduras</c:v>
                </c:pt>
                <c:pt idx="6">
                  <c:v>Tajikistan</c:v>
                </c:pt>
                <c:pt idx="7">
                  <c:v>Guyana</c:v>
                </c:pt>
                <c:pt idx="8">
                  <c:v>Kyrgyzstan</c:v>
                </c:pt>
                <c:pt idx="9">
                  <c:v>Armenia</c:v>
                </c:pt>
                <c:pt idx="10">
                  <c:v>Barbados</c:v>
                </c:pt>
              </c:strCache>
            </c:strRef>
          </c:cat>
          <c:val>
            <c:numRef>
              <c:f>'ART current'!$F$20:$F$30</c:f>
              <c:numCache>
                <c:formatCode>0%</c:formatCode>
                <c:ptCount val="11"/>
                <c:pt idx="0">
                  <c:v>1.5127942984990591E-2</c:v>
                </c:pt>
                <c:pt idx="1">
                  <c:v>-7.4082761856139531E-2</c:v>
                </c:pt>
                <c:pt idx="2">
                  <c:v>1.3488396792522967E-2</c:v>
                </c:pt>
                <c:pt idx="4">
                  <c:v>4.6891908139954312E-3</c:v>
                </c:pt>
                <c:pt idx="5">
                  <c:v>-9.7013985132921761E-3</c:v>
                </c:pt>
                <c:pt idx="6">
                  <c:v>4.4279427942794276E-2</c:v>
                </c:pt>
                <c:pt idx="7">
                  <c:v>6.0996272450016941E-3</c:v>
                </c:pt>
                <c:pt idx="8">
                  <c:v>3.0079657591249555E-2</c:v>
                </c:pt>
                <c:pt idx="9">
                  <c:v>3.1506849315068496E-2</c:v>
                </c:pt>
                <c:pt idx="10">
                  <c:v>0</c:v>
                </c:pt>
              </c:numCache>
            </c:numRef>
          </c:val>
          <c:extLst>
            <c:ext xmlns:c16="http://schemas.microsoft.com/office/drawing/2014/chart" uri="{C3380CC4-5D6E-409C-BE32-E72D297353CC}">
              <c16:uniqueId val="{00000003-0719-440F-962A-23CE943C6129}"/>
            </c:ext>
          </c:extLst>
        </c:ser>
        <c:ser>
          <c:idx val="4"/>
          <c:order val="4"/>
          <c:tx>
            <c:strRef>
              <c:f>'ART current'!$G$6</c:f>
              <c:strCache>
                <c:ptCount val="1"/>
                <c:pt idx="0">
                  <c:v>July</c:v>
                </c:pt>
              </c:strCache>
            </c:strRef>
          </c:tx>
          <c:spPr>
            <a:solidFill>
              <a:schemeClr val="accent5">
                <a:shade val="92000"/>
              </a:schemeClr>
            </a:solidFill>
            <a:ln>
              <a:noFill/>
            </a:ln>
            <a:effectLst/>
          </c:spPr>
          <c:invertIfNegative val="0"/>
          <c:cat>
            <c:strRef>
              <c:f>'ART current'!$B$20:$B$30</c:f>
              <c:strCache>
                <c:ptCount val="11"/>
                <c:pt idx="0">
                  <c:v>Peru</c:v>
                </c:pt>
                <c:pt idx="1">
                  <c:v>Dominican Republic</c:v>
                </c:pt>
                <c:pt idx="2">
                  <c:v>Nepal</c:v>
                </c:pt>
                <c:pt idx="3">
                  <c:v>Guatemala</c:v>
                </c:pt>
                <c:pt idx="4">
                  <c:v>Jamaica</c:v>
                </c:pt>
                <c:pt idx="5">
                  <c:v>Honduras</c:v>
                </c:pt>
                <c:pt idx="6">
                  <c:v>Tajikistan</c:v>
                </c:pt>
                <c:pt idx="7">
                  <c:v>Guyana</c:v>
                </c:pt>
                <c:pt idx="8">
                  <c:v>Kyrgyzstan</c:v>
                </c:pt>
                <c:pt idx="9">
                  <c:v>Armenia</c:v>
                </c:pt>
                <c:pt idx="10">
                  <c:v>Barbados</c:v>
                </c:pt>
              </c:strCache>
            </c:strRef>
          </c:cat>
          <c:val>
            <c:numRef>
              <c:f>'ART current'!$G$20:$G$30</c:f>
              <c:numCache>
                <c:formatCode>0%</c:formatCode>
                <c:ptCount val="11"/>
                <c:pt idx="0">
                  <c:v>-0.11939369693736943</c:v>
                </c:pt>
                <c:pt idx="1">
                  <c:v>-6.4727553709657396E-2</c:v>
                </c:pt>
                <c:pt idx="2">
                  <c:v>3.0747172216026766E-2</c:v>
                </c:pt>
                <c:pt idx="3">
                  <c:v>-4.4810190795592257E-3</c:v>
                </c:pt>
                <c:pt idx="4">
                  <c:v>1.0380345477135185E-2</c:v>
                </c:pt>
                <c:pt idx="5">
                  <c:v>-1.3481164167821596E-2</c:v>
                </c:pt>
                <c:pt idx="6">
                  <c:v>5.6793179317931791E-2</c:v>
                </c:pt>
                <c:pt idx="7">
                  <c:v>-2.9481531684174857E-2</c:v>
                </c:pt>
                <c:pt idx="8">
                  <c:v>3.0793009154678398E-2</c:v>
                </c:pt>
                <c:pt idx="9">
                  <c:v>4.8401826484018265E-2</c:v>
                </c:pt>
              </c:numCache>
            </c:numRef>
          </c:val>
          <c:extLst>
            <c:ext xmlns:c16="http://schemas.microsoft.com/office/drawing/2014/chart" uri="{C3380CC4-5D6E-409C-BE32-E72D297353CC}">
              <c16:uniqueId val="{00000004-0719-440F-962A-23CE943C6129}"/>
            </c:ext>
          </c:extLst>
        </c:ser>
        <c:ser>
          <c:idx val="5"/>
          <c:order val="5"/>
          <c:tx>
            <c:strRef>
              <c:f>'ART current'!$H$6</c:f>
              <c:strCache>
                <c:ptCount val="1"/>
                <c:pt idx="0">
                  <c:v>Aug</c:v>
                </c:pt>
              </c:strCache>
            </c:strRef>
          </c:tx>
          <c:spPr>
            <a:solidFill>
              <a:schemeClr val="accent5">
                <a:shade val="76000"/>
              </a:schemeClr>
            </a:solidFill>
            <a:ln>
              <a:noFill/>
            </a:ln>
            <a:effectLst/>
          </c:spPr>
          <c:invertIfNegative val="0"/>
          <c:cat>
            <c:strRef>
              <c:f>'ART current'!$B$20:$B$30</c:f>
              <c:strCache>
                <c:ptCount val="11"/>
                <c:pt idx="0">
                  <c:v>Peru</c:v>
                </c:pt>
                <c:pt idx="1">
                  <c:v>Dominican Republic</c:v>
                </c:pt>
                <c:pt idx="2">
                  <c:v>Nepal</c:v>
                </c:pt>
                <c:pt idx="3">
                  <c:v>Guatemala</c:v>
                </c:pt>
                <c:pt idx="4">
                  <c:v>Jamaica</c:v>
                </c:pt>
                <c:pt idx="5">
                  <c:v>Honduras</c:v>
                </c:pt>
                <c:pt idx="6">
                  <c:v>Tajikistan</c:v>
                </c:pt>
                <c:pt idx="7">
                  <c:v>Guyana</c:v>
                </c:pt>
                <c:pt idx="8">
                  <c:v>Kyrgyzstan</c:v>
                </c:pt>
                <c:pt idx="9">
                  <c:v>Armenia</c:v>
                </c:pt>
                <c:pt idx="10">
                  <c:v>Barbados</c:v>
                </c:pt>
              </c:strCache>
            </c:strRef>
          </c:cat>
          <c:val>
            <c:numRef>
              <c:f>'ART current'!$H$20:$H$30</c:f>
              <c:numCache>
                <c:formatCode>0%</c:formatCode>
                <c:ptCount val="11"/>
                <c:pt idx="1">
                  <c:v>-5.4240889710650865E-2</c:v>
                </c:pt>
                <c:pt idx="3">
                  <c:v>-3.5791787616605134E-3</c:v>
                </c:pt>
                <c:pt idx="4">
                  <c:v>7.8273415895154505E-2</c:v>
                </c:pt>
                <c:pt idx="8">
                  <c:v>3.4359766971822615E-2</c:v>
                </c:pt>
                <c:pt idx="9">
                  <c:v>5.3881278538812784E-2</c:v>
                </c:pt>
              </c:numCache>
            </c:numRef>
          </c:val>
          <c:extLst>
            <c:ext xmlns:c16="http://schemas.microsoft.com/office/drawing/2014/chart" uri="{C3380CC4-5D6E-409C-BE32-E72D297353CC}">
              <c16:uniqueId val="{00000005-0719-440F-962A-23CE943C6129}"/>
            </c:ext>
          </c:extLst>
        </c:ser>
        <c:ser>
          <c:idx val="6"/>
          <c:order val="6"/>
          <c:tx>
            <c:strRef>
              <c:f>'ART current'!$I$6</c:f>
              <c:strCache>
                <c:ptCount val="1"/>
                <c:pt idx="0">
                  <c:v>Sep</c:v>
                </c:pt>
              </c:strCache>
            </c:strRef>
          </c:tx>
          <c:spPr>
            <a:solidFill>
              <a:schemeClr val="accent5">
                <a:shade val="61000"/>
              </a:schemeClr>
            </a:solidFill>
            <a:ln>
              <a:noFill/>
            </a:ln>
            <a:effectLst/>
          </c:spPr>
          <c:invertIfNegative val="0"/>
          <c:cat>
            <c:strRef>
              <c:f>'ART current'!$B$20:$B$30</c:f>
              <c:strCache>
                <c:ptCount val="11"/>
                <c:pt idx="0">
                  <c:v>Peru</c:v>
                </c:pt>
                <c:pt idx="1">
                  <c:v>Dominican Republic</c:v>
                </c:pt>
                <c:pt idx="2">
                  <c:v>Nepal</c:v>
                </c:pt>
                <c:pt idx="3">
                  <c:v>Guatemala</c:v>
                </c:pt>
                <c:pt idx="4">
                  <c:v>Jamaica</c:v>
                </c:pt>
                <c:pt idx="5">
                  <c:v>Honduras</c:v>
                </c:pt>
                <c:pt idx="6">
                  <c:v>Tajikistan</c:v>
                </c:pt>
                <c:pt idx="7">
                  <c:v>Guyana</c:v>
                </c:pt>
                <c:pt idx="8">
                  <c:v>Kyrgyzstan</c:v>
                </c:pt>
                <c:pt idx="9">
                  <c:v>Armenia</c:v>
                </c:pt>
                <c:pt idx="10">
                  <c:v>Barbados</c:v>
                </c:pt>
              </c:strCache>
            </c:strRef>
          </c:cat>
          <c:val>
            <c:numRef>
              <c:f>'ART current'!$I$20:$I$30</c:f>
              <c:numCache>
                <c:formatCode>0%</c:formatCode>
                <c:ptCount val="11"/>
                <c:pt idx="1">
                  <c:v>-1.9386530156058117E-2</c:v>
                </c:pt>
                <c:pt idx="3">
                  <c:v>3.5791787616605134E-3</c:v>
                </c:pt>
                <c:pt idx="4">
                  <c:v>6.1199951905735239E-2</c:v>
                </c:pt>
                <c:pt idx="8">
                  <c:v>3.7450957080014266E-2</c:v>
                </c:pt>
                <c:pt idx="9">
                  <c:v>5.7077625570776253E-2</c:v>
                </c:pt>
              </c:numCache>
            </c:numRef>
          </c:val>
          <c:extLst>
            <c:ext xmlns:c16="http://schemas.microsoft.com/office/drawing/2014/chart" uri="{C3380CC4-5D6E-409C-BE32-E72D297353CC}">
              <c16:uniqueId val="{00000006-0719-440F-962A-23CE943C6129}"/>
            </c:ext>
          </c:extLst>
        </c:ser>
        <c:ser>
          <c:idx val="7"/>
          <c:order val="7"/>
          <c:tx>
            <c:strRef>
              <c:f>'ART current'!$J$6</c:f>
              <c:strCache>
                <c:ptCount val="1"/>
                <c:pt idx="0">
                  <c:v>Oct</c:v>
                </c:pt>
              </c:strCache>
            </c:strRef>
          </c:tx>
          <c:spPr>
            <a:solidFill>
              <a:schemeClr val="accent5">
                <a:shade val="45000"/>
              </a:schemeClr>
            </a:solidFill>
            <a:ln>
              <a:noFill/>
            </a:ln>
            <a:effectLst/>
          </c:spPr>
          <c:invertIfNegative val="0"/>
          <c:cat>
            <c:strRef>
              <c:f>'ART current'!$B$20:$B$30</c:f>
              <c:strCache>
                <c:ptCount val="11"/>
                <c:pt idx="0">
                  <c:v>Peru</c:v>
                </c:pt>
                <c:pt idx="1">
                  <c:v>Dominican Republic</c:v>
                </c:pt>
                <c:pt idx="2">
                  <c:v>Nepal</c:v>
                </c:pt>
                <c:pt idx="3">
                  <c:v>Guatemala</c:v>
                </c:pt>
                <c:pt idx="4">
                  <c:v>Jamaica</c:v>
                </c:pt>
                <c:pt idx="5">
                  <c:v>Honduras</c:v>
                </c:pt>
                <c:pt idx="6">
                  <c:v>Tajikistan</c:v>
                </c:pt>
                <c:pt idx="7">
                  <c:v>Guyana</c:v>
                </c:pt>
                <c:pt idx="8">
                  <c:v>Kyrgyzstan</c:v>
                </c:pt>
                <c:pt idx="9">
                  <c:v>Armenia</c:v>
                </c:pt>
                <c:pt idx="10">
                  <c:v>Barbados</c:v>
                </c:pt>
              </c:strCache>
            </c:strRef>
          </c:cat>
          <c:val>
            <c:numRef>
              <c:f>'ART current'!$J$20:$J$30</c:f>
              <c:numCache>
                <c:formatCode>0%</c:formatCode>
                <c:ptCount val="11"/>
                <c:pt idx="1">
                  <c:v>2.1732231313730629E-2</c:v>
                </c:pt>
                <c:pt idx="4">
                  <c:v>6.6650635245080359E-2</c:v>
                </c:pt>
                <c:pt idx="8">
                  <c:v>3.8639876352395672E-2</c:v>
                </c:pt>
                <c:pt idx="9">
                  <c:v>6.4383561643835616E-2</c:v>
                </c:pt>
              </c:numCache>
            </c:numRef>
          </c:val>
          <c:extLst>
            <c:ext xmlns:c16="http://schemas.microsoft.com/office/drawing/2014/chart" uri="{C3380CC4-5D6E-409C-BE32-E72D297353CC}">
              <c16:uniqueId val="{00000007-0719-440F-962A-23CE943C6129}"/>
            </c:ext>
          </c:extLst>
        </c:ser>
        <c:dLbls>
          <c:showLegendKey val="0"/>
          <c:showVal val="0"/>
          <c:showCatName val="0"/>
          <c:showSerName val="0"/>
          <c:showPercent val="0"/>
          <c:showBubbleSize val="0"/>
        </c:dLbls>
        <c:gapWidth val="219"/>
        <c:overlap val="-27"/>
        <c:axId val="744960975"/>
        <c:axId val="744968047"/>
      </c:barChart>
      <c:catAx>
        <c:axId val="744960975"/>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44968047"/>
        <c:crosses val="autoZero"/>
        <c:auto val="1"/>
        <c:lblAlgn val="ctr"/>
        <c:lblOffset val="100"/>
        <c:noMultiLvlLbl val="0"/>
      </c:catAx>
      <c:valAx>
        <c:axId val="744968047"/>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4496097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400">
                <a:effectLst/>
              </a:rPr>
              <a:t>Countries </a:t>
            </a:r>
            <a:r>
              <a:rPr lang="en-US" sz="1400" b="0" i="0" u="none" strike="noStrike" baseline="0">
                <a:effectLst/>
              </a:rPr>
              <a:t>with between 112 000 and 5.2 million people on treatment </a:t>
            </a:r>
          </a:p>
          <a:p>
            <a:pPr>
              <a:defRPr/>
            </a:pPr>
            <a:r>
              <a:rPr lang="en-US" sz="1400" b="0" i="0" u="none" strike="noStrike" baseline="0">
                <a:effectLst/>
              </a:rPr>
              <a:t>in January/February</a:t>
            </a:r>
            <a:endParaRPr lang="en-CH" sz="1100">
              <a:effectLst/>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'ART current'!$C$6</c:f>
              <c:strCache>
                <c:ptCount val="1"/>
                <c:pt idx="0">
                  <c:v>Mar</c:v>
                </c:pt>
              </c:strCache>
            </c:strRef>
          </c:tx>
          <c:spPr>
            <a:solidFill>
              <a:srgbClr val="FF0000"/>
            </a:solidFill>
            <a:ln>
              <a:noFill/>
            </a:ln>
            <a:effectLst/>
          </c:spPr>
          <c:invertIfNegative val="0"/>
          <c:cat>
            <c:strRef>
              <c:f>'ART current'!$B$7:$B$19</c:f>
              <c:strCache>
                <c:ptCount val="13"/>
                <c:pt idx="0">
                  <c:v>South Africa</c:v>
                </c:pt>
                <c:pt idx="1">
                  <c:v>Kenya</c:v>
                </c:pt>
                <c:pt idx="2">
                  <c:v>Zimbabwe</c:v>
                </c:pt>
                <c:pt idx="3">
                  <c:v>Mozambique</c:v>
                </c:pt>
                <c:pt idx="4">
                  <c:v>Ethiopia</c:v>
                </c:pt>
                <c:pt idx="5">
                  <c:v>Botswana</c:v>
                </c:pt>
                <c:pt idx="6">
                  <c:v>Cameroon</c:v>
                </c:pt>
                <c:pt idx="7">
                  <c:v>Lesotho</c:v>
                </c:pt>
                <c:pt idx="8">
                  <c:v>Rwanda</c:v>
                </c:pt>
                <c:pt idx="9">
                  <c:v>Myanmar</c:v>
                </c:pt>
                <c:pt idx="10">
                  <c:v>Indonesia</c:v>
                </c:pt>
                <c:pt idx="11">
                  <c:v>Ukraine</c:v>
                </c:pt>
                <c:pt idx="12">
                  <c:v>Haiti</c:v>
                </c:pt>
              </c:strCache>
            </c:strRef>
          </c:cat>
          <c:val>
            <c:numRef>
              <c:f>'ART current'!$C$7:$C$19</c:f>
              <c:numCache>
                <c:formatCode>0%</c:formatCode>
                <c:ptCount val="13"/>
                <c:pt idx="0">
                  <c:v>1.2959948923891093E-2</c:v>
                </c:pt>
                <c:pt idx="1">
                  <c:v>8.3702326769529087E-3</c:v>
                </c:pt>
                <c:pt idx="2">
                  <c:v>7.0934732036440379E-2</c:v>
                </c:pt>
                <c:pt idx="3">
                  <c:v>0.11275478495335585</c:v>
                </c:pt>
                <c:pt idx="4">
                  <c:v>6.1657437687140252E-3</c:v>
                </c:pt>
                <c:pt idx="5">
                  <c:v>5.8123855845223027E-3</c:v>
                </c:pt>
                <c:pt idx="6">
                  <c:v>1.5511532723254534E-2</c:v>
                </c:pt>
                <c:pt idx="7">
                  <c:v>-1.6714352252312197E-2</c:v>
                </c:pt>
                <c:pt idx="8">
                  <c:v>3.1658320382202268E-3</c:v>
                </c:pt>
                <c:pt idx="9">
                  <c:v>3.1526352321558197E-3</c:v>
                </c:pt>
                <c:pt idx="10">
                  <c:v>1.1391214658415241E-2</c:v>
                </c:pt>
                <c:pt idx="11">
                  <c:v>1.5266376460119862E-2</c:v>
                </c:pt>
                <c:pt idx="12">
                  <c:v>5.3581475098009451E-3</c:v>
                </c:pt>
              </c:numCache>
            </c:numRef>
          </c:val>
          <c:extLst>
            <c:ext xmlns:c16="http://schemas.microsoft.com/office/drawing/2014/chart" uri="{C3380CC4-5D6E-409C-BE32-E72D297353CC}">
              <c16:uniqueId val="{00000000-2155-45B3-AAD1-9D8B53C030A7}"/>
            </c:ext>
          </c:extLst>
        </c:ser>
        <c:ser>
          <c:idx val="1"/>
          <c:order val="1"/>
          <c:tx>
            <c:strRef>
              <c:f>'ART current'!$D$6</c:f>
              <c:strCache>
                <c:ptCount val="1"/>
                <c:pt idx="0">
                  <c:v>Apr</c:v>
                </c:pt>
              </c:strCache>
            </c:strRef>
          </c:tx>
          <c:spPr>
            <a:solidFill>
              <a:schemeClr val="accent5">
                <a:tint val="62000"/>
              </a:schemeClr>
            </a:solidFill>
            <a:ln>
              <a:noFill/>
            </a:ln>
            <a:effectLst/>
          </c:spPr>
          <c:invertIfNegative val="0"/>
          <c:cat>
            <c:strRef>
              <c:f>'ART current'!$B$7:$B$19</c:f>
              <c:strCache>
                <c:ptCount val="13"/>
                <c:pt idx="0">
                  <c:v>South Africa</c:v>
                </c:pt>
                <c:pt idx="1">
                  <c:v>Kenya</c:v>
                </c:pt>
                <c:pt idx="2">
                  <c:v>Zimbabwe</c:v>
                </c:pt>
                <c:pt idx="3">
                  <c:v>Mozambique</c:v>
                </c:pt>
                <c:pt idx="4">
                  <c:v>Ethiopia</c:v>
                </c:pt>
                <c:pt idx="5">
                  <c:v>Botswana</c:v>
                </c:pt>
                <c:pt idx="6">
                  <c:v>Cameroon</c:v>
                </c:pt>
                <c:pt idx="7">
                  <c:v>Lesotho</c:v>
                </c:pt>
                <c:pt idx="8">
                  <c:v>Rwanda</c:v>
                </c:pt>
                <c:pt idx="9">
                  <c:v>Myanmar</c:v>
                </c:pt>
                <c:pt idx="10">
                  <c:v>Indonesia</c:v>
                </c:pt>
                <c:pt idx="11">
                  <c:v>Ukraine</c:v>
                </c:pt>
                <c:pt idx="12">
                  <c:v>Haiti</c:v>
                </c:pt>
              </c:strCache>
            </c:strRef>
          </c:cat>
          <c:val>
            <c:numRef>
              <c:f>'ART current'!$D$7:$D$19</c:f>
              <c:numCache>
                <c:formatCode>0%</c:formatCode>
                <c:ptCount val="13"/>
                <c:pt idx="0">
                  <c:v>9.56957849264683E-3</c:v>
                </c:pt>
                <c:pt idx="1">
                  <c:v>1.0238951734329869E-2</c:v>
                </c:pt>
                <c:pt idx="2">
                  <c:v>2.3545703190485268E-2</c:v>
                </c:pt>
                <c:pt idx="3">
                  <c:v>0.12607509480397183</c:v>
                </c:pt>
                <c:pt idx="4">
                  <c:v>1.2133003446405581E-2</c:v>
                </c:pt>
                <c:pt idx="5">
                  <c:v>1.4137549216501845E-2</c:v>
                </c:pt>
                <c:pt idx="6">
                  <c:v>1.2368057827172707E-2</c:v>
                </c:pt>
                <c:pt idx="7">
                  <c:v>4.1315678576973408E-2</c:v>
                </c:pt>
                <c:pt idx="8">
                  <c:v>5.8937031225364698E-3</c:v>
                </c:pt>
                <c:pt idx="9">
                  <c:v>3.8626404777169624E-3</c:v>
                </c:pt>
                <c:pt idx="10">
                  <c:v>2.6164907171459775E-2</c:v>
                </c:pt>
                <c:pt idx="11">
                  <c:v>1.8546466488122759E-2</c:v>
                </c:pt>
                <c:pt idx="12">
                  <c:v>8.340849623590137E-3</c:v>
                </c:pt>
              </c:numCache>
            </c:numRef>
          </c:val>
          <c:extLst>
            <c:ext xmlns:c16="http://schemas.microsoft.com/office/drawing/2014/chart" uri="{C3380CC4-5D6E-409C-BE32-E72D297353CC}">
              <c16:uniqueId val="{00000001-2155-45B3-AAD1-9D8B53C030A7}"/>
            </c:ext>
          </c:extLst>
        </c:ser>
        <c:ser>
          <c:idx val="2"/>
          <c:order val="2"/>
          <c:tx>
            <c:strRef>
              <c:f>'ART current'!$E$6</c:f>
              <c:strCache>
                <c:ptCount val="1"/>
                <c:pt idx="0">
                  <c:v>May</c:v>
                </c:pt>
              </c:strCache>
            </c:strRef>
          </c:tx>
          <c:spPr>
            <a:solidFill>
              <a:schemeClr val="accent5">
                <a:tint val="77000"/>
              </a:schemeClr>
            </a:solidFill>
            <a:ln>
              <a:noFill/>
            </a:ln>
            <a:effectLst/>
          </c:spPr>
          <c:invertIfNegative val="0"/>
          <c:cat>
            <c:strRef>
              <c:f>'ART current'!$B$7:$B$19</c:f>
              <c:strCache>
                <c:ptCount val="13"/>
                <c:pt idx="0">
                  <c:v>South Africa</c:v>
                </c:pt>
                <c:pt idx="1">
                  <c:v>Kenya</c:v>
                </c:pt>
                <c:pt idx="2">
                  <c:v>Zimbabwe</c:v>
                </c:pt>
                <c:pt idx="3">
                  <c:v>Mozambique</c:v>
                </c:pt>
                <c:pt idx="4">
                  <c:v>Ethiopia</c:v>
                </c:pt>
                <c:pt idx="5">
                  <c:v>Botswana</c:v>
                </c:pt>
                <c:pt idx="6">
                  <c:v>Cameroon</c:v>
                </c:pt>
                <c:pt idx="7">
                  <c:v>Lesotho</c:v>
                </c:pt>
                <c:pt idx="8">
                  <c:v>Rwanda</c:v>
                </c:pt>
                <c:pt idx="9">
                  <c:v>Myanmar</c:v>
                </c:pt>
                <c:pt idx="10">
                  <c:v>Indonesia</c:v>
                </c:pt>
                <c:pt idx="11">
                  <c:v>Ukraine</c:v>
                </c:pt>
                <c:pt idx="12">
                  <c:v>Haiti</c:v>
                </c:pt>
              </c:strCache>
            </c:strRef>
          </c:cat>
          <c:val>
            <c:numRef>
              <c:f>'ART current'!$E$7:$E$19</c:f>
              <c:numCache>
                <c:formatCode>0%</c:formatCode>
                <c:ptCount val="13"/>
                <c:pt idx="0">
                  <c:v>1.3907749052367684E-2</c:v>
                </c:pt>
                <c:pt idx="1">
                  <c:v>1.1050730150539036E-2</c:v>
                </c:pt>
                <c:pt idx="2">
                  <c:v>1.5393235978330512E-2</c:v>
                </c:pt>
                <c:pt idx="3">
                  <c:v>0.15316695326633653</c:v>
                </c:pt>
                <c:pt idx="4">
                  <c:v>8.7354228294915515E-4</c:v>
                </c:pt>
                <c:pt idx="5">
                  <c:v>1.5308275352248968E-2</c:v>
                </c:pt>
                <c:pt idx="6">
                  <c:v>1.8396508668491053E-2</c:v>
                </c:pt>
                <c:pt idx="7">
                  <c:v>-4.657661853749418E-4</c:v>
                </c:pt>
                <c:pt idx="8">
                  <c:v>7.5254205050815986E-3</c:v>
                </c:pt>
                <c:pt idx="9">
                  <c:v>7.6511013029126112E-3</c:v>
                </c:pt>
                <c:pt idx="10">
                  <c:v>1.5607935930105571E-2</c:v>
                </c:pt>
                <c:pt idx="11">
                  <c:v>2.5385803142256459E-2</c:v>
                </c:pt>
                <c:pt idx="12">
                  <c:v>7.1620571714339299E-3</c:v>
                </c:pt>
              </c:numCache>
            </c:numRef>
          </c:val>
          <c:extLst>
            <c:ext xmlns:c16="http://schemas.microsoft.com/office/drawing/2014/chart" uri="{C3380CC4-5D6E-409C-BE32-E72D297353CC}">
              <c16:uniqueId val="{00000002-2155-45B3-AAD1-9D8B53C030A7}"/>
            </c:ext>
          </c:extLst>
        </c:ser>
        <c:ser>
          <c:idx val="3"/>
          <c:order val="3"/>
          <c:tx>
            <c:strRef>
              <c:f>'ART current'!$F$6</c:f>
              <c:strCache>
                <c:ptCount val="1"/>
                <c:pt idx="0">
                  <c:v>Jun</c:v>
                </c:pt>
              </c:strCache>
            </c:strRef>
          </c:tx>
          <c:spPr>
            <a:solidFill>
              <a:schemeClr val="accent5">
                <a:tint val="93000"/>
              </a:schemeClr>
            </a:solidFill>
            <a:ln>
              <a:noFill/>
            </a:ln>
            <a:effectLst/>
          </c:spPr>
          <c:invertIfNegative val="0"/>
          <c:cat>
            <c:strRef>
              <c:f>'ART current'!$B$7:$B$19</c:f>
              <c:strCache>
                <c:ptCount val="13"/>
                <c:pt idx="0">
                  <c:v>South Africa</c:v>
                </c:pt>
                <c:pt idx="1">
                  <c:v>Kenya</c:v>
                </c:pt>
                <c:pt idx="2">
                  <c:v>Zimbabwe</c:v>
                </c:pt>
                <c:pt idx="3">
                  <c:v>Mozambique</c:v>
                </c:pt>
                <c:pt idx="4">
                  <c:v>Ethiopia</c:v>
                </c:pt>
                <c:pt idx="5">
                  <c:v>Botswana</c:v>
                </c:pt>
                <c:pt idx="6">
                  <c:v>Cameroon</c:v>
                </c:pt>
                <c:pt idx="7">
                  <c:v>Lesotho</c:v>
                </c:pt>
                <c:pt idx="8">
                  <c:v>Rwanda</c:v>
                </c:pt>
                <c:pt idx="9">
                  <c:v>Myanmar</c:v>
                </c:pt>
                <c:pt idx="10">
                  <c:v>Indonesia</c:v>
                </c:pt>
                <c:pt idx="11">
                  <c:v>Ukraine</c:v>
                </c:pt>
                <c:pt idx="12">
                  <c:v>Haiti</c:v>
                </c:pt>
              </c:strCache>
            </c:strRef>
          </c:cat>
          <c:val>
            <c:numRef>
              <c:f>'ART current'!$F$7:$F$19</c:f>
              <c:numCache>
                <c:formatCode>0%</c:formatCode>
                <c:ptCount val="13"/>
                <c:pt idx="0">
                  <c:v>1.2224070920458338E-2</c:v>
                </c:pt>
                <c:pt idx="1">
                  <c:v>2.1940733317932115E-2</c:v>
                </c:pt>
                <c:pt idx="2">
                  <c:v>7.3086064792594344E-2</c:v>
                </c:pt>
                <c:pt idx="3">
                  <c:v>0.16578041466904314</c:v>
                </c:pt>
                <c:pt idx="4">
                  <c:v>1.425476653706823E-3</c:v>
                </c:pt>
                <c:pt idx="5">
                  <c:v>1.6783580645263637E-2</c:v>
                </c:pt>
                <c:pt idx="6">
                  <c:v>4.7603698768938642E-2</c:v>
                </c:pt>
                <c:pt idx="7">
                  <c:v>1.5836050302748022E-2</c:v>
                </c:pt>
                <c:pt idx="8">
                  <c:v>6.0238400916965106E-3</c:v>
                </c:pt>
                <c:pt idx="9">
                  <c:v>1.5254515686347236E-2</c:v>
                </c:pt>
                <c:pt idx="10">
                  <c:v>2.6900558184686323E-2</c:v>
                </c:pt>
                <c:pt idx="11">
                  <c:v>3.3743053798710648E-2</c:v>
                </c:pt>
                <c:pt idx="12">
                  <c:v>2.1914823315085864E-2</c:v>
                </c:pt>
              </c:numCache>
            </c:numRef>
          </c:val>
          <c:extLst>
            <c:ext xmlns:c16="http://schemas.microsoft.com/office/drawing/2014/chart" uri="{C3380CC4-5D6E-409C-BE32-E72D297353CC}">
              <c16:uniqueId val="{00000003-2155-45B3-AAD1-9D8B53C030A7}"/>
            </c:ext>
          </c:extLst>
        </c:ser>
        <c:ser>
          <c:idx val="4"/>
          <c:order val="4"/>
          <c:tx>
            <c:strRef>
              <c:f>'ART current'!$G$6</c:f>
              <c:strCache>
                <c:ptCount val="1"/>
                <c:pt idx="0">
                  <c:v>July</c:v>
                </c:pt>
              </c:strCache>
            </c:strRef>
          </c:tx>
          <c:spPr>
            <a:solidFill>
              <a:schemeClr val="accent5">
                <a:shade val="92000"/>
              </a:schemeClr>
            </a:solidFill>
            <a:ln>
              <a:noFill/>
            </a:ln>
            <a:effectLst/>
          </c:spPr>
          <c:invertIfNegative val="0"/>
          <c:dPt>
            <c:idx val="11"/>
            <c:invertIfNegative val="0"/>
            <c:bubble3D val="0"/>
            <c:spPr>
              <a:solidFill>
                <a:schemeClr val="bg1"/>
              </a:solidFill>
              <a:ln>
                <a:solidFill>
                  <a:schemeClr val="bg1"/>
                </a:solidFill>
              </a:ln>
              <a:effectLst/>
            </c:spPr>
            <c:extLst>
              <c:ext xmlns:c16="http://schemas.microsoft.com/office/drawing/2014/chart" uri="{C3380CC4-5D6E-409C-BE32-E72D297353CC}">
                <c16:uniqueId val="{00000005-2155-45B3-AAD1-9D8B53C030A7}"/>
              </c:ext>
            </c:extLst>
          </c:dPt>
          <c:cat>
            <c:strRef>
              <c:f>'ART current'!$B$7:$B$19</c:f>
              <c:strCache>
                <c:ptCount val="13"/>
                <c:pt idx="0">
                  <c:v>South Africa</c:v>
                </c:pt>
                <c:pt idx="1">
                  <c:v>Kenya</c:v>
                </c:pt>
                <c:pt idx="2">
                  <c:v>Zimbabwe</c:v>
                </c:pt>
                <c:pt idx="3">
                  <c:v>Mozambique</c:v>
                </c:pt>
                <c:pt idx="4">
                  <c:v>Ethiopia</c:v>
                </c:pt>
                <c:pt idx="5">
                  <c:v>Botswana</c:v>
                </c:pt>
                <c:pt idx="6">
                  <c:v>Cameroon</c:v>
                </c:pt>
                <c:pt idx="7">
                  <c:v>Lesotho</c:v>
                </c:pt>
                <c:pt idx="8">
                  <c:v>Rwanda</c:v>
                </c:pt>
                <c:pt idx="9">
                  <c:v>Myanmar</c:v>
                </c:pt>
                <c:pt idx="10">
                  <c:v>Indonesia</c:v>
                </c:pt>
                <c:pt idx="11">
                  <c:v>Ukraine</c:v>
                </c:pt>
                <c:pt idx="12">
                  <c:v>Haiti</c:v>
                </c:pt>
              </c:strCache>
            </c:strRef>
          </c:cat>
          <c:val>
            <c:numRef>
              <c:f>'ART current'!$G$7:$G$19</c:f>
              <c:numCache>
                <c:formatCode>0%</c:formatCode>
                <c:ptCount val="13"/>
                <c:pt idx="0">
                  <c:v>-4.633931378848772E-2</c:v>
                </c:pt>
                <c:pt idx="1">
                  <c:v>2.2521922088987886E-2</c:v>
                </c:pt>
                <c:pt idx="3">
                  <c:v>0.18717780606607004</c:v>
                </c:pt>
                <c:pt idx="4">
                  <c:v>1.5191993555104808E-2</c:v>
                </c:pt>
                <c:pt idx="5">
                  <c:v>-3.9373201475939833E-3</c:v>
                </c:pt>
                <c:pt idx="7">
                  <c:v>-4.5645086166744295E-3</c:v>
                </c:pt>
                <c:pt idx="8">
                  <c:v>1.1279371538544318E-2</c:v>
                </c:pt>
                <c:pt idx="12">
                  <c:v>2.9612695237499889E-2</c:v>
                </c:pt>
              </c:numCache>
            </c:numRef>
          </c:val>
          <c:extLst>
            <c:ext xmlns:c16="http://schemas.microsoft.com/office/drawing/2014/chart" uri="{C3380CC4-5D6E-409C-BE32-E72D297353CC}">
              <c16:uniqueId val="{00000006-2155-45B3-AAD1-9D8B53C030A7}"/>
            </c:ext>
          </c:extLst>
        </c:ser>
        <c:ser>
          <c:idx val="5"/>
          <c:order val="5"/>
          <c:tx>
            <c:strRef>
              <c:f>'ART current'!$H$6</c:f>
              <c:strCache>
                <c:ptCount val="1"/>
                <c:pt idx="0">
                  <c:v>Aug</c:v>
                </c:pt>
              </c:strCache>
            </c:strRef>
          </c:tx>
          <c:spPr>
            <a:solidFill>
              <a:schemeClr val="accent5">
                <a:shade val="76000"/>
              </a:schemeClr>
            </a:solidFill>
            <a:ln>
              <a:noFill/>
            </a:ln>
            <a:effectLst/>
          </c:spPr>
          <c:invertIfNegative val="0"/>
          <c:cat>
            <c:strRef>
              <c:f>'ART current'!$B$7:$B$19</c:f>
              <c:strCache>
                <c:ptCount val="13"/>
                <c:pt idx="0">
                  <c:v>South Africa</c:v>
                </c:pt>
                <c:pt idx="1">
                  <c:v>Kenya</c:v>
                </c:pt>
                <c:pt idx="2">
                  <c:v>Zimbabwe</c:v>
                </c:pt>
                <c:pt idx="3">
                  <c:v>Mozambique</c:v>
                </c:pt>
                <c:pt idx="4">
                  <c:v>Ethiopia</c:v>
                </c:pt>
                <c:pt idx="5">
                  <c:v>Botswana</c:v>
                </c:pt>
                <c:pt idx="6">
                  <c:v>Cameroon</c:v>
                </c:pt>
                <c:pt idx="7">
                  <c:v>Lesotho</c:v>
                </c:pt>
                <c:pt idx="8">
                  <c:v>Rwanda</c:v>
                </c:pt>
                <c:pt idx="9">
                  <c:v>Myanmar</c:v>
                </c:pt>
                <c:pt idx="10">
                  <c:v>Indonesia</c:v>
                </c:pt>
                <c:pt idx="11">
                  <c:v>Ukraine</c:v>
                </c:pt>
                <c:pt idx="12">
                  <c:v>Haiti</c:v>
                </c:pt>
              </c:strCache>
            </c:strRef>
          </c:cat>
          <c:val>
            <c:numRef>
              <c:f>'ART current'!$H$7:$H$19</c:f>
              <c:numCache>
                <c:formatCode>General</c:formatCode>
                <c:ptCount val="13"/>
                <c:pt idx="0" formatCode="0%">
                  <c:v>-5.9157054336161613E-2</c:v>
                </c:pt>
                <c:pt idx="3" formatCode="0%">
                  <c:v>0.21342347650397925</c:v>
                </c:pt>
                <c:pt idx="7" formatCode="0%">
                  <c:v>-3.078492691906758E-3</c:v>
                </c:pt>
                <c:pt idx="8" formatCode="0%">
                  <c:v>1.4642911664526914E-2</c:v>
                </c:pt>
                <c:pt idx="11" formatCode="0%">
                  <c:v>4.6470849944604861E-2</c:v>
                </c:pt>
                <c:pt idx="12" formatCode="0%">
                  <c:v>5.0554121754971912E-2</c:v>
                </c:pt>
              </c:numCache>
            </c:numRef>
          </c:val>
          <c:extLst>
            <c:ext xmlns:c16="http://schemas.microsoft.com/office/drawing/2014/chart" uri="{C3380CC4-5D6E-409C-BE32-E72D297353CC}">
              <c16:uniqueId val="{00000007-2155-45B3-AAD1-9D8B53C030A7}"/>
            </c:ext>
          </c:extLst>
        </c:ser>
        <c:ser>
          <c:idx val="6"/>
          <c:order val="6"/>
          <c:tx>
            <c:strRef>
              <c:f>'ART current'!$I$6</c:f>
              <c:strCache>
                <c:ptCount val="1"/>
                <c:pt idx="0">
                  <c:v>Sep</c:v>
                </c:pt>
              </c:strCache>
            </c:strRef>
          </c:tx>
          <c:spPr>
            <a:solidFill>
              <a:schemeClr val="accent5">
                <a:shade val="61000"/>
              </a:schemeClr>
            </a:solidFill>
            <a:ln>
              <a:noFill/>
            </a:ln>
            <a:effectLst/>
          </c:spPr>
          <c:invertIfNegative val="0"/>
          <c:cat>
            <c:strRef>
              <c:f>'ART current'!$B$7:$B$19</c:f>
              <c:strCache>
                <c:ptCount val="13"/>
                <c:pt idx="0">
                  <c:v>South Africa</c:v>
                </c:pt>
                <c:pt idx="1">
                  <c:v>Kenya</c:v>
                </c:pt>
                <c:pt idx="2">
                  <c:v>Zimbabwe</c:v>
                </c:pt>
                <c:pt idx="3">
                  <c:v>Mozambique</c:v>
                </c:pt>
                <c:pt idx="4">
                  <c:v>Ethiopia</c:v>
                </c:pt>
                <c:pt idx="5">
                  <c:v>Botswana</c:v>
                </c:pt>
                <c:pt idx="6">
                  <c:v>Cameroon</c:v>
                </c:pt>
                <c:pt idx="7">
                  <c:v>Lesotho</c:v>
                </c:pt>
                <c:pt idx="8">
                  <c:v>Rwanda</c:v>
                </c:pt>
                <c:pt idx="9">
                  <c:v>Myanmar</c:v>
                </c:pt>
                <c:pt idx="10">
                  <c:v>Indonesia</c:v>
                </c:pt>
                <c:pt idx="11">
                  <c:v>Ukraine</c:v>
                </c:pt>
                <c:pt idx="12">
                  <c:v>Haiti</c:v>
                </c:pt>
              </c:strCache>
            </c:strRef>
          </c:cat>
          <c:val>
            <c:numRef>
              <c:f>'ART current'!$I$7:$I$19</c:f>
              <c:numCache>
                <c:formatCode>General</c:formatCode>
                <c:ptCount val="13"/>
                <c:pt idx="3" formatCode="0%">
                  <c:v>0.23554155802870488</c:v>
                </c:pt>
                <c:pt idx="7" formatCode="0%">
                  <c:v>1.0805775500698649E-2</c:v>
                </c:pt>
                <c:pt idx="11" formatCode="0%">
                  <c:v>5.5412584728389357E-2</c:v>
                </c:pt>
                <c:pt idx="12" formatCode="0%">
                  <c:v>6.8664660338099107E-2</c:v>
                </c:pt>
              </c:numCache>
            </c:numRef>
          </c:val>
          <c:extLst>
            <c:ext xmlns:c16="http://schemas.microsoft.com/office/drawing/2014/chart" uri="{C3380CC4-5D6E-409C-BE32-E72D297353CC}">
              <c16:uniqueId val="{00000008-2155-45B3-AAD1-9D8B53C030A7}"/>
            </c:ext>
          </c:extLst>
        </c:ser>
        <c:ser>
          <c:idx val="7"/>
          <c:order val="7"/>
          <c:tx>
            <c:strRef>
              <c:f>'ART current'!$J$6</c:f>
              <c:strCache>
                <c:ptCount val="1"/>
                <c:pt idx="0">
                  <c:v>Oct</c:v>
                </c:pt>
              </c:strCache>
            </c:strRef>
          </c:tx>
          <c:spPr>
            <a:solidFill>
              <a:schemeClr val="accent5">
                <a:shade val="45000"/>
              </a:schemeClr>
            </a:solidFill>
            <a:ln>
              <a:noFill/>
            </a:ln>
            <a:effectLst/>
          </c:spPr>
          <c:invertIfNegative val="0"/>
          <c:cat>
            <c:strRef>
              <c:f>'ART current'!$B$7:$B$19</c:f>
              <c:strCache>
                <c:ptCount val="13"/>
                <c:pt idx="0">
                  <c:v>South Africa</c:v>
                </c:pt>
                <c:pt idx="1">
                  <c:v>Kenya</c:v>
                </c:pt>
                <c:pt idx="2">
                  <c:v>Zimbabwe</c:v>
                </c:pt>
                <c:pt idx="3">
                  <c:v>Mozambique</c:v>
                </c:pt>
                <c:pt idx="4">
                  <c:v>Ethiopia</c:v>
                </c:pt>
                <c:pt idx="5">
                  <c:v>Botswana</c:v>
                </c:pt>
                <c:pt idx="6">
                  <c:v>Cameroon</c:v>
                </c:pt>
                <c:pt idx="7">
                  <c:v>Lesotho</c:v>
                </c:pt>
                <c:pt idx="8">
                  <c:v>Rwanda</c:v>
                </c:pt>
                <c:pt idx="9">
                  <c:v>Myanmar</c:v>
                </c:pt>
                <c:pt idx="10">
                  <c:v>Indonesia</c:v>
                </c:pt>
                <c:pt idx="11">
                  <c:v>Ukraine</c:v>
                </c:pt>
                <c:pt idx="12">
                  <c:v>Haiti</c:v>
                </c:pt>
              </c:strCache>
            </c:strRef>
          </c:cat>
          <c:val>
            <c:numRef>
              <c:f>'ART current'!$J$7:$J$19</c:f>
              <c:numCache>
                <c:formatCode>General</c:formatCode>
                <c:ptCount val="13"/>
                <c:pt idx="3" formatCode="0%">
                  <c:v>0.25954949023400281</c:v>
                </c:pt>
                <c:pt idx="6" formatCode="0%">
                  <c:v>-3.1216141823375006E-2</c:v>
                </c:pt>
                <c:pt idx="7" formatCode="0%">
                  <c:v>-4.7020205380708408E-4</c:v>
                </c:pt>
                <c:pt idx="11" formatCode="0%">
                  <c:v>5.6337290959688043E-2</c:v>
                </c:pt>
                <c:pt idx="12" formatCode="0%">
                  <c:v>5.0554121754971912E-2</c:v>
                </c:pt>
              </c:numCache>
            </c:numRef>
          </c:val>
          <c:extLst>
            <c:ext xmlns:c16="http://schemas.microsoft.com/office/drawing/2014/chart" uri="{C3380CC4-5D6E-409C-BE32-E72D297353CC}">
              <c16:uniqueId val="{00000009-2155-45B3-AAD1-9D8B53C030A7}"/>
            </c:ext>
          </c:extLst>
        </c:ser>
        <c:dLbls>
          <c:showLegendKey val="0"/>
          <c:showVal val="0"/>
          <c:showCatName val="0"/>
          <c:showSerName val="0"/>
          <c:showPercent val="0"/>
          <c:showBubbleSize val="0"/>
        </c:dLbls>
        <c:gapWidth val="219"/>
        <c:overlap val="-27"/>
        <c:axId val="744960975"/>
        <c:axId val="744968047"/>
      </c:barChart>
      <c:catAx>
        <c:axId val="744960975"/>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44968047"/>
        <c:crosses val="autoZero"/>
        <c:auto val="1"/>
        <c:lblAlgn val="ctr"/>
        <c:lblOffset val="100"/>
        <c:noMultiLvlLbl val="0"/>
      </c:catAx>
      <c:valAx>
        <c:axId val="744968047"/>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44960975"/>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v>Number Knowing Their Status </c:v>
          </c:tx>
          <c:spPr>
            <a:solidFill>
              <a:schemeClr val="accent1"/>
            </a:solidFill>
            <a:ln w="50800">
              <a:noFill/>
            </a:ln>
            <a:effectLst/>
          </c:spPr>
          <c:invertIfNegative val="0"/>
          <c:cat>
            <c:strRef>
              <c:f>Sheet1!$B$1:$D$1</c:f>
              <c:strCache>
                <c:ptCount val="3"/>
                <c:pt idx="0">
                  <c:v>2018</c:v>
                </c:pt>
                <c:pt idx="1">
                  <c:v>2019</c:v>
                </c:pt>
                <c:pt idx="2">
                  <c:v>2020</c:v>
                </c:pt>
              </c:strCache>
            </c:strRef>
          </c:cat>
          <c:val>
            <c:numRef>
              <c:f>Sheet1!$B$2:$D$2</c:f>
              <c:numCache>
                <c:formatCode>_-* #,##0\ _€_-;\-* #,##0\ _€_-;_-* "-"??\ _€_-;_-@_-</c:formatCode>
                <c:ptCount val="3"/>
                <c:pt idx="0">
                  <c:v>25475328</c:v>
                </c:pt>
                <c:pt idx="1">
                  <c:v>26758264</c:v>
                </c:pt>
                <c:pt idx="2">
                  <c:v>27849107</c:v>
                </c:pt>
              </c:numCache>
            </c:numRef>
          </c:val>
          <c:extLst>
            <c:ext xmlns:c16="http://schemas.microsoft.com/office/drawing/2014/chart" uri="{C3380CC4-5D6E-409C-BE32-E72D297353CC}">
              <c16:uniqueId val="{00000000-816B-4B0E-B493-D87E3E442FC0}"/>
            </c:ext>
          </c:extLst>
        </c:ser>
        <c:dLbls>
          <c:showLegendKey val="0"/>
          <c:showVal val="0"/>
          <c:showCatName val="0"/>
          <c:showSerName val="0"/>
          <c:showPercent val="0"/>
          <c:showBubbleSize val="0"/>
        </c:dLbls>
        <c:gapWidth val="150"/>
        <c:axId val="572928856"/>
        <c:axId val="572929184"/>
      </c:barChart>
      <c:lineChart>
        <c:grouping val="standard"/>
        <c:varyColors val="0"/>
        <c:ser>
          <c:idx val="1"/>
          <c:order val="1"/>
          <c:tx>
            <c:strRef>
              <c:f>Sheet1!$A$3</c:f>
              <c:strCache>
                <c:ptCount val="1"/>
                <c:pt idx="0">
                  <c:v>Annual change</c:v>
                </c:pt>
              </c:strCache>
            </c:strRef>
          </c:tx>
          <c:spPr>
            <a:ln w="50800" cap="rnd">
              <a:solidFill>
                <a:schemeClr val="accent2"/>
              </a:solidFill>
              <a:prstDash val="dash"/>
              <a:round/>
            </a:ln>
            <a:effectLst/>
          </c:spPr>
          <c:marker>
            <c:symbol val="none"/>
          </c:marker>
          <c:cat>
            <c:strRef>
              <c:f>Sheet1!$B$1:$D$1</c:f>
              <c:strCache>
                <c:ptCount val="3"/>
                <c:pt idx="0">
                  <c:v>2018</c:v>
                </c:pt>
                <c:pt idx="1">
                  <c:v>2019</c:v>
                </c:pt>
                <c:pt idx="2">
                  <c:v>2020</c:v>
                </c:pt>
              </c:strCache>
            </c:strRef>
          </c:cat>
          <c:val>
            <c:numRef>
              <c:f>Sheet1!$B$3:$D$3</c:f>
              <c:numCache>
                <c:formatCode>_-* #,##0\ _€_-;\-* #,##0\ _€_-;_-* "-"??\ _€_-;_-@_-</c:formatCode>
                <c:ptCount val="3"/>
                <c:pt idx="0">
                  <c:v>1830225</c:v>
                </c:pt>
                <c:pt idx="1">
                  <c:v>1282936</c:v>
                </c:pt>
                <c:pt idx="2">
                  <c:v>1090843</c:v>
                </c:pt>
              </c:numCache>
            </c:numRef>
          </c:val>
          <c:smooth val="0"/>
          <c:extLst>
            <c:ext xmlns:c16="http://schemas.microsoft.com/office/drawing/2014/chart" uri="{C3380CC4-5D6E-409C-BE32-E72D297353CC}">
              <c16:uniqueId val="{00000001-ECF7-4AA7-AA40-DD13D50E3D53}"/>
            </c:ext>
          </c:extLst>
        </c:ser>
        <c:dLbls>
          <c:showLegendKey val="0"/>
          <c:showVal val="0"/>
          <c:showCatName val="0"/>
          <c:showSerName val="0"/>
          <c:showPercent val="0"/>
          <c:showBubbleSize val="0"/>
        </c:dLbls>
        <c:marker val="1"/>
        <c:smooth val="0"/>
        <c:axId val="571413128"/>
        <c:axId val="571411488"/>
      </c:lineChart>
      <c:catAx>
        <c:axId val="5729288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95000"/>
                    <a:lumOff val="5000"/>
                  </a:schemeClr>
                </a:solidFill>
                <a:latin typeface="+mn-lt"/>
                <a:ea typeface="+mn-ea"/>
                <a:cs typeface="+mn-cs"/>
              </a:defRPr>
            </a:pPr>
            <a:endParaRPr lang="en-US"/>
          </a:p>
        </c:txPr>
        <c:crossAx val="572929184"/>
        <c:crosses val="autoZero"/>
        <c:auto val="1"/>
        <c:lblAlgn val="ctr"/>
        <c:lblOffset val="100"/>
        <c:noMultiLvlLbl val="0"/>
      </c:catAx>
      <c:valAx>
        <c:axId val="572929184"/>
        <c:scaling>
          <c:orientation val="minMax"/>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a:t>Number of PLHIV</a:t>
                </a:r>
                <a:r>
                  <a:rPr lang="en-US" baseline="0" dirty="0"/>
                  <a:t> n SSA Who Know Their Status</a:t>
                </a:r>
                <a:endParaRPr lang="en-US" dirty="0"/>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95000"/>
                    <a:lumOff val="5000"/>
                  </a:schemeClr>
                </a:solidFill>
                <a:latin typeface="+mn-lt"/>
                <a:ea typeface="+mn-ea"/>
                <a:cs typeface="+mn-cs"/>
              </a:defRPr>
            </a:pPr>
            <a:endParaRPr lang="en-US"/>
          </a:p>
        </c:txPr>
        <c:crossAx val="572928856"/>
        <c:crosses val="autoZero"/>
        <c:crossBetween val="between"/>
      </c:valAx>
      <c:valAx>
        <c:axId val="571411488"/>
        <c:scaling>
          <c:orientation val="minMax"/>
        </c:scaling>
        <c:delete val="0"/>
        <c:axPos val="r"/>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a:t>Annual Change in the Number</a:t>
                </a:r>
                <a:r>
                  <a:rPr lang="en-US" baseline="0" dirty="0"/>
                  <a:t> Knowing Their Status</a:t>
                </a:r>
                <a:endParaRPr lang="en-US" dirty="0"/>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95000"/>
                    <a:lumOff val="5000"/>
                  </a:schemeClr>
                </a:solidFill>
                <a:latin typeface="+mn-lt"/>
                <a:ea typeface="+mn-ea"/>
                <a:cs typeface="+mn-cs"/>
              </a:defRPr>
            </a:pPr>
            <a:endParaRPr lang="en-US"/>
          </a:p>
        </c:txPr>
        <c:crossAx val="571413128"/>
        <c:crosses val="max"/>
        <c:crossBetween val="between"/>
      </c:valAx>
      <c:catAx>
        <c:axId val="571413128"/>
        <c:scaling>
          <c:orientation val="minMax"/>
        </c:scaling>
        <c:delete val="1"/>
        <c:axPos val="b"/>
        <c:numFmt formatCode="General" sourceLinked="1"/>
        <c:majorTickMark val="out"/>
        <c:minorTickMark val="none"/>
        <c:tickLblPos val="nextTo"/>
        <c:crossAx val="571411488"/>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Sheet1!$A$2</c:f>
              <c:strCache>
                <c:ptCount val="1"/>
                <c:pt idx="0">
                  <c:v>Number on ART</c:v>
                </c:pt>
              </c:strCache>
            </c:strRef>
          </c:tx>
          <c:spPr>
            <a:ln w="50800" cap="rnd">
              <a:solidFill>
                <a:schemeClr val="accent1"/>
              </a:solidFill>
              <a:round/>
            </a:ln>
            <a:effectLst/>
          </c:spPr>
          <c:marker>
            <c:symbol val="none"/>
          </c:marker>
          <c:cat>
            <c:strRef>
              <c:f>Sheet1!$B$1:$L$1</c:f>
              <c:strCache>
                <c:ptCount val="11"/>
                <c:pt idx="0">
                  <c:v>2010</c:v>
                </c:pt>
                <c:pt idx="1">
                  <c:v>2011</c:v>
                </c:pt>
                <c:pt idx="2">
                  <c:v>2012</c:v>
                </c:pt>
                <c:pt idx="3">
                  <c:v>2013</c:v>
                </c:pt>
                <c:pt idx="4">
                  <c:v>2014</c:v>
                </c:pt>
                <c:pt idx="5">
                  <c:v>2015</c:v>
                </c:pt>
                <c:pt idx="6">
                  <c:v>2016</c:v>
                </c:pt>
                <c:pt idx="7">
                  <c:v>2017</c:v>
                </c:pt>
                <c:pt idx="8">
                  <c:v>2018</c:v>
                </c:pt>
                <c:pt idx="9">
                  <c:v>2019</c:v>
                </c:pt>
                <c:pt idx="10">
                  <c:v>2020</c:v>
                </c:pt>
              </c:strCache>
            </c:strRef>
          </c:cat>
          <c:val>
            <c:numRef>
              <c:f>Sheet1!$B$2:$L$2</c:f>
              <c:numCache>
                <c:formatCode>#,##0</c:formatCode>
                <c:ptCount val="11"/>
                <c:pt idx="0">
                  <c:v>7785816</c:v>
                </c:pt>
                <c:pt idx="1">
                  <c:v>9410837</c:v>
                </c:pt>
                <c:pt idx="2">
                  <c:v>11305169</c:v>
                </c:pt>
                <c:pt idx="3">
                  <c:v>13156675</c:v>
                </c:pt>
                <c:pt idx="4">
                  <c:v>15074144</c:v>
                </c:pt>
                <c:pt idx="5">
                  <c:v>17076721</c:v>
                </c:pt>
                <c:pt idx="6">
                  <c:v>19271211</c:v>
                </c:pt>
                <c:pt idx="7">
                  <c:v>21491865</c:v>
                </c:pt>
                <c:pt idx="8">
                  <c:v>23176572</c:v>
                </c:pt>
                <c:pt idx="9">
                  <c:v>25410133</c:v>
                </c:pt>
                <c:pt idx="10">
                  <c:v>27448499</c:v>
                </c:pt>
              </c:numCache>
            </c:numRef>
          </c:val>
          <c:smooth val="0"/>
          <c:extLst>
            <c:ext xmlns:c16="http://schemas.microsoft.com/office/drawing/2014/chart" uri="{C3380CC4-5D6E-409C-BE32-E72D297353CC}">
              <c16:uniqueId val="{00000000-816B-4B0E-B493-D87E3E442FC0}"/>
            </c:ext>
          </c:extLst>
        </c:ser>
        <c:dLbls>
          <c:showLegendKey val="0"/>
          <c:showVal val="0"/>
          <c:showCatName val="0"/>
          <c:showSerName val="0"/>
          <c:showPercent val="0"/>
          <c:showBubbleSize val="0"/>
        </c:dLbls>
        <c:marker val="1"/>
        <c:smooth val="0"/>
        <c:axId val="572928856"/>
        <c:axId val="572929184"/>
      </c:lineChart>
      <c:lineChart>
        <c:grouping val="standard"/>
        <c:varyColors val="0"/>
        <c:ser>
          <c:idx val="1"/>
          <c:order val="1"/>
          <c:tx>
            <c:strRef>
              <c:f>Sheet1!$A$3</c:f>
              <c:strCache>
                <c:ptCount val="1"/>
                <c:pt idx="0">
                  <c:v>Annual change</c:v>
                </c:pt>
              </c:strCache>
            </c:strRef>
          </c:tx>
          <c:spPr>
            <a:ln w="50800" cap="rnd">
              <a:solidFill>
                <a:schemeClr val="accent2"/>
              </a:solidFill>
              <a:prstDash val="dash"/>
              <a:round/>
            </a:ln>
            <a:effectLst/>
          </c:spPr>
          <c:marker>
            <c:symbol val="none"/>
          </c:marker>
          <c:cat>
            <c:strRef>
              <c:f>Sheet1!$B$1:$L$1</c:f>
              <c:strCache>
                <c:ptCount val="11"/>
                <c:pt idx="0">
                  <c:v>2010</c:v>
                </c:pt>
                <c:pt idx="1">
                  <c:v>2011</c:v>
                </c:pt>
                <c:pt idx="2">
                  <c:v>2012</c:v>
                </c:pt>
                <c:pt idx="3">
                  <c:v>2013</c:v>
                </c:pt>
                <c:pt idx="4">
                  <c:v>2014</c:v>
                </c:pt>
                <c:pt idx="5">
                  <c:v>2015</c:v>
                </c:pt>
                <c:pt idx="6">
                  <c:v>2016</c:v>
                </c:pt>
                <c:pt idx="7">
                  <c:v>2017</c:v>
                </c:pt>
                <c:pt idx="8">
                  <c:v>2018</c:v>
                </c:pt>
                <c:pt idx="9">
                  <c:v>2019</c:v>
                </c:pt>
                <c:pt idx="10">
                  <c:v>2020</c:v>
                </c:pt>
              </c:strCache>
            </c:strRef>
          </c:cat>
          <c:val>
            <c:numRef>
              <c:f>Sheet1!$B$3:$L$3</c:f>
              <c:numCache>
                <c:formatCode>#,##0</c:formatCode>
                <c:ptCount val="11"/>
                <c:pt idx="0">
                  <c:v>1491183</c:v>
                </c:pt>
                <c:pt idx="1">
                  <c:v>1625021</c:v>
                </c:pt>
                <c:pt idx="2">
                  <c:v>1894332</c:v>
                </c:pt>
                <c:pt idx="3">
                  <c:v>1851506</c:v>
                </c:pt>
                <c:pt idx="4">
                  <c:v>1917469</c:v>
                </c:pt>
                <c:pt idx="5">
                  <c:v>2002577</c:v>
                </c:pt>
                <c:pt idx="6">
                  <c:v>2194490</c:v>
                </c:pt>
                <c:pt idx="7">
                  <c:v>2220654</c:v>
                </c:pt>
                <c:pt idx="8">
                  <c:v>1684707</c:v>
                </c:pt>
                <c:pt idx="9">
                  <c:v>2233561</c:v>
                </c:pt>
                <c:pt idx="10">
                  <c:v>2038366</c:v>
                </c:pt>
              </c:numCache>
            </c:numRef>
          </c:val>
          <c:smooth val="0"/>
          <c:extLst>
            <c:ext xmlns:c16="http://schemas.microsoft.com/office/drawing/2014/chart" uri="{C3380CC4-5D6E-409C-BE32-E72D297353CC}">
              <c16:uniqueId val="{00000001-ECF7-4AA7-AA40-DD13D50E3D53}"/>
            </c:ext>
          </c:extLst>
        </c:ser>
        <c:dLbls>
          <c:showLegendKey val="0"/>
          <c:showVal val="0"/>
          <c:showCatName val="0"/>
          <c:showSerName val="0"/>
          <c:showPercent val="0"/>
          <c:showBubbleSize val="0"/>
        </c:dLbls>
        <c:marker val="1"/>
        <c:smooth val="0"/>
        <c:axId val="571413128"/>
        <c:axId val="571411488"/>
      </c:lineChart>
      <c:catAx>
        <c:axId val="5729288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95000"/>
                    <a:lumOff val="5000"/>
                  </a:schemeClr>
                </a:solidFill>
                <a:latin typeface="+mn-lt"/>
                <a:ea typeface="+mn-ea"/>
                <a:cs typeface="+mn-cs"/>
              </a:defRPr>
            </a:pPr>
            <a:endParaRPr lang="en-US"/>
          </a:p>
        </c:txPr>
        <c:crossAx val="572929184"/>
        <c:crosses val="autoZero"/>
        <c:auto val="1"/>
        <c:lblAlgn val="ctr"/>
        <c:lblOffset val="100"/>
        <c:noMultiLvlLbl val="0"/>
      </c:catAx>
      <c:valAx>
        <c:axId val="57292918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a:t>Global Number of People</a:t>
                </a:r>
                <a:r>
                  <a:rPr lang="en-US" baseline="0" dirty="0"/>
                  <a:t> on ART</a:t>
                </a:r>
                <a:endParaRPr lang="en-US" dirty="0"/>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95000"/>
                    <a:lumOff val="5000"/>
                  </a:schemeClr>
                </a:solidFill>
                <a:latin typeface="+mn-lt"/>
                <a:ea typeface="+mn-ea"/>
                <a:cs typeface="+mn-cs"/>
              </a:defRPr>
            </a:pPr>
            <a:endParaRPr lang="en-US"/>
          </a:p>
        </c:txPr>
        <c:crossAx val="572928856"/>
        <c:crosses val="autoZero"/>
        <c:crossBetween val="between"/>
      </c:valAx>
      <c:valAx>
        <c:axId val="571411488"/>
        <c:scaling>
          <c:orientation val="minMax"/>
        </c:scaling>
        <c:delete val="0"/>
        <c:axPos val="r"/>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a:t>Annual Change in the Number</a:t>
                </a:r>
                <a:r>
                  <a:rPr lang="en-US" baseline="0" dirty="0"/>
                  <a:t> of People on ART</a:t>
                </a:r>
                <a:endParaRPr lang="en-US" dirty="0"/>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95000"/>
                    <a:lumOff val="5000"/>
                  </a:schemeClr>
                </a:solidFill>
                <a:latin typeface="+mn-lt"/>
                <a:ea typeface="+mn-ea"/>
                <a:cs typeface="+mn-cs"/>
              </a:defRPr>
            </a:pPr>
            <a:endParaRPr lang="en-US"/>
          </a:p>
        </c:txPr>
        <c:crossAx val="571413128"/>
        <c:crosses val="max"/>
        <c:crossBetween val="between"/>
      </c:valAx>
      <c:catAx>
        <c:axId val="571413128"/>
        <c:scaling>
          <c:orientation val="minMax"/>
        </c:scaling>
        <c:delete val="1"/>
        <c:axPos val="b"/>
        <c:numFmt formatCode="General" sourceLinked="1"/>
        <c:majorTickMark val="out"/>
        <c:minorTickMark val="none"/>
        <c:tickLblPos val="nextTo"/>
        <c:crossAx val="571411488"/>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withinLinearReversed" id="25">
  <a:schemeClr val="accent5"/>
</cs:colorStyle>
</file>

<file path=ppt/charts/colors4.xml><?xml version="1.0" encoding="utf-8"?>
<cs:colorStyle xmlns:cs="http://schemas.microsoft.com/office/drawing/2012/chartStyle" xmlns:a="http://schemas.openxmlformats.org/drawingml/2006/main" meth="withinLinearReversed" id="25">
  <a:schemeClr val="accent5"/>
</cs:colorStyle>
</file>

<file path=ppt/charts/colors5.xml><?xml version="1.0" encoding="utf-8"?>
<cs:colorStyle xmlns:cs="http://schemas.microsoft.com/office/drawing/2012/chartStyle" xmlns:a="http://schemas.openxmlformats.org/drawingml/2006/main" meth="withinLinearReversed" id="25">
  <a:schemeClr val="accent5"/>
</cs:colorStyle>
</file>

<file path=ppt/charts/colors6.xml><?xml version="1.0" encoding="utf-8"?>
<cs:colorStyle xmlns:cs="http://schemas.microsoft.com/office/drawing/2012/chartStyle" xmlns:a="http://schemas.openxmlformats.org/drawingml/2006/main" meth="withinLinearReversed" id="25">
  <a:schemeClr val="accent5"/>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E4AB11-45C1-49B4-8CB0-49E274381F96}" type="datetimeFigureOut">
              <a:rPr lang="en-US" smtClean="0"/>
              <a:t>6/24/2021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FC4483-7CF5-4CF7-BC54-0B04140F1C27}" type="slidenum">
              <a:rPr lang="en-US" smtClean="0"/>
              <a:t>‹#›</a:t>
            </a:fld>
            <a:endParaRPr lang="en-US"/>
          </a:p>
        </p:txBody>
      </p:sp>
    </p:spTree>
    <p:extLst>
      <p:ext uri="{BB962C8B-B14F-4D97-AF65-F5344CB8AC3E}">
        <p14:creationId xmlns:p14="http://schemas.microsoft.com/office/powerpoint/2010/main" val="25304841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Disruptions of HIV services due to COVID can have a number of causes, including closing of facilities, shortage of health care workers, over-burdening of health care staff, disruptions in supplies for commodities and person protection equipment, travel restrictions and fear of accessing health facilities.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effects of these disruptions on HIV testing, new infections, deaths will depend on the duration and severity of the disruptions and the program responses to them.</a:t>
            </a:r>
          </a:p>
          <a:p>
            <a:endParaRPr lang="en-US" dirty="0"/>
          </a:p>
        </p:txBody>
      </p:sp>
      <p:sp>
        <p:nvSpPr>
          <p:cNvPr id="4" name="Slide Number Placeholder 3"/>
          <p:cNvSpPr>
            <a:spLocks noGrp="1"/>
          </p:cNvSpPr>
          <p:nvPr>
            <p:ph type="sldNum" sz="quarter" idx="5"/>
          </p:nvPr>
        </p:nvSpPr>
        <p:spPr/>
        <p:txBody>
          <a:bodyPr/>
          <a:lstStyle/>
          <a:p>
            <a:fld id="{B3FC4483-7CF5-4CF7-BC54-0B04140F1C27}" type="slidenum">
              <a:rPr lang="en-US" smtClean="0"/>
              <a:t>2</a:t>
            </a:fld>
            <a:endParaRPr lang="en-US"/>
          </a:p>
        </p:txBody>
      </p:sp>
    </p:spTree>
    <p:extLst>
      <p:ext uri="{BB962C8B-B14F-4D97-AF65-F5344CB8AC3E}">
        <p14:creationId xmlns:p14="http://schemas.microsoft.com/office/powerpoint/2010/main" val="38330902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early 2020 the HIV Modeling Consortium organized an analysis of the potential effects of COVID-19 related disruptions of key HIV services to see what impact might be expected. Five different modeling groups applied their models to this question. We examine the potential impact of disruptions in a number of services including HIV testing, new ART initiations and ART continuation in up to 12 countries in SSA. This chart shows one of the scenarios we considered: a disruption lasting 6 months and affecting 50% of the population. The results indicated some impact on new infections but only small increases in HIV-related mortality over the next year for all services except ART continuation. We recommended that programs pay particular attention to maintaining services for existing patients. </a:t>
            </a:r>
          </a:p>
        </p:txBody>
      </p:sp>
      <p:sp>
        <p:nvSpPr>
          <p:cNvPr id="4" name="Slide Number Placeholder 3"/>
          <p:cNvSpPr>
            <a:spLocks noGrp="1"/>
          </p:cNvSpPr>
          <p:nvPr>
            <p:ph type="sldNum" sz="quarter" idx="5"/>
          </p:nvPr>
        </p:nvSpPr>
        <p:spPr/>
        <p:txBody>
          <a:bodyPr/>
          <a:lstStyle/>
          <a:p>
            <a:fld id="{B3FC4483-7CF5-4CF7-BC54-0B04140F1C27}" type="slidenum">
              <a:rPr lang="en-US" smtClean="0"/>
              <a:t>3</a:t>
            </a:fld>
            <a:endParaRPr lang="en-US"/>
          </a:p>
        </p:txBody>
      </p:sp>
    </p:spTree>
    <p:extLst>
      <p:ext uri="{BB962C8B-B14F-4D97-AF65-F5344CB8AC3E}">
        <p14:creationId xmlns:p14="http://schemas.microsoft.com/office/powerpoint/2010/main" val="17177104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Another study from the HIV Modeling Consortium used 3 HIV models and 3 COVID-19 models to examine the comparative risk of additional HIV cases if services are limited versus the risks of COVID transmission while accessing HIV services. The analysis found that the risk of mortality from additional HIV cases is nearly 100 times greater than the risk of additional COVID-19 deaths. The difference is due to the fact that COVID mortality is low particularly in 20-40 year old adults and the percentage of the population that is infectious with COVID-19 is quite low (&lt;1%) in the countries studied due to short duration of infectiousness. Mortality among undiagnosed, untreated people with HIV is high.  </a:t>
            </a:r>
          </a:p>
          <a:p>
            <a:endParaRPr lang="en-US" dirty="0"/>
          </a:p>
          <a:p>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(Ranges represent results across countries in SSA, LAC and Asia.)</a:t>
            </a:r>
            <a:endParaRPr 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3FC4483-7CF5-4CF7-BC54-0B04140F1C2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975679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that we are halfway through 2021, we have data on the actual duration and severity of disruptions in some countries. This chart is from the UNAIDS/WHO/UNICEF services tracking tool. Among countries that reported monthly service data most, but not all, experienced declines of 40-80% in HIV testing during 2020. In some countries, services rebounded by October, in others testing volumes remained low.</a:t>
            </a:r>
          </a:p>
        </p:txBody>
      </p:sp>
      <p:sp>
        <p:nvSpPr>
          <p:cNvPr id="4" name="Slide Number Placeholder 3"/>
          <p:cNvSpPr>
            <a:spLocks noGrp="1"/>
          </p:cNvSpPr>
          <p:nvPr>
            <p:ph type="sldNum" sz="quarter" idx="5"/>
          </p:nvPr>
        </p:nvSpPr>
        <p:spPr/>
        <p:txBody>
          <a:bodyPr/>
          <a:lstStyle/>
          <a:p>
            <a:fld id="{B3FC4483-7CF5-4CF7-BC54-0B04140F1C27}" type="slidenum">
              <a:rPr lang="en-US" smtClean="0"/>
              <a:t>5</a:t>
            </a:fld>
            <a:endParaRPr lang="en-US"/>
          </a:p>
        </p:txBody>
      </p:sp>
    </p:spTree>
    <p:extLst>
      <p:ext uri="{BB962C8B-B14F-4D97-AF65-F5344CB8AC3E}">
        <p14:creationId xmlns:p14="http://schemas.microsoft.com/office/powerpoint/2010/main" val="3432602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shows information from the same source on the change in the number of people receiving ART. Most countries did not experience reductions in the number of people on ART during 2020. Some might have had slower growth in new patients. Overall, evidence suggests that programs did well to maintain services despite tremendous challenges.</a:t>
            </a:r>
          </a:p>
        </p:txBody>
      </p:sp>
      <p:sp>
        <p:nvSpPr>
          <p:cNvPr id="4" name="Slide Number Placeholder 3"/>
          <p:cNvSpPr>
            <a:spLocks noGrp="1"/>
          </p:cNvSpPr>
          <p:nvPr>
            <p:ph type="sldNum" sz="quarter" idx="5"/>
          </p:nvPr>
        </p:nvSpPr>
        <p:spPr/>
        <p:txBody>
          <a:bodyPr/>
          <a:lstStyle/>
          <a:p>
            <a:fld id="{B3FC4483-7CF5-4CF7-BC54-0B04140F1C27}" type="slidenum">
              <a:rPr lang="en-US" smtClean="0"/>
              <a:t>6</a:t>
            </a:fld>
            <a:endParaRPr lang="en-US"/>
          </a:p>
        </p:txBody>
      </p:sp>
    </p:spTree>
    <p:extLst>
      <p:ext uri="{BB962C8B-B14F-4D97-AF65-F5344CB8AC3E}">
        <p14:creationId xmlns:p14="http://schemas.microsoft.com/office/powerpoint/2010/main" val="32470836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countries that have reported data on knowledge of status for 2020, the number knowing their status did increase in 2020 although at a somewhat lower rate than in 2019. This may mean that testing was better targeted to those most likely to test positive. </a:t>
            </a:r>
          </a:p>
        </p:txBody>
      </p:sp>
      <p:sp>
        <p:nvSpPr>
          <p:cNvPr id="4" name="Slide Number Placeholder 3"/>
          <p:cNvSpPr>
            <a:spLocks noGrp="1"/>
          </p:cNvSpPr>
          <p:nvPr>
            <p:ph type="sldNum" sz="quarter" idx="5"/>
          </p:nvPr>
        </p:nvSpPr>
        <p:spPr/>
        <p:txBody>
          <a:bodyPr/>
          <a:lstStyle/>
          <a:p>
            <a:fld id="{B3FC4483-7CF5-4CF7-BC54-0B04140F1C27}" type="slidenum">
              <a:rPr lang="en-US" smtClean="0"/>
              <a:t>7</a:t>
            </a:fld>
            <a:endParaRPr lang="en-US"/>
          </a:p>
        </p:txBody>
      </p:sp>
    </p:spTree>
    <p:extLst>
      <p:ext uri="{BB962C8B-B14F-4D97-AF65-F5344CB8AC3E}">
        <p14:creationId xmlns:p14="http://schemas.microsoft.com/office/powerpoint/2010/main" val="16720209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Data from all countries reporting to UNAIDS show that the number of people on ART continued to increase in 2020, with an additional 2 million people on treatment. The annual increase in numbers on ART was somewhat lower in 2020 than 2019, indicating a possible effect of COVID-19. </a:t>
            </a:r>
          </a:p>
        </p:txBody>
      </p:sp>
      <p:sp>
        <p:nvSpPr>
          <p:cNvPr id="4" name="Slide Number Placeholder 3"/>
          <p:cNvSpPr>
            <a:spLocks noGrp="1"/>
          </p:cNvSpPr>
          <p:nvPr>
            <p:ph type="sldNum" sz="quarter" idx="5"/>
          </p:nvPr>
        </p:nvSpPr>
        <p:spPr/>
        <p:txBody>
          <a:bodyPr/>
          <a:lstStyle/>
          <a:p>
            <a:fld id="{B3FC4483-7CF5-4CF7-BC54-0B04140F1C27}" type="slidenum">
              <a:rPr lang="en-US" smtClean="0"/>
              <a:t>8</a:t>
            </a:fld>
            <a:endParaRPr lang="en-US"/>
          </a:p>
        </p:txBody>
      </p:sp>
    </p:spTree>
    <p:extLst>
      <p:ext uri="{BB962C8B-B14F-4D97-AF65-F5344CB8AC3E}">
        <p14:creationId xmlns:p14="http://schemas.microsoft.com/office/powerpoint/2010/main" val="2728200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conducted prospective modeling for the new UNAIDS strategy (End Inequalities. End AIDS. Global AIDS Strategy 2021-2026, UNAIDS 2021). That modeling was used to examine the scope of prevention, treatment and social interventions needed to achieve the 2030 targets of reducing new infections and AIDS deaths by 90% from 2010 to 2030. As a special analysis, we looked at the effects of COVID-related disruptions on the achievement of these targets. These charts show the strategy targets in the lower blue lines and the effects of disruptions of 3 months, 6 months and 2 years on the achievement of the targets in the orange, green and red line. The results indicate that there might be some increase in new infections and </a:t>
            </a:r>
            <a:r>
              <a:rPr lang="en-US" dirty="0" err="1"/>
              <a:t>HiV</a:t>
            </a:r>
            <a:r>
              <a:rPr lang="en-US" dirty="0"/>
              <a:t>-related deaths in the next few years, but if we can catch up with the service targets by 2025 we can also get back on track to reaching the targeted reductions in new infections and HIV-related deaths. That is the good news. The bad news is that the disruptions over the next few years could result in 120,000 – 290,000 excess new infections during this period and 70,000 to 150,000 excess HIV-related deaths compared to a scenario with no disruptions. </a:t>
            </a:r>
          </a:p>
        </p:txBody>
      </p:sp>
      <p:sp>
        <p:nvSpPr>
          <p:cNvPr id="4" name="Slide Number Placeholder 3"/>
          <p:cNvSpPr>
            <a:spLocks noGrp="1"/>
          </p:cNvSpPr>
          <p:nvPr>
            <p:ph type="sldNum" sz="quarter" idx="5"/>
          </p:nvPr>
        </p:nvSpPr>
        <p:spPr/>
        <p:txBody>
          <a:bodyPr/>
          <a:lstStyle/>
          <a:p>
            <a:fld id="{B3FC4483-7CF5-4CF7-BC54-0B04140F1C27}" type="slidenum">
              <a:rPr lang="en-US" smtClean="0"/>
              <a:t>9</a:t>
            </a:fld>
            <a:endParaRPr lang="en-US"/>
          </a:p>
        </p:txBody>
      </p:sp>
    </p:spTree>
    <p:extLst>
      <p:ext uri="{BB962C8B-B14F-4D97-AF65-F5344CB8AC3E}">
        <p14:creationId xmlns:p14="http://schemas.microsoft.com/office/powerpoint/2010/main" val="6190399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Most programs have responded to these challenges by expanding multi-month drug supply, delivering drugs to patients in their homes, expanding the use of HIV self-tests and other approaches. These efforts seem to have been largely successful so far in mitigating the effects of COVID disruptions. These efforts need to be supported as the COVID challenge persists longer than initially anticipated. The longer-term effects can be minimized but only if we can maintain a fairly high level of services now and catch-up for the lost progress once the epidemic is under control. </a:t>
            </a:r>
          </a:p>
        </p:txBody>
      </p:sp>
      <p:sp>
        <p:nvSpPr>
          <p:cNvPr id="4" name="Slide Number Placeholder 3"/>
          <p:cNvSpPr>
            <a:spLocks noGrp="1"/>
          </p:cNvSpPr>
          <p:nvPr>
            <p:ph type="sldNum" sz="quarter" idx="5"/>
          </p:nvPr>
        </p:nvSpPr>
        <p:spPr/>
        <p:txBody>
          <a:bodyPr/>
          <a:lstStyle/>
          <a:p>
            <a:fld id="{B3FC4483-7CF5-4CF7-BC54-0B04140F1C27}" type="slidenum">
              <a:rPr lang="en-US" smtClean="0"/>
              <a:t>10</a:t>
            </a:fld>
            <a:endParaRPr lang="en-US"/>
          </a:p>
        </p:txBody>
      </p:sp>
    </p:spTree>
    <p:extLst>
      <p:ext uri="{BB962C8B-B14F-4D97-AF65-F5344CB8AC3E}">
        <p14:creationId xmlns:p14="http://schemas.microsoft.com/office/powerpoint/2010/main" val="39097022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230BB-CAAA-48EC-9DFD-99B77037C3FD}"/>
              </a:ext>
            </a:extLst>
          </p:cNvPr>
          <p:cNvSpPr>
            <a:spLocks noGrp="1"/>
          </p:cNvSpPr>
          <p:nvPr>
            <p:ph type="ctrTitle"/>
          </p:nvPr>
        </p:nvSpPr>
        <p:spPr>
          <a:xfrm>
            <a:off x="1524000" y="1122363"/>
            <a:ext cx="9144000" cy="2387600"/>
          </a:xfrm>
        </p:spPr>
        <p:txBody>
          <a:bodyPr anchor="b"/>
          <a:lstStyle>
            <a:lvl1pPr algn="ctr">
              <a:defRPr sz="6000" b="1">
                <a:latin typeface="+mn-lt"/>
              </a:defRPr>
            </a:lvl1pPr>
          </a:lstStyle>
          <a:p>
            <a:r>
              <a:rPr lang="en-US"/>
              <a:t>Click to edit Master title style</a:t>
            </a:r>
          </a:p>
        </p:txBody>
      </p:sp>
      <p:sp>
        <p:nvSpPr>
          <p:cNvPr id="3" name="Subtitle 2">
            <a:extLst>
              <a:ext uri="{FF2B5EF4-FFF2-40B4-BE49-F238E27FC236}">
                <a16:creationId xmlns:a16="http://schemas.microsoft.com/office/drawing/2014/main" id="{C7138379-9D4B-41CC-A162-04630EEFFFF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0C69BC0-259B-4EDC-A2F4-B502821B83F8}"/>
              </a:ext>
            </a:extLst>
          </p:cNvPr>
          <p:cNvSpPr>
            <a:spLocks noGrp="1"/>
          </p:cNvSpPr>
          <p:nvPr>
            <p:ph type="dt" sz="half" idx="10"/>
          </p:nvPr>
        </p:nvSpPr>
        <p:spPr/>
        <p:txBody>
          <a:bodyPr/>
          <a:lstStyle/>
          <a:p>
            <a:fld id="{AC9815C0-9D66-4541-8E11-B69383B3C42B}" type="datetime1">
              <a:rPr lang="en-US" smtClean="0"/>
              <a:t>6/24/2021</a:t>
            </a:fld>
            <a:endParaRPr lang="en-US"/>
          </a:p>
        </p:txBody>
      </p:sp>
      <p:sp>
        <p:nvSpPr>
          <p:cNvPr id="5" name="Footer Placeholder 4">
            <a:extLst>
              <a:ext uri="{FF2B5EF4-FFF2-40B4-BE49-F238E27FC236}">
                <a16:creationId xmlns:a16="http://schemas.microsoft.com/office/drawing/2014/main" id="{10468F82-E990-4006-B9FB-874EBB3EF3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548E7C-4764-4FC4-885E-B32B1EB19A0D}"/>
              </a:ext>
            </a:extLst>
          </p:cNvPr>
          <p:cNvSpPr>
            <a:spLocks noGrp="1"/>
          </p:cNvSpPr>
          <p:nvPr>
            <p:ph type="sldNum" sz="quarter" idx="12"/>
          </p:nvPr>
        </p:nvSpPr>
        <p:spPr/>
        <p:txBody>
          <a:bodyPr/>
          <a:lstStyle/>
          <a:p>
            <a:fld id="{CF13D369-8700-4468-8CC4-EE7C53720160}" type="slidenum">
              <a:rPr lang="en-US" smtClean="0"/>
              <a:t>‹#›</a:t>
            </a:fld>
            <a:endParaRPr lang="en-US"/>
          </a:p>
        </p:txBody>
      </p:sp>
      <p:pic>
        <p:nvPicPr>
          <p:cNvPr id="10" name="Picture 9">
            <a:extLst>
              <a:ext uri="{FF2B5EF4-FFF2-40B4-BE49-F238E27FC236}">
                <a16:creationId xmlns:a16="http://schemas.microsoft.com/office/drawing/2014/main" id="{6D350BF4-9A19-4615-82FB-343443FA602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58400" y="5715000"/>
            <a:ext cx="1371600" cy="542166"/>
          </a:xfrm>
          <a:prstGeom prst="rect">
            <a:avLst/>
          </a:prstGeom>
        </p:spPr>
      </p:pic>
    </p:spTree>
    <p:extLst>
      <p:ext uri="{BB962C8B-B14F-4D97-AF65-F5344CB8AC3E}">
        <p14:creationId xmlns:p14="http://schemas.microsoft.com/office/powerpoint/2010/main" val="29014053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FD9E80-FFE9-4389-BF4C-C50CD9BD161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BC29126-94E8-486F-AB01-81D4CFF102A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EA2164F-6980-49D3-9234-46FF0AF79773}"/>
              </a:ext>
            </a:extLst>
          </p:cNvPr>
          <p:cNvSpPr>
            <a:spLocks noGrp="1"/>
          </p:cNvSpPr>
          <p:nvPr>
            <p:ph type="dt" sz="half" idx="10"/>
          </p:nvPr>
        </p:nvSpPr>
        <p:spPr/>
        <p:txBody>
          <a:bodyPr/>
          <a:lstStyle/>
          <a:p>
            <a:fld id="{0F61128E-712B-4887-8407-3A35F15867CE}" type="datetime1">
              <a:rPr lang="en-US" smtClean="0"/>
              <a:t>6/24/2021</a:t>
            </a:fld>
            <a:endParaRPr lang="en-US"/>
          </a:p>
        </p:txBody>
      </p:sp>
      <p:sp>
        <p:nvSpPr>
          <p:cNvPr id="5" name="Footer Placeholder 4">
            <a:extLst>
              <a:ext uri="{FF2B5EF4-FFF2-40B4-BE49-F238E27FC236}">
                <a16:creationId xmlns:a16="http://schemas.microsoft.com/office/drawing/2014/main" id="{D4232924-8374-4A5D-A277-331FA271E3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FC6C28-9E30-4D11-902A-C96FF870B60B}"/>
              </a:ext>
            </a:extLst>
          </p:cNvPr>
          <p:cNvSpPr>
            <a:spLocks noGrp="1"/>
          </p:cNvSpPr>
          <p:nvPr>
            <p:ph type="sldNum" sz="quarter" idx="12"/>
          </p:nvPr>
        </p:nvSpPr>
        <p:spPr/>
        <p:txBody>
          <a:bodyPr/>
          <a:lstStyle/>
          <a:p>
            <a:fld id="{CF13D369-8700-4468-8CC4-EE7C53720160}" type="slidenum">
              <a:rPr lang="en-US" smtClean="0"/>
              <a:t>‹#›</a:t>
            </a:fld>
            <a:endParaRPr lang="en-US"/>
          </a:p>
        </p:txBody>
      </p:sp>
    </p:spTree>
    <p:extLst>
      <p:ext uri="{BB962C8B-B14F-4D97-AF65-F5344CB8AC3E}">
        <p14:creationId xmlns:p14="http://schemas.microsoft.com/office/powerpoint/2010/main" val="1760510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4D406D1-4742-4843-B0E4-CF3871785B6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B171B94-81D7-4F30-93A4-F51FB2348E3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918BF0-7FBF-4898-BDDE-1819ECBF3D73}"/>
              </a:ext>
            </a:extLst>
          </p:cNvPr>
          <p:cNvSpPr>
            <a:spLocks noGrp="1"/>
          </p:cNvSpPr>
          <p:nvPr>
            <p:ph type="dt" sz="half" idx="10"/>
          </p:nvPr>
        </p:nvSpPr>
        <p:spPr/>
        <p:txBody>
          <a:bodyPr/>
          <a:lstStyle/>
          <a:p>
            <a:fld id="{CC898F68-DB58-406D-A67A-8F9D04739816}" type="datetime1">
              <a:rPr lang="en-US" smtClean="0"/>
              <a:t>6/24/2021</a:t>
            </a:fld>
            <a:endParaRPr lang="en-US"/>
          </a:p>
        </p:txBody>
      </p:sp>
      <p:sp>
        <p:nvSpPr>
          <p:cNvPr id="5" name="Footer Placeholder 4">
            <a:extLst>
              <a:ext uri="{FF2B5EF4-FFF2-40B4-BE49-F238E27FC236}">
                <a16:creationId xmlns:a16="http://schemas.microsoft.com/office/drawing/2014/main" id="{E9A314CD-386A-40A5-BDCD-8E2827033F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464C93-68E5-4FA4-960B-FA155FD77963}"/>
              </a:ext>
            </a:extLst>
          </p:cNvPr>
          <p:cNvSpPr>
            <a:spLocks noGrp="1"/>
          </p:cNvSpPr>
          <p:nvPr>
            <p:ph type="sldNum" sz="quarter" idx="12"/>
          </p:nvPr>
        </p:nvSpPr>
        <p:spPr/>
        <p:txBody>
          <a:bodyPr/>
          <a:lstStyle/>
          <a:p>
            <a:fld id="{CF13D369-8700-4468-8CC4-EE7C53720160}" type="slidenum">
              <a:rPr lang="en-US" smtClean="0"/>
              <a:t>‹#›</a:t>
            </a:fld>
            <a:endParaRPr lang="en-US"/>
          </a:p>
        </p:txBody>
      </p:sp>
    </p:spTree>
    <p:extLst>
      <p:ext uri="{BB962C8B-B14F-4D97-AF65-F5344CB8AC3E}">
        <p14:creationId xmlns:p14="http://schemas.microsoft.com/office/powerpoint/2010/main" val="885331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Titelfolie">
    <p:bg bwMode="gray">
      <p:bgRef idx="1001">
        <a:schemeClr val="bg1"/>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71E152-40FE-4879-A587-C808D35650A2}"/>
              </a:ext>
            </a:extLst>
          </p:cNvPr>
          <p:cNvSpPr>
            <a:spLocks noGrp="1"/>
          </p:cNvSpPr>
          <p:nvPr>
            <p:ph type="ctrTitle"/>
          </p:nvPr>
        </p:nvSpPr>
        <p:spPr bwMode="gray">
          <a:xfrm>
            <a:off x="510540" y="2288222"/>
            <a:ext cx="4411980" cy="4272597"/>
          </a:xfrm>
        </p:spPr>
        <p:txBody>
          <a:bodyPr anchor="t"/>
          <a:lstStyle>
            <a:lvl1pPr algn="l">
              <a:lnSpc>
                <a:spcPts val="3250"/>
              </a:lnSpc>
              <a:defRPr sz="3000"/>
            </a:lvl1pPr>
          </a:lstStyle>
          <a:p>
            <a:r>
              <a:rPr lang="en-US"/>
              <a:t>Click to edit Master title style</a:t>
            </a:r>
            <a:endParaRPr lang="de-DE" dirty="0"/>
          </a:p>
        </p:txBody>
      </p:sp>
      <p:grpSp>
        <p:nvGrpSpPr>
          <p:cNvPr id="32" name="Gruppieren 31">
            <a:extLst>
              <a:ext uri="{FF2B5EF4-FFF2-40B4-BE49-F238E27FC236}">
                <a16:creationId xmlns:a16="http://schemas.microsoft.com/office/drawing/2014/main" id="{14AE7EBA-21F3-4FE6-AA6A-3CB8E53A4BD3}"/>
              </a:ext>
            </a:extLst>
          </p:cNvPr>
          <p:cNvGrpSpPr/>
          <p:nvPr userDrawn="1"/>
        </p:nvGrpSpPr>
        <p:grpSpPr>
          <a:xfrm>
            <a:off x="5340338" y="0"/>
            <a:ext cx="6852929" cy="6855464"/>
            <a:chOff x="5340338" y="0"/>
            <a:chExt cx="6852929" cy="6855464"/>
          </a:xfrm>
        </p:grpSpPr>
        <p:sp>
          <p:nvSpPr>
            <p:cNvPr id="5" name="Freihandform: Form 4">
              <a:extLst>
                <a:ext uri="{FF2B5EF4-FFF2-40B4-BE49-F238E27FC236}">
                  <a16:creationId xmlns:a16="http://schemas.microsoft.com/office/drawing/2014/main" id="{A4CECC16-CF51-4B81-B381-2DAB79EC9FBE}"/>
                </a:ext>
              </a:extLst>
            </p:cNvPr>
            <p:cNvSpPr/>
            <p:nvPr/>
          </p:nvSpPr>
          <p:spPr>
            <a:xfrm>
              <a:off x="5340338" y="0"/>
              <a:ext cx="2284943" cy="2284943"/>
            </a:xfrm>
            <a:custGeom>
              <a:avLst/>
              <a:gdLst>
                <a:gd name="connsiteX0" fmla="*/ 0 w 2284943"/>
                <a:gd name="connsiteY0" fmla="*/ 0 h 2284943"/>
                <a:gd name="connsiteX1" fmla="*/ 2284944 w 2284943"/>
                <a:gd name="connsiteY1" fmla="*/ 0 h 2284943"/>
                <a:gd name="connsiteX2" fmla="*/ 2284944 w 2284943"/>
                <a:gd name="connsiteY2" fmla="*/ 2284944 h 2284943"/>
                <a:gd name="connsiteX3" fmla="*/ 0 w 2284943"/>
                <a:gd name="connsiteY3" fmla="*/ 2284944 h 2284943"/>
              </a:gdLst>
              <a:ahLst/>
              <a:cxnLst>
                <a:cxn ang="0">
                  <a:pos x="connsiteX0" y="connsiteY0"/>
                </a:cxn>
                <a:cxn ang="0">
                  <a:pos x="connsiteX1" y="connsiteY1"/>
                </a:cxn>
                <a:cxn ang="0">
                  <a:pos x="connsiteX2" y="connsiteY2"/>
                </a:cxn>
                <a:cxn ang="0">
                  <a:pos x="connsiteX3" y="connsiteY3"/>
                </a:cxn>
              </a:cxnLst>
              <a:rect l="l" t="t" r="r" b="b"/>
              <a:pathLst>
                <a:path w="2284943" h="2284943">
                  <a:moveTo>
                    <a:pt x="0" y="0"/>
                  </a:moveTo>
                  <a:lnTo>
                    <a:pt x="2284944" y="0"/>
                  </a:lnTo>
                  <a:lnTo>
                    <a:pt x="2284944" y="2284944"/>
                  </a:lnTo>
                  <a:lnTo>
                    <a:pt x="0" y="2284944"/>
                  </a:lnTo>
                  <a:close/>
                </a:path>
              </a:pathLst>
            </a:custGeom>
            <a:solidFill>
              <a:srgbClr val="C8F04B"/>
            </a:solidFill>
            <a:ln w="6335" cap="flat">
              <a:noFill/>
              <a:prstDash val="solid"/>
              <a:miter/>
            </a:ln>
          </p:spPr>
          <p:txBody>
            <a:bodyPr rtlCol="0" anchor="ctr"/>
            <a:lstStyle/>
            <a:p>
              <a:endParaRPr lang="de-DE"/>
            </a:p>
          </p:txBody>
        </p:sp>
        <p:sp>
          <p:nvSpPr>
            <p:cNvPr id="6" name="Freihandform: Form 5">
              <a:extLst>
                <a:ext uri="{FF2B5EF4-FFF2-40B4-BE49-F238E27FC236}">
                  <a16:creationId xmlns:a16="http://schemas.microsoft.com/office/drawing/2014/main" id="{93F29901-B42A-4476-9F5A-8D51A68EEC14}"/>
                </a:ext>
              </a:extLst>
            </p:cNvPr>
            <p:cNvSpPr/>
            <p:nvPr/>
          </p:nvSpPr>
          <p:spPr>
            <a:xfrm>
              <a:off x="5340338" y="633"/>
              <a:ext cx="2274802" cy="2274168"/>
            </a:xfrm>
            <a:custGeom>
              <a:avLst/>
              <a:gdLst>
                <a:gd name="connsiteX0" fmla="*/ 1422306 w 2274802"/>
                <a:gd name="connsiteY0" fmla="*/ 0 h 2274168"/>
                <a:gd name="connsiteX1" fmla="*/ 1422306 w 2274802"/>
                <a:gd name="connsiteY1" fmla="*/ 844890 h 2274168"/>
                <a:gd name="connsiteX2" fmla="*/ 568542 w 2274802"/>
                <a:gd name="connsiteY2" fmla="*/ 568542 h 2274168"/>
                <a:gd name="connsiteX3" fmla="*/ 0 w 2274802"/>
                <a:gd name="connsiteY3" fmla="*/ 1137084 h 2274168"/>
                <a:gd name="connsiteX4" fmla="*/ 568542 w 2274802"/>
                <a:gd name="connsiteY4" fmla="*/ 1705627 h 2274168"/>
                <a:gd name="connsiteX5" fmla="*/ 1422306 w 2274802"/>
                <a:gd name="connsiteY5" fmla="*/ 1429278 h 2274168"/>
                <a:gd name="connsiteX6" fmla="*/ 1422306 w 2274802"/>
                <a:gd name="connsiteY6" fmla="*/ 2274169 h 2274168"/>
                <a:gd name="connsiteX7" fmla="*/ 2274803 w 2274802"/>
                <a:gd name="connsiteY7" fmla="*/ 1137084 h 2274168"/>
                <a:gd name="connsiteX8" fmla="*/ 1422306 w 2274802"/>
                <a:gd name="connsiteY8" fmla="*/ 0 h 2274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74802" h="2274168">
                  <a:moveTo>
                    <a:pt x="1422306" y="0"/>
                  </a:moveTo>
                  <a:lnTo>
                    <a:pt x="1422306" y="844890"/>
                  </a:lnTo>
                  <a:cubicBezTo>
                    <a:pt x="1123774" y="705449"/>
                    <a:pt x="777705" y="568542"/>
                    <a:pt x="568542" y="568542"/>
                  </a:cubicBezTo>
                  <a:cubicBezTo>
                    <a:pt x="254164" y="568542"/>
                    <a:pt x="0" y="822706"/>
                    <a:pt x="0" y="1137084"/>
                  </a:cubicBezTo>
                  <a:cubicBezTo>
                    <a:pt x="0" y="1450828"/>
                    <a:pt x="254164" y="1705627"/>
                    <a:pt x="568542" y="1705627"/>
                  </a:cubicBezTo>
                  <a:cubicBezTo>
                    <a:pt x="777705" y="1705627"/>
                    <a:pt x="1123774" y="1568720"/>
                    <a:pt x="1422306" y="1429278"/>
                  </a:cubicBezTo>
                  <a:lnTo>
                    <a:pt x="1422306" y="2274169"/>
                  </a:lnTo>
                  <a:lnTo>
                    <a:pt x="2274803" y="1137084"/>
                  </a:lnTo>
                  <a:lnTo>
                    <a:pt x="1422306" y="0"/>
                  </a:lnTo>
                  <a:close/>
                </a:path>
              </a:pathLst>
            </a:custGeom>
            <a:solidFill>
              <a:srgbClr val="FFFFFF"/>
            </a:solidFill>
            <a:ln w="6335" cap="flat">
              <a:noFill/>
              <a:prstDash val="solid"/>
              <a:miter/>
            </a:ln>
          </p:spPr>
          <p:txBody>
            <a:bodyPr rtlCol="0" anchor="ctr"/>
            <a:lstStyle/>
            <a:p>
              <a:endParaRPr lang="de-DE"/>
            </a:p>
          </p:txBody>
        </p:sp>
        <p:sp>
          <p:nvSpPr>
            <p:cNvPr id="7" name="Freihandform: Form 6">
              <a:extLst>
                <a:ext uri="{FF2B5EF4-FFF2-40B4-BE49-F238E27FC236}">
                  <a16:creationId xmlns:a16="http://schemas.microsoft.com/office/drawing/2014/main" id="{6ABB9074-686A-4080-81D9-595E72012084}"/>
                </a:ext>
              </a:extLst>
            </p:cNvPr>
            <p:cNvSpPr/>
            <p:nvPr/>
          </p:nvSpPr>
          <p:spPr>
            <a:xfrm>
              <a:off x="7624647" y="2535"/>
              <a:ext cx="2284943" cy="2282408"/>
            </a:xfrm>
            <a:custGeom>
              <a:avLst/>
              <a:gdLst>
                <a:gd name="connsiteX0" fmla="*/ 0 w 2284943"/>
                <a:gd name="connsiteY0" fmla="*/ 0 h 2282408"/>
                <a:gd name="connsiteX1" fmla="*/ 2284944 w 2284943"/>
                <a:gd name="connsiteY1" fmla="*/ 0 h 2282408"/>
                <a:gd name="connsiteX2" fmla="*/ 2284944 w 2284943"/>
                <a:gd name="connsiteY2" fmla="*/ 2282408 h 2282408"/>
                <a:gd name="connsiteX3" fmla="*/ 0 w 2284943"/>
                <a:gd name="connsiteY3" fmla="*/ 2282408 h 2282408"/>
              </a:gdLst>
              <a:ahLst/>
              <a:cxnLst>
                <a:cxn ang="0">
                  <a:pos x="connsiteX0" y="connsiteY0"/>
                </a:cxn>
                <a:cxn ang="0">
                  <a:pos x="connsiteX1" y="connsiteY1"/>
                </a:cxn>
                <a:cxn ang="0">
                  <a:pos x="connsiteX2" y="connsiteY2"/>
                </a:cxn>
                <a:cxn ang="0">
                  <a:pos x="connsiteX3" y="connsiteY3"/>
                </a:cxn>
              </a:cxnLst>
              <a:rect l="l" t="t" r="r" b="b"/>
              <a:pathLst>
                <a:path w="2284943" h="2282408">
                  <a:moveTo>
                    <a:pt x="0" y="0"/>
                  </a:moveTo>
                  <a:lnTo>
                    <a:pt x="2284944" y="0"/>
                  </a:lnTo>
                  <a:lnTo>
                    <a:pt x="2284944" y="2282408"/>
                  </a:lnTo>
                  <a:lnTo>
                    <a:pt x="0" y="2282408"/>
                  </a:lnTo>
                  <a:close/>
                </a:path>
              </a:pathLst>
            </a:custGeom>
            <a:solidFill>
              <a:srgbClr val="8CCDCD"/>
            </a:solidFill>
            <a:ln w="6335" cap="flat">
              <a:noFill/>
              <a:prstDash val="solid"/>
              <a:miter/>
            </a:ln>
          </p:spPr>
          <p:txBody>
            <a:bodyPr rtlCol="0" anchor="ctr"/>
            <a:lstStyle/>
            <a:p>
              <a:endParaRPr lang="de-DE"/>
            </a:p>
          </p:txBody>
        </p:sp>
        <p:sp>
          <p:nvSpPr>
            <p:cNvPr id="8" name="Freihandform: Form 7">
              <a:extLst>
                <a:ext uri="{FF2B5EF4-FFF2-40B4-BE49-F238E27FC236}">
                  <a16:creationId xmlns:a16="http://schemas.microsoft.com/office/drawing/2014/main" id="{4E8103C6-20BF-4392-8C8E-BF035083F150}"/>
                </a:ext>
              </a:extLst>
            </p:cNvPr>
            <p:cNvSpPr/>
            <p:nvPr/>
          </p:nvSpPr>
          <p:spPr>
            <a:xfrm>
              <a:off x="8455594" y="820804"/>
              <a:ext cx="377760" cy="337829"/>
            </a:xfrm>
            <a:custGeom>
              <a:avLst/>
              <a:gdLst>
                <a:gd name="connsiteX0" fmla="*/ 377760 w 377760"/>
                <a:gd name="connsiteY0" fmla="*/ 199021 h 337829"/>
                <a:gd name="connsiteX1" fmla="*/ 96342 w 377760"/>
                <a:gd name="connsiteY1" fmla="*/ 0 h 337829"/>
                <a:gd name="connsiteX2" fmla="*/ 0 w 377760"/>
                <a:gd name="connsiteY2" fmla="*/ 138808 h 337829"/>
                <a:gd name="connsiteX3" fmla="*/ 281419 w 377760"/>
                <a:gd name="connsiteY3" fmla="*/ 337829 h 337829"/>
              </a:gdLst>
              <a:ahLst/>
              <a:cxnLst>
                <a:cxn ang="0">
                  <a:pos x="connsiteX0" y="connsiteY0"/>
                </a:cxn>
                <a:cxn ang="0">
                  <a:pos x="connsiteX1" y="connsiteY1"/>
                </a:cxn>
                <a:cxn ang="0">
                  <a:pos x="connsiteX2" y="connsiteY2"/>
                </a:cxn>
                <a:cxn ang="0">
                  <a:pos x="connsiteX3" y="connsiteY3"/>
                </a:cxn>
              </a:cxnLst>
              <a:rect l="l" t="t" r="r" b="b"/>
              <a:pathLst>
                <a:path w="377760" h="337829">
                  <a:moveTo>
                    <a:pt x="377760" y="199021"/>
                  </a:moveTo>
                  <a:lnTo>
                    <a:pt x="96342" y="0"/>
                  </a:lnTo>
                  <a:lnTo>
                    <a:pt x="0" y="138808"/>
                  </a:lnTo>
                  <a:lnTo>
                    <a:pt x="281419" y="337829"/>
                  </a:lnTo>
                  <a:close/>
                </a:path>
              </a:pathLst>
            </a:custGeom>
            <a:solidFill>
              <a:srgbClr val="FFFFFF"/>
            </a:solidFill>
            <a:ln w="6335" cap="flat">
              <a:noFill/>
              <a:prstDash val="solid"/>
              <a:miter/>
            </a:ln>
          </p:spPr>
          <p:txBody>
            <a:bodyPr rtlCol="0" anchor="ctr"/>
            <a:lstStyle/>
            <a:p>
              <a:endParaRPr lang="de-DE"/>
            </a:p>
          </p:txBody>
        </p:sp>
        <p:sp>
          <p:nvSpPr>
            <p:cNvPr id="10" name="Freihandform: Form 9">
              <a:extLst>
                <a:ext uri="{FF2B5EF4-FFF2-40B4-BE49-F238E27FC236}">
                  <a16:creationId xmlns:a16="http://schemas.microsoft.com/office/drawing/2014/main" id="{57DAF0EF-1F2B-4002-BED8-A2B64F3F8B4B}"/>
                </a:ext>
              </a:extLst>
            </p:cNvPr>
            <p:cNvSpPr/>
            <p:nvPr/>
          </p:nvSpPr>
          <p:spPr>
            <a:xfrm>
              <a:off x="8061354" y="171133"/>
              <a:ext cx="1410263" cy="1942677"/>
            </a:xfrm>
            <a:custGeom>
              <a:avLst/>
              <a:gdLst>
                <a:gd name="connsiteX0" fmla="*/ 1131380 w 1410263"/>
                <a:gd name="connsiteY0" fmla="*/ 1707528 h 1942677"/>
                <a:gd name="connsiteX1" fmla="*/ 1410264 w 1410263"/>
                <a:gd name="connsiteY1" fmla="*/ 1144056 h 1942677"/>
                <a:gd name="connsiteX2" fmla="*/ 919048 w 1410263"/>
                <a:gd name="connsiteY2" fmla="*/ 470299 h 1942677"/>
                <a:gd name="connsiteX3" fmla="*/ 1107928 w 1410263"/>
                <a:gd name="connsiteY3" fmla="*/ 198388 h 1942677"/>
                <a:gd name="connsiteX4" fmla="*/ 1028066 w 1410263"/>
                <a:gd name="connsiteY4" fmla="*/ 141977 h 1942677"/>
                <a:gd name="connsiteX5" fmla="*/ 1060391 w 1410263"/>
                <a:gd name="connsiteY5" fmla="*/ 95074 h 1942677"/>
                <a:gd name="connsiteX6" fmla="*/ 938697 w 1410263"/>
                <a:gd name="connsiteY6" fmla="*/ 8874 h 1942677"/>
                <a:gd name="connsiteX7" fmla="*/ 906372 w 1410263"/>
                <a:gd name="connsiteY7" fmla="*/ 55777 h 1942677"/>
                <a:gd name="connsiteX8" fmla="*/ 826510 w 1410263"/>
                <a:gd name="connsiteY8" fmla="*/ 0 h 1942677"/>
                <a:gd name="connsiteX9" fmla="*/ 470299 w 1410263"/>
                <a:gd name="connsiteY9" fmla="*/ 512765 h 1942677"/>
                <a:gd name="connsiteX10" fmla="*/ 751718 w 1410263"/>
                <a:gd name="connsiteY10" fmla="*/ 711153 h 1942677"/>
                <a:gd name="connsiteX11" fmla="*/ 817636 w 1410263"/>
                <a:gd name="connsiteY11" fmla="*/ 616079 h 1942677"/>
                <a:gd name="connsiteX12" fmla="*/ 1244201 w 1410263"/>
                <a:gd name="connsiteY12" fmla="*/ 1143423 h 1942677"/>
                <a:gd name="connsiteX13" fmla="*/ 709885 w 1410263"/>
                <a:gd name="connsiteY13" fmla="*/ 1682175 h 1942677"/>
                <a:gd name="connsiteX14" fmla="*/ 242122 w 1410263"/>
                <a:gd name="connsiteY14" fmla="*/ 1402658 h 1942677"/>
                <a:gd name="connsiteX15" fmla="*/ 536851 w 1410263"/>
                <a:gd name="connsiteY15" fmla="*/ 1402658 h 1942677"/>
                <a:gd name="connsiteX16" fmla="*/ 536851 w 1410263"/>
                <a:gd name="connsiteY16" fmla="*/ 1235961 h 1942677"/>
                <a:gd name="connsiteX17" fmla="*/ 0 w 1410263"/>
                <a:gd name="connsiteY17" fmla="*/ 1235961 h 1942677"/>
                <a:gd name="connsiteX18" fmla="*/ 0 w 1410263"/>
                <a:gd name="connsiteY18" fmla="*/ 1403291 h 1942677"/>
                <a:gd name="connsiteX19" fmla="*/ 58946 w 1410263"/>
                <a:gd name="connsiteY19" fmla="*/ 1403291 h 1942677"/>
                <a:gd name="connsiteX20" fmla="*/ 275714 w 1410263"/>
                <a:gd name="connsiteY20" fmla="*/ 1696753 h 1942677"/>
                <a:gd name="connsiteX21" fmla="*/ 116624 w 1410263"/>
                <a:gd name="connsiteY21" fmla="*/ 1904648 h 1942677"/>
                <a:gd name="connsiteX22" fmla="*/ 116624 w 1410263"/>
                <a:gd name="connsiteY22" fmla="*/ 1942678 h 1942677"/>
                <a:gd name="connsiteX23" fmla="*/ 1258779 w 1410263"/>
                <a:gd name="connsiteY23" fmla="*/ 1942678 h 1942677"/>
                <a:gd name="connsiteX24" fmla="*/ 1258779 w 1410263"/>
                <a:gd name="connsiteY24" fmla="*/ 1904648 h 1942677"/>
                <a:gd name="connsiteX25" fmla="*/ 1131380 w 1410263"/>
                <a:gd name="connsiteY25" fmla="*/ 1707528 h 19426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410263" h="1942677">
                  <a:moveTo>
                    <a:pt x="1131380" y="1707528"/>
                  </a:moveTo>
                  <a:cubicBezTo>
                    <a:pt x="1300612" y="1578861"/>
                    <a:pt x="1410264" y="1374135"/>
                    <a:pt x="1410264" y="1144056"/>
                  </a:cubicBezTo>
                  <a:cubicBezTo>
                    <a:pt x="1410264" y="828411"/>
                    <a:pt x="1203636" y="560302"/>
                    <a:pt x="919048" y="470299"/>
                  </a:cubicBezTo>
                  <a:lnTo>
                    <a:pt x="1107928" y="198388"/>
                  </a:lnTo>
                  <a:lnTo>
                    <a:pt x="1028066" y="141977"/>
                  </a:lnTo>
                  <a:lnTo>
                    <a:pt x="1060391" y="95074"/>
                  </a:lnTo>
                  <a:lnTo>
                    <a:pt x="938697" y="8874"/>
                  </a:lnTo>
                  <a:lnTo>
                    <a:pt x="906372" y="55777"/>
                  </a:lnTo>
                  <a:lnTo>
                    <a:pt x="826510" y="0"/>
                  </a:lnTo>
                  <a:lnTo>
                    <a:pt x="470299" y="512765"/>
                  </a:lnTo>
                  <a:lnTo>
                    <a:pt x="751718" y="711153"/>
                  </a:lnTo>
                  <a:lnTo>
                    <a:pt x="817636" y="616079"/>
                  </a:lnTo>
                  <a:cubicBezTo>
                    <a:pt x="1061025" y="666151"/>
                    <a:pt x="1244201" y="883554"/>
                    <a:pt x="1244201" y="1143423"/>
                  </a:cubicBezTo>
                  <a:cubicBezTo>
                    <a:pt x="1244201" y="1440687"/>
                    <a:pt x="1004615" y="1682175"/>
                    <a:pt x="709885" y="1682175"/>
                  </a:cubicBezTo>
                  <a:cubicBezTo>
                    <a:pt x="513399" y="1682175"/>
                    <a:pt x="334660" y="1571255"/>
                    <a:pt x="242122" y="1402658"/>
                  </a:cubicBezTo>
                  <a:lnTo>
                    <a:pt x="536851" y="1402658"/>
                  </a:lnTo>
                  <a:lnTo>
                    <a:pt x="536851" y="1235961"/>
                  </a:lnTo>
                  <a:lnTo>
                    <a:pt x="0" y="1235961"/>
                  </a:lnTo>
                  <a:lnTo>
                    <a:pt x="0" y="1403291"/>
                  </a:lnTo>
                  <a:lnTo>
                    <a:pt x="58946" y="1403291"/>
                  </a:lnTo>
                  <a:cubicBezTo>
                    <a:pt x="104581" y="1520549"/>
                    <a:pt x="180640" y="1620694"/>
                    <a:pt x="275714" y="1696753"/>
                  </a:cubicBezTo>
                  <a:cubicBezTo>
                    <a:pt x="183810" y="1720838"/>
                    <a:pt x="116624" y="1805137"/>
                    <a:pt x="116624" y="1904648"/>
                  </a:cubicBezTo>
                  <a:lnTo>
                    <a:pt x="116624" y="1942678"/>
                  </a:lnTo>
                  <a:lnTo>
                    <a:pt x="1258779" y="1942678"/>
                  </a:lnTo>
                  <a:lnTo>
                    <a:pt x="1258779" y="1904648"/>
                  </a:lnTo>
                  <a:cubicBezTo>
                    <a:pt x="1259413" y="1816546"/>
                    <a:pt x="1206805" y="1740487"/>
                    <a:pt x="1131380" y="1707528"/>
                  </a:cubicBezTo>
                </a:path>
              </a:pathLst>
            </a:custGeom>
            <a:solidFill>
              <a:srgbClr val="FFFFFF"/>
            </a:solidFill>
            <a:ln w="6335" cap="flat">
              <a:noFill/>
              <a:prstDash val="solid"/>
              <a:miter/>
            </a:ln>
          </p:spPr>
          <p:txBody>
            <a:bodyPr rtlCol="0" anchor="ctr"/>
            <a:lstStyle/>
            <a:p>
              <a:endParaRPr lang="de-DE"/>
            </a:p>
          </p:txBody>
        </p:sp>
        <p:sp>
          <p:nvSpPr>
            <p:cNvPr id="12" name="Freihandform: Form 11">
              <a:extLst>
                <a:ext uri="{FF2B5EF4-FFF2-40B4-BE49-F238E27FC236}">
                  <a16:creationId xmlns:a16="http://schemas.microsoft.com/office/drawing/2014/main" id="{035BDCEC-FBF1-491A-8A47-697C8DD395C3}"/>
                </a:ext>
              </a:extLst>
            </p:cNvPr>
            <p:cNvSpPr/>
            <p:nvPr/>
          </p:nvSpPr>
          <p:spPr>
            <a:xfrm>
              <a:off x="9908323" y="0"/>
              <a:ext cx="2284943" cy="2284943"/>
            </a:xfrm>
            <a:custGeom>
              <a:avLst/>
              <a:gdLst>
                <a:gd name="connsiteX0" fmla="*/ 0 w 2284943"/>
                <a:gd name="connsiteY0" fmla="*/ 0 h 2284943"/>
                <a:gd name="connsiteX1" fmla="*/ 2284944 w 2284943"/>
                <a:gd name="connsiteY1" fmla="*/ 0 h 2284943"/>
                <a:gd name="connsiteX2" fmla="*/ 2284944 w 2284943"/>
                <a:gd name="connsiteY2" fmla="*/ 2284944 h 2284943"/>
                <a:gd name="connsiteX3" fmla="*/ 0 w 2284943"/>
                <a:gd name="connsiteY3" fmla="*/ 2284944 h 2284943"/>
              </a:gdLst>
              <a:ahLst/>
              <a:cxnLst>
                <a:cxn ang="0">
                  <a:pos x="connsiteX0" y="connsiteY0"/>
                </a:cxn>
                <a:cxn ang="0">
                  <a:pos x="connsiteX1" y="connsiteY1"/>
                </a:cxn>
                <a:cxn ang="0">
                  <a:pos x="connsiteX2" y="connsiteY2"/>
                </a:cxn>
                <a:cxn ang="0">
                  <a:pos x="connsiteX3" y="connsiteY3"/>
                </a:cxn>
              </a:cxnLst>
              <a:rect l="l" t="t" r="r" b="b"/>
              <a:pathLst>
                <a:path w="2284943" h="2284943">
                  <a:moveTo>
                    <a:pt x="0" y="0"/>
                  </a:moveTo>
                  <a:lnTo>
                    <a:pt x="2284944" y="0"/>
                  </a:lnTo>
                  <a:lnTo>
                    <a:pt x="2284944" y="2284944"/>
                  </a:lnTo>
                  <a:lnTo>
                    <a:pt x="0" y="2284944"/>
                  </a:lnTo>
                  <a:close/>
                </a:path>
              </a:pathLst>
            </a:custGeom>
            <a:solidFill>
              <a:srgbClr val="C8F04B"/>
            </a:solidFill>
            <a:ln w="6335" cap="flat">
              <a:noFill/>
              <a:prstDash val="solid"/>
              <a:miter/>
            </a:ln>
          </p:spPr>
          <p:txBody>
            <a:bodyPr rtlCol="0" anchor="ctr"/>
            <a:lstStyle/>
            <a:p>
              <a:endParaRPr lang="de-DE"/>
            </a:p>
          </p:txBody>
        </p:sp>
        <p:sp>
          <p:nvSpPr>
            <p:cNvPr id="13" name="Freihandform: Form 12">
              <a:extLst>
                <a:ext uri="{FF2B5EF4-FFF2-40B4-BE49-F238E27FC236}">
                  <a16:creationId xmlns:a16="http://schemas.microsoft.com/office/drawing/2014/main" id="{D3A9DC7F-E179-48EA-8469-16BC2711ED40}"/>
                </a:ext>
              </a:extLst>
            </p:cNvPr>
            <p:cNvSpPr/>
            <p:nvPr/>
          </p:nvSpPr>
          <p:spPr>
            <a:xfrm>
              <a:off x="9908324" y="0"/>
              <a:ext cx="2284943" cy="2284943"/>
            </a:xfrm>
            <a:custGeom>
              <a:avLst/>
              <a:gdLst>
                <a:gd name="connsiteX0" fmla="*/ 0 w 2284943"/>
                <a:gd name="connsiteY0" fmla="*/ 0 h 2284943"/>
                <a:gd name="connsiteX1" fmla="*/ 571077 w 2284943"/>
                <a:gd name="connsiteY1" fmla="*/ 1142789 h 2284943"/>
                <a:gd name="connsiteX2" fmla="*/ 0 w 2284943"/>
                <a:gd name="connsiteY2" fmla="*/ 2284944 h 2284943"/>
                <a:gd name="connsiteX3" fmla="*/ 2284943 w 2284943"/>
                <a:gd name="connsiteY3" fmla="*/ 1142789 h 2284943"/>
                <a:gd name="connsiteX4" fmla="*/ 0 w 2284943"/>
                <a:gd name="connsiteY4" fmla="*/ 0 h 22849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84943" h="2284943">
                  <a:moveTo>
                    <a:pt x="0" y="0"/>
                  </a:moveTo>
                  <a:lnTo>
                    <a:pt x="571077" y="1142789"/>
                  </a:lnTo>
                  <a:lnTo>
                    <a:pt x="0" y="2284944"/>
                  </a:lnTo>
                  <a:lnTo>
                    <a:pt x="2284943" y="1142789"/>
                  </a:lnTo>
                  <a:lnTo>
                    <a:pt x="0" y="0"/>
                  </a:lnTo>
                  <a:close/>
                </a:path>
              </a:pathLst>
            </a:custGeom>
            <a:solidFill>
              <a:srgbClr val="B4BEA5"/>
            </a:solidFill>
            <a:ln w="6335" cap="flat">
              <a:noFill/>
              <a:prstDash val="solid"/>
              <a:miter/>
            </a:ln>
          </p:spPr>
          <p:txBody>
            <a:bodyPr rtlCol="0" anchor="ctr"/>
            <a:lstStyle/>
            <a:p>
              <a:endParaRPr lang="de-DE"/>
            </a:p>
          </p:txBody>
        </p:sp>
        <p:sp>
          <p:nvSpPr>
            <p:cNvPr id="14" name="Freihandform: Form 13">
              <a:extLst>
                <a:ext uri="{FF2B5EF4-FFF2-40B4-BE49-F238E27FC236}">
                  <a16:creationId xmlns:a16="http://schemas.microsoft.com/office/drawing/2014/main" id="{90DD41FC-BDBA-4E42-9DCD-FC80F5A41D84}"/>
                </a:ext>
              </a:extLst>
            </p:cNvPr>
            <p:cNvSpPr/>
            <p:nvPr/>
          </p:nvSpPr>
          <p:spPr>
            <a:xfrm>
              <a:off x="5340338" y="2284943"/>
              <a:ext cx="2284943" cy="2284943"/>
            </a:xfrm>
            <a:custGeom>
              <a:avLst/>
              <a:gdLst>
                <a:gd name="connsiteX0" fmla="*/ 0 w 2284943"/>
                <a:gd name="connsiteY0" fmla="*/ 0 h 2284943"/>
                <a:gd name="connsiteX1" fmla="*/ 2284944 w 2284943"/>
                <a:gd name="connsiteY1" fmla="*/ 0 h 2284943"/>
                <a:gd name="connsiteX2" fmla="*/ 2284944 w 2284943"/>
                <a:gd name="connsiteY2" fmla="*/ 2284944 h 2284943"/>
                <a:gd name="connsiteX3" fmla="*/ 0 w 2284943"/>
                <a:gd name="connsiteY3" fmla="*/ 2284944 h 2284943"/>
              </a:gdLst>
              <a:ahLst/>
              <a:cxnLst>
                <a:cxn ang="0">
                  <a:pos x="connsiteX0" y="connsiteY0"/>
                </a:cxn>
                <a:cxn ang="0">
                  <a:pos x="connsiteX1" y="connsiteY1"/>
                </a:cxn>
                <a:cxn ang="0">
                  <a:pos x="connsiteX2" y="connsiteY2"/>
                </a:cxn>
                <a:cxn ang="0">
                  <a:pos x="connsiteX3" y="connsiteY3"/>
                </a:cxn>
              </a:cxnLst>
              <a:rect l="l" t="t" r="r" b="b"/>
              <a:pathLst>
                <a:path w="2284943" h="2284943">
                  <a:moveTo>
                    <a:pt x="0" y="0"/>
                  </a:moveTo>
                  <a:lnTo>
                    <a:pt x="2284944" y="0"/>
                  </a:lnTo>
                  <a:lnTo>
                    <a:pt x="2284944" y="2284944"/>
                  </a:lnTo>
                  <a:lnTo>
                    <a:pt x="0" y="2284944"/>
                  </a:lnTo>
                  <a:close/>
                </a:path>
              </a:pathLst>
            </a:custGeom>
            <a:solidFill>
              <a:srgbClr val="B4BEA5"/>
            </a:solidFill>
            <a:ln w="6335" cap="flat">
              <a:noFill/>
              <a:prstDash val="solid"/>
              <a:miter/>
            </a:ln>
          </p:spPr>
          <p:txBody>
            <a:bodyPr rtlCol="0" anchor="ctr"/>
            <a:lstStyle/>
            <a:p>
              <a:endParaRPr lang="de-DE"/>
            </a:p>
          </p:txBody>
        </p:sp>
        <p:sp>
          <p:nvSpPr>
            <p:cNvPr id="15" name="Freihandform: Form 14">
              <a:extLst>
                <a:ext uri="{FF2B5EF4-FFF2-40B4-BE49-F238E27FC236}">
                  <a16:creationId xmlns:a16="http://schemas.microsoft.com/office/drawing/2014/main" id="{54984D28-1404-4AEE-8E50-842B3560681F}"/>
                </a:ext>
              </a:extLst>
            </p:cNvPr>
            <p:cNvSpPr/>
            <p:nvPr/>
          </p:nvSpPr>
          <p:spPr>
            <a:xfrm>
              <a:off x="5515274" y="2471922"/>
              <a:ext cx="1947114" cy="1947114"/>
            </a:xfrm>
            <a:custGeom>
              <a:avLst/>
              <a:gdLst>
                <a:gd name="connsiteX0" fmla="*/ 1074969 w 1947114"/>
                <a:gd name="connsiteY0" fmla="*/ 321984 h 1947114"/>
                <a:gd name="connsiteX1" fmla="*/ 1138986 w 1947114"/>
                <a:gd name="connsiteY1" fmla="*/ 346069 h 1947114"/>
                <a:gd name="connsiteX2" fmla="*/ 1235327 w 1947114"/>
                <a:gd name="connsiteY2" fmla="*/ 249728 h 1947114"/>
                <a:gd name="connsiteX3" fmla="*/ 1138986 w 1947114"/>
                <a:gd name="connsiteY3" fmla="*/ 153386 h 1947114"/>
                <a:gd name="connsiteX4" fmla="*/ 1042644 w 1947114"/>
                <a:gd name="connsiteY4" fmla="*/ 249728 h 1947114"/>
                <a:gd name="connsiteX5" fmla="*/ 1058490 w 1947114"/>
                <a:gd name="connsiteY5" fmla="*/ 302335 h 1947114"/>
                <a:gd name="connsiteX6" fmla="*/ 1068631 w 1947114"/>
                <a:gd name="connsiteY6" fmla="*/ 315645 h 1947114"/>
                <a:gd name="connsiteX7" fmla="*/ 1074969 w 1947114"/>
                <a:gd name="connsiteY7" fmla="*/ 321984 h 1947114"/>
                <a:gd name="connsiteX8" fmla="*/ 360647 w 1947114"/>
                <a:gd name="connsiteY8" fmla="*/ 554598 h 1947114"/>
                <a:gd name="connsiteX9" fmla="*/ 152118 w 1947114"/>
                <a:gd name="connsiteY9" fmla="*/ 762493 h 1947114"/>
                <a:gd name="connsiteX10" fmla="*/ 360647 w 1947114"/>
                <a:gd name="connsiteY10" fmla="*/ 970388 h 1947114"/>
                <a:gd name="connsiteX11" fmla="*/ 569176 w 1947114"/>
                <a:gd name="connsiteY11" fmla="*/ 762493 h 1947114"/>
                <a:gd name="connsiteX12" fmla="*/ 360647 w 1947114"/>
                <a:gd name="connsiteY12" fmla="*/ 554598 h 1947114"/>
                <a:gd name="connsiteX13" fmla="*/ 1485055 w 1947114"/>
                <a:gd name="connsiteY13" fmla="*/ 832214 h 1947114"/>
                <a:gd name="connsiteX14" fmla="*/ 1175748 w 1947114"/>
                <a:gd name="connsiteY14" fmla="*/ 1141521 h 1947114"/>
                <a:gd name="connsiteX15" fmla="*/ 1485055 w 1947114"/>
                <a:gd name="connsiteY15" fmla="*/ 1450828 h 1947114"/>
                <a:gd name="connsiteX16" fmla="*/ 1794362 w 1947114"/>
                <a:gd name="connsiteY16" fmla="*/ 1141521 h 1947114"/>
                <a:gd name="connsiteX17" fmla="*/ 1485055 w 1947114"/>
                <a:gd name="connsiteY17" fmla="*/ 832214 h 1947114"/>
                <a:gd name="connsiteX18" fmla="*/ 579317 w 1947114"/>
                <a:gd name="connsiteY18" fmla="*/ 1553508 h 1947114"/>
                <a:gd name="connsiteX19" fmla="*/ 458256 w 1947114"/>
                <a:gd name="connsiteY19" fmla="*/ 1674569 h 1947114"/>
                <a:gd name="connsiteX20" fmla="*/ 579317 w 1947114"/>
                <a:gd name="connsiteY20" fmla="*/ 1795630 h 1947114"/>
                <a:gd name="connsiteX21" fmla="*/ 700378 w 1947114"/>
                <a:gd name="connsiteY21" fmla="*/ 1674569 h 1947114"/>
                <a:gd name="connsiteX22" fmla="*/ 579317 w 1947114"/>
                <a:gd name="connsiteY22" fmla="*/ 1553508 h 1947114"/>
                <a:gd name="connsiteX23" fmla="*/ 579317 w 1947114"/>
                <a:gd name="connsiteY23" fmla="*/ 1947114 h 1947114"/>
                <a:gd name="connsiteX24" fmla="*/ 306138 w 1947114"/>
                <a:gd name="connsiteY24" fmla="*/ 1673935 h 1947114"/>
                <a:gd name="connsiteX25" fmla="*/ 579317 w 1947114"/>
                <a:gd name="connsiteY25" fmla="*/ 1400756 h 1947114"/>
                <a:gd name="connsiteX26" fmla="*/ 785945 w 1947114"/>
                <a:gd name="connsiteY26" fmla="*/ 1495196 h 1947114"/>
                <a:gd name="connsiteX27" fmla="*/ 1068631 w 1947114"/>
                <a:gd name="connsiteY27" fmla="*/ 1340543 h 1947114"/>
                <a:gd name="connsiteX28" fmla="*/ 1023629 w 1947114"/>
                <a:gd name="connsiteY28" fmla="*/ 1141521 h 1947114"/>
                <a:gd name="connsiteX29" fmla="*/ 1024897 w 1947114"/>
                <a:gd name="connsiteY29" fmla="*/ 1107928 h 1947114"/>
                <a:gd name="connsiteX30" fmla="*/ 615445 w 1947114"/>
                <a:gd name="connsiteY30" fmla="*/ 1016657 h 1947114"/>
                <a:gd name="connsiteX31" fmla="*/ 360647 w 1947114"/>
                <a:gd name="connsiteY31" fmla="*/ 1122506 h 1947114"/>
                <a:gd name="connsiteX32" fmla="*/ 0 w 1947114"/>
                <a:gd name="connsiteY32" fmla="*/ 761859 h 1947114"/>
                <a:gd name="connsiteX33" fmla="*/ 360647 w 1947114"/>
                <a:gd name="connsiteY33" fmla="*/ 401212 h 1947114"/>
                <a:gd name="connsiteX34" fmla="*/ 608473 w 1947114"/>
                <a:gd name="connsiteY34" fmla="*/ 500089 h 1947114"/>
                <a:gd name="connsiteX35" fmla="*/ 909541 w 1947114"/>
                <a:gd name="connsiteY35" fmla="*/ 342900 h 1947114"/>
                <a:gd name="connsiteX36" fmla="*/ 891160 w 1947114"/>
                <a:gd name="connsiteY36" fmla="*/ 248460 h 1947114"/>
                <a:gd name="connsiteX37" fmla="*/ 1139620 w 1947114"/>
                <a:gd name="connsiteY37" fmla="*/ 0 h 1947114"/>
                <a:gd name="connsiteX38" fmla="*/ 1388080 w 1947114"/>
                <a:gd name="connsiteY38" fmla="*/ 248460 h 1947114"/>
                <a:gd name="connsiteX39" fmla="*/ 1139620 w 1947114"/>
                <a:gd name="connsiteY39" fmla="*/ 496920 h 1947114"/>
                <a:gd name="connsiteX40" fmla="*/ 1011587 w 1947114"/>
                <a:gd name="connsiteY40" fmla="*/ 461425 h 1947114"/>
                <a:gd name="connsiteX41" fmla="*/ 695307 w 1947114"/>
                <a:gd name="connsiteY41" fmla="*/ 626220 h 1947114"/>
                <a:gd name="connsiteX42" fmla="*/ 721294 w 1947114"/>
                <a:gd name="connsiteY42" fmla="*/ 761225 h 1947114"/>
                <a:gd name="connsiteX43" fmla="*/ 701646 w 1947114"/>
                <a:gd name="connsiteY43" fmla="*/ 879117 h 1947114"/>
                <a:gd name="connsiteX44" fmla="*/ 1061025 w 1947114"/>
                <a:gd name="connsiteY44" fmla="*/ 958979 h 1947114"/>
                <a:gd name="connsiteX45" fmla="*/ 1485689 w 1947114"/>
                <a:gd name="connsiteY45" fmla="*/ 678828 h 1947114"/>
                <a:gd name="connsiteX46" fmla="*/ 1947114 w 1947114"/>
                <a:gd name="connsiteY46" fmla="*/ 1140254 h 1947114"/>
                <a:gd name="connsiteX47" fmla="*/ 1485689 w 1947114"/>
                <a:gd name="connsiteY47" fmla="*/ 1601679 h 1947114"/>
                <a:gd name="connsiteX48" fmla="*/ 1157367 w 1947114"/>
                <a:gd name="connsiteY48" fmla="*/ 1464772 h 1947114"/>
                <a:gd name="connsiteX49" fmla="*/ 849961 w 1947114"/>
                <a:gd name="connsiteY49" fmla="*/ 1633370 h 1947114"/>
                <a:gd name="connsiteX50" fmla="*/ 853130 w 1947114"/>
                <a:gd name="connsiteY50" fmla="*/ 1673301 h 1947114"/>
                <a:gd name="connsiteX51" fmla="*/ 579317 w 1947114"/>
                <a:gd name="connsiteY51" fmla="*/ 1947114 h 1947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947114" h="1947114">
                  <a:moveTo>
                    <a:pt x="1074969" y="321984"/>
                  </a:moveTo>
                  <a:cubicBezTo>
                    <a:pt x="1092083" y="337196"/>
                    <a:pt x="1114900" y="346069"/>
                    <a:pt x="1138986" y="346069"/>
                  </a:cubicBezTo>
                  <a:cubicBezTo>
                    <a:pt x="1192227" y="346069"/>
                    <a:pt x="1235327" y="302969"/>
                    <a:pt x="1235327" y="249728"/>
                  </a:cubicBezTo>
                  <a:cubicBezTo>
                    <a:pt x="1235327" y="196486"/>
                    <a:pt x="1192227" y="153386"/>
                    <a:pt x="1138986" y="153386"/>
                  </a:cubicBezTo>
                  <a:cubicBezTo>
                    <a:pt x="1085744" y="153386"/>
                    <a:pt x="1042644" y="196486"/>
                    <a:pt x="1042644" y="249728"/>
                  </a:cubicBezTo>
                  <a:cubicBezTo>
                    <a:pt x="1042644" y="268108"/>
                    <a:pt x="1048349" y="286490"/>
                    <a:pt x="1058490" y="302335"/>
                  </a:cubicBezTo>
                  <a:cubicBezTo>
                    <a:pt x="1061659" y="306772"/>
                    <a:pt x="1064828" y="311209"/>
                    <a:pt x="1068631" y="315645"/>
                  </a:cubicBezTo>
                  <a:cubicBezTo>
                    <a:pt x="1071166" y="316913"/>
                    <a:pt x="1073068" y="319448"/>
                    <a:pt x="1074969" y="321984"/>
                  </a:cubicBezTo>
                  <a:moveTo>
                    <a:pt x="360647" y="554598"/>
                  </a:moveTo>
                  <a:cubicBezTo>
                    <a:pt x="245925" y="554598"/>
                    <a:pt x="152118" y="647771"/>
                    <a:pt x="152118" y="762493"/>
                  </a:cubicBezTo>
                  <a:cubicBezTo>
                    <a:pt x="152118" y="877216"/>
                    <a:pt x="245291" y="970388"/>
                    <a:pt x="360647" y="970388"/>
                  </a:cubicBezTo>
                  <a:cubicBezTo>
                    <a:pt x="475370" y="970388"/>
                    <a:pt x="569176" y="877216"/>
                    <a:pt x="569176" y="762493"/>
                  </a:cubicBezTo>
                  <a:cubicBezTo>
                    <a:pt x="568542" y="647771"/>
                    <a:pt x="475370" y="554598"/>
                    <a:pt x="360647" y="554598"/>
                  </a:cubicBezTo>
                  <a:moveTo>
                    <a:pt x="1485055" y="832214"/>
                  </a:moveTo>
                  <a:cubicBezTo>
                    <a:pt x="1314556" y="832214"/>
                    <a:pt x="1175748" y="971022"/>
                    <a:pt x="1175748" y="1141521"/>
                  </a:cubicBezTo>
                  <a:cubicBezTo>
                    <a:pt x="1175748" y="1312020"/>
                    <a:pt x="1314556" y="1450828"/>
                    <a:pt x="1485055" y="1450828"/>
                  </a:cubicBezTo>
                  <a:cubicBezTo>
                    <a:pt x="1655554" y="1450828"/>
                    <a:pt x="1794362" y="1312020"/>
                    <a:pt x="1794362" y="1141521"/>
                  </a:cubicBezTo>
                  <a:cubicBezTo>
                    <a:pt x="1794996" y="971022"/>
                    <a:pt x="1656188" y="832214"/>
                    <a:pt x="1485055" y="832214"/>
                  </a:cubicBezTo>
                  <a:moveTo>
                    <a:pt x="579317" y="1553508"/>
                  </a:moveTo>
                  <a:cubicBezTo>
                    <a:pt x="512765" y="1553508"/>
                    <a:pt x="458256" y="1608017"/>
                    <a:pt x="458256" y="1674569"/>
                  </a:cubicBezTo>
                  <a:cubicBezTo>
                    <a:pt x="458256" y="1741121"/>
                    <a:pt x="512765" y="1795630"/>
                    <a:pt x="579317" y="1795630"/>
                  </a:cubicBezTo>
                  <a:cubicBezTo>
                    <a:pt x="645869" y="1795630"/>
                    <a:pt x="700378" y="1741121"/>
                    <a:pt x="700378" y="1674569"/>
                  </a:cubicBezTo>
                  <a:cubicBezTo>
                    <a:pt x="700378" y="1607383"/>
                    <a:pt x="646503" y="1553508"/>
                    <a:pt x="579317" y="1553508"/>
                  </a:cubicBezTo>
                  <a:moveTo>
                    <a:pt x="579317" y="1947114"/>
                  </a:moveTo>
                  <a:cubicBezTo>
                    <a:pt x="428467" y="1947114"/>
                    <a:pt x="306138" y="1824786"/>
                    <a:pt x="306138" y="1673935"/>
                  </a:cubicBezTo>
                  <a:cubicBezTo>
                    <a:pt x="306138" y="1523084"/>
                    <a:pt x="428467" y="1400756"/>
                    <a:pt x="579317" y="1400756"/>
                  </a:cubicBezTo>
                  <a:cubicBezTo>
                    <a:pt x="661715" y="1400756"/>
                    <a:pt x="735872" y="1437518"/>
                    <a:pt x="785945" y="1495196"/>
                  </a:cubicBezTo>
                  <a:lnTo>
                    <a:pt x="1068631" y="1340543"/>
                  </a:lnTo>
                  <a:cubicBezTo>
                    <a:pt x="1039475" y="1280329"/>
                    <a:pt x="1023629" y="1212510"/>
                    <a:pt x="1023629" y="1141521"/>
                  </a:cubicBezTo>
                  <a:cubicBezTo>
                    <a:pt x="1023629" y="1130112"/>
                    <a:pt x="1024263" y="1119337"/>
                    <a:pt x="1024897" y="1107928"/>
                  </a:cubicBezTo>
                  <a:lnTo>
                    <a:pt x="615445" y="1016657"/>
                  </a:lnTo>
                  <a:cubicBezTo>
                    <a:pt x="550161" y="1081942"/>
                    <a:pt x="460158" y="1122506"/>
                    <a:pt x="360647" y="1122506"/>
                  </a:cubicBezTo>
                  <a:cubicBezTo>
                    <a:pt x="161626" y="1122506"/>
                    <a:pt x="0" y="960880"/>
                    <a:pt x="0" y="761859"/>
                  </a:cubicBezTo>
                  <a:cubicBezTo>
                    <a:pt x="0" y="562838"/>
                    <a:pt x="161626" y="401212"/>
                    <a:pt x="360647" y="401212"/>
                  </a:cubicBezTo>
                  <a:cubicBezTo>
                    <a:pt x="456355" y="401212"/>
                    <a:pt x="543823" y="438608"/>
                    <a:pt x="608473" y="500089"/>
                  </a:cubicBezTo>
                  <a:lnTo>
                    <a:pt x="909541" y="342900"/>
                  </a:lnTo>
                  <a:cubicBezTo>
                    <a:pt x="897498" y="313110"/>
                    <a:pt x="891160" y="280785"/>
                    <a:pt x="891160" y="248460"/>
                  </a:cubicBezTo>
                  <a:cubicBezTo>
                    <a:pt x="891160" y="111553"/>
                    <a:pt x="1002713" y="0"/>
                    <a:pt x="1139620" y="0"/>
                  </a:cubicBezTo>
                  <a:cubicBezTo>
                    <a:pt x="1276526" y="0"/>
                    <a:pt x="1388080" y="111553"/>
                    <a:pt x="1388080" y="248460"/>
                  </a:cubicBezTo>
                  <a:cubicBezTo>
                    <a:pt x="1388080" y="385366"/>
                    <a:pt x="1276526" y="496920"/>
                    <a:pt x="1139620" y="496920"/>
                  </a:cubicBezTo>
                  <a:cubicBezTo>
                    <a:pt x="1093350" y="496920"/>
                    <a:pt x="1049616" y="484243"/>
                    <a:pt x="1011587" y="461425"/>
                  </a:cubicBezTo>
                  <a:lnTo>
                    <a:pt x="695307" y="626220"/>
                  </a:lnTo>
                  <a:cubicBezTo>
                    <a:pt x="712421" y="668053"/>
                    <a:pt x="721294" y="713688"/>
                    <a:pt x="721294" y="761225"/>
                  </a:cubicBezTo>
                  <a:cubicBezTo>
                    <a:pt x="721294" y="802424"/>
                    <a:pt x="714322" y="841721"/>
                    <a:pt x="701646" y="879117"/>
                  </a:cubicBezTo>
                  <a:lnTo>
                    <a:pt x="1061025" y="958979"/>
                  </a:lnTo>
                  <a:cubicBezTo>
                    <a:pt x="1131380" y="794184"/>
                    <a:pt x="1295541" y="678828"/>
                    <a:pt x="1485689" y="678828"/>
                  </a:cubicBezTo>
                  <a:cubicBezTo>
                    <a:pt x="1740487" y="678828"/>
                    <a:pt x="1947114" y="886089"/>
                    <a:pt x="1947114" y="1140254"/>
                  </a:cubicBezTo>
                  <a:cubicBezTo>
                    <a:pt x="1947114" y="1394418"/>
                    <a:pt x="1739853" y="1601679"/>
                    <a:pt x="1485689" y="1601679"/>
                  </a:cubicBezTo>
                  <a:cubicBezTo>
                    <a:pt x="1357656" y="1601679"/>
                    <a:pt x="1241666" y="1549072"/>
                    <a:pt x="1157367" y="1464772"/>
                  </a:cubicBezTo>
                  <a:lnTo>
                    <a:pt x="849961" y="1633370"/>
                  </a:lnTo>
                  <a:cubicBezTo>
                    <a:pt x="851863" y="1646681"/>
                    <a:pt x="853130" y="1659991"/>
                    <a:pt x="853130" y="1673301"/>
                  </a:cubicBezTo>
                  <a:cubicBezTo>
                    <a:pt x="852496" y="1824786"/>
                    <a:pt x="730168" y="1947114"/>
                    <a:pt x="579317" y="1947114"/>
                  </a:cubicBezTo>
                </a:path>
              </a:pathLst>
            </a:custGeom>
            <a:solidFill>
              <a:srgbClr val="FFFFFF"/>
            </a:solidFill>
            <a:ln w="6335" cap="flat">
              <a:noFill/>
              <a:prstDash val="solid"/>
              <a:miter/>
            </a:ln>
          </p:spPr>
          <p:txBody>
            <a:bodyPr rtlCol="0" anchor="ctr"/>
            <a:lstStyle/>
            <a:p>
              <a:endParaRPr lang="de-DE"/>
            </a:p>
          </p:txBody>
        </p:sp>
        <p:sp>
          <p:nvSpPr>
            <p:cNvPr id="16" name="Freihandform: Form 15">
              <a:extLst>
                <a:ext uri="{FF2B5EF4-FFF2-40B4-BE49-F238E27FC236}">
                  <a16:creationId xmlns:a16="http://schemas.microsoft.com/office/drawing/2014/main" id="{7032D225-8657-4B71-84BD-7451B119BFB6}"/>
                </a:ext>
              </a:extLst>
            </p:cNvPr>
            <p:cNvSpPr/>
            <p:nvPr/>
          </p:nvSpPr>
          <p:spPr>
            <a:xfrm>
              <a:off x="7624647" y="2284943"/>
              <a:ext cx="2284943" cy="2284943"/>
            </a:xfrm>
            <a:custGeom>
              <a:avLst/>
              <a:gdLst>
                <a:gd name="connsiteX0" fmla="*/ 0 w 2284943"/>
                <a:gd name="connsiteY0" fmla="*/ 0 h 2284943"/>
                <a:gd name="connsiteX1" fmla="*/ 2284944 w 2284943"/>
                <a:gd name="connsiteY1" fmla="*/ 0 h 2284943"/>
                <a:gd name="connsiteX2" fmla="*/ 2284944 w 2284943"/>
                <a:gd name="connsiteY2" fmla="*/ 2284944 h 2284943"/>
                <a:gd name="connsiteX3" fmla="*/ 0 w 2284943"/>
                <a:gd name="connsiteY3" fmla="*/ 2284944 h 2284943"/>
              </a:gdLst>
              <a:ahLst/>
              <a:cxnLst>
                <a:cxn ang="0">
                  <a:pos x="connsiteX0" y="connsiteY0"/>
                </a:cxn>
                <a:cxn ang="0">
                  <a:pos x="connsiteX1" y="connsiteY1"/>
                </a:cxn>
                <a:cxn ang="0">
                  <a:pos x="connsiteX2" y="connsiteY2"/>
                </a:cxn>
                <a:cxn ang="0">
                  <a:pos x="connsiteX3" y="connsiteY3"/>
                </a:cxn>
              </a:cxnLst>
              <a:rect l="l" t="t" r="r" b="b"/>
              <a:pathLst>
                <a:path w="2284943" h="2284943">
                  <a:moveTo>
                    <a:pt x="0" y="0"/>
                  </a:moveTo>
                  <a:lnTo>
                    <a:pt x="2284944" y="0"/>
                  </a:lnTo>
                  <a:lnTo>
                    <a:pt x="2284944" y="2284944"/>
                  </a:lnTo>
                  <a:lnTo>
                    <a:pt x="0" y="2284944"/>
                  </a:lnTo>
                  <a:close/>
                </a:path>
              </a:pathLst>
            </a:custGeom>
            <a:solidFill>
              <a:srgbClr val="472482"/>
            </a:solidFill>
            <a:ln w="6335" cap="flat">
              <a:noFill/>
              <a:prstDash val="solid"/>
              <a:miter/>
            </a:ln>
          </p:spPr>
          <p:txBody>
            <a:bodyPr rtlCol="0" anchor="ctr"/>
            <a:lstStyle/>
            <a:p>
              <a:endParaRPr lang="de-DE"/>
            </a:p>
          </p:txBody>
        </p:sp>
        <p:sp>
          <p:nvSpPr>
            <p:cNvPr id="17" name="Freihandform: Form 16">
              <a:extLst>
                <a:ext uri="{FF2B5EF4-FFF2-40B4-BE49-F238E27FC236}">
                  <a16:creationId xmlns:a16="http://schemas.microsoft.com/office/drawing/2014/main" id="{6B6E5232-ACF0-4A00-8EA6-A854B1692E18}"/>
                </a:ext>
              </a:extLst>
            </p:cNvPr>
            <p:cNvSpPr/>
            <p:nvPr/>
          </p:nvSpPr>
          <p:spPr>
            <a:xfrm>
              <a:off x="7757751" y="2423117"/>
              <a:ext cx="2018736" cy="2009229"/>
            </a:xfrm>
            <a:custGeom>
              <a:avLst/>
              <a:gdLst>
                <a:gd name="connsiteX0" fmla="*/ 1009051 w 2018736"/>
                <a:gd name="connsiteY0" fmla="*/ 0 h 2009229"/>
                <a:gd name="connsiteX1" fmla="*/ 1009051 w 2018736"/>
                <a:gd name="connsiteY1" fmla="*/ 574247 h 2009229"/>
                <a:gd name="connsiteX2" fmla="*/ 432270 w 2018736"/>
                <a:gd name="connsiteY2" fmla="*/ 574247 h 2009229"/>
                <a:gd name="connsiteX3" fmla="*/ 0 w 2018736"/>
                <a:gd name="connsiteY3" fmla="*/ 1004615 h 2009229"/>
                <a:gd name="connsiteX4" fmla="*/ 448749 w 2018736"/>
                <a:gd name="connsiteY4" fmla="*/ 1435617 h 2009229"/>
                <a:gd name="connsiteX5" fmla="*/ 1009051 w 2018736"/>
                <a:gd name="connsiteY5" fmla="*/ 1435617 h 2009229"/>
                <a:gd name="connsiteX6" fmla="*/ 1009051 w 2018736"/>
                <a:gd name="connsiteY6" fmla="*/ 2009229 h 2009229"/>
                <a:gd name="connsiteX7" fmla="*/ 1009051 w 2018736"/>
                <a:gd name="connsiteY7" fmla="*/ 2009229 h 2009229"/>
                <a:gd name="connsiteX8" fmla="*/ 2018737 w 2018736"/>
                <a:gd name="connsiteY8" fmla="*/ 1004615 h 20092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18736" h="2009229">
                  <a:moveTo>
                    <a:pt x="1009051" y="0"/>
                  </a:moveTo>
                  <a:lnTo>
                    <a:pt x="1009051" y="574247"/>
                  </a:lnTo>
                  <a:lnTo>
                    <a:pt x="432270" y="574247"/>
                  </a:lnTo>
                  <a:lnTo>
                    <a:pt x="0" y="1004615"/>
                  </a:lnTo>
                  <a:lnTo>
                    <a:pt x="448749" y="1435617"/>
                  </a:lnTo>
                  <a:lnTo>
                    <a:pt x="1009051" y="1435617"/>
                  </a:lnTo>
                  <a:lnTo>
                    <a:pt x="1009051" y="2009229"/>
                  </a:lnTo>
                  <a:lnTo>
                    <a:pt x="1009051" y="2009229"/>
                  </a:lnTo>
                  <a:lnTo>
                    <a:pt x="2018737" y="1004615"/>
                  </a:lnTo>
                  <a:close/>
                </a:path>
              </a:pathLst>
            </a:custGeom>
            <a:solidFill>
              <a:srgbClr val="8CCDCD"/>
            </a:solidFill>
            <a:ln w="6335" cap="flat">
              <a:noFill/>
              <a:prstDash val="solid"/>
              <a:miter/>
            </a:ln>
          </p:spPr>
          <p:txBody>
            <a:bodyPr rtlCol="0" anchor="ctr"/>
            <a:lstStyle/>
            <a:p>
              <a:endParaRPr lang="de-DE"/>
            </a:p>
          </p:txBody>
        </p:sp>
        <p:sp>
          <p:nvSpPr>
            <p:cNvPr id="18" name="Freihandform: Form 17">
              <a:extLst>
                <a:ext uri="{FF2B5EF4-FFF2-40B4-BE49-F238E27FC236}">
                  <a16:creationId xmlns:a16="http://schemas.microsoft.com/office/drawing/2014/main" id="{C5D3891D-0776-4E79-88DF-5D30A5CC8892}"/>
                </a:ext>
              </a:extLst>
            </p:cNvPr>
            <p:cNvSpPr/>
            <p:nvPr/>
          </p:nvSpPr>
          <p:spPr>
            <a:xfrm>
              <a:off x="9908323" y="2284943"/>
              <a:ext cx="2284943" cy="2284943"/>
            </a:xfrm>
            <a:custGeom>
              <a:avLst/>
              <a:gdLst>
                <a:gd name="connsiteX0" fmla="*/ 0 w 2284943"/>
                <a:gd name="connsiteY0" fmla="*/ 0 h 2284943"/>
                <a:gd name="connsiteX1" fmla="*/ 2284944 w 2284943"/>
                <a:gd name="connsiteY1" fmla="*/ 0 h 2284943"/>
                <a:gd name="connsiteX2" fmla="*/ 2284944 w 2284943"/>
                <a:gd name="connsiteY2" fmla="*/ 2284944 h 2284943"/>
                <a:gd name="connsiteX3" fmla="*/ 0 w 2284943"/>
                <a:gd name="connsiteY3" fmla="*/ 2284944 h 2284943"/>
              </a:gdLst>
              <a:ahLst/>
              <a:cxnLst>
                <a:cxn ang="0">
                  <a:pos x="connsiteX0" y="connsiteY0"/>
                </a:cxn>
                <a:cxn ang="0">
                  <a:pos x="connsiteX1" y="connsiteY1"/>
                </a:cxn>
                <a:cxn ang="0">
                  <a:pos x="connsiteX2" y="connsiteY2"/>
                </a:cxn>
                <a:cxn ang="0">
                  <a:pos x="connsiteX3" y="connsiteY3"/>
                </a:cxn>
              </a:cxnLst>
              <a:rect l="l" t="t" r="r" b="b"/>
              <a:pathLst>
                <a:path w="2284943" h="2284943">
                  <a:moveTo>
                    <a:pt x="0" y="0"/>
                  </a:moveTo>
                  <a:lnTo>
                    <a:pt x="2284944" y="0"/>
                  </a:lnTo>
                  <a:lnTo>
                    <a:pt x="2284944" y="2284944"/>
                  </a:lnTo>
                  <a:lnTo>
                    <a:pt x="0" y="2284944"/>
                  </a:lnTo>
                  <a:close/>
                </a:path>
              </a:pathLst>
            </a:custGeom>
            <a:solidFill>
              <a:srgbClr val="FFFFFF"/>
            </a:solidFill>
            <a:ln w="6335" cap="flat">
              <a:noFill/>
              <a:prstDash val="solid"/>
              <a:miter/>
            </a:ln>
          </p:spPr>
          <p:txBody>
            <a:bodyPr rtlCol="0" anchor="ctr"/>
            <a:lstStyle/>
            <a:p>
              <a:endParaRPr lang="de-DE"/>
            </a:p>
          </p:txBody>
        </p:sp>
        <p:sp>
          <p:nvSpPr>
            <p:cNvPr id="19" name="Freihandform: Form 18">
              <a:extLst>
                <a:ext uri="{FF2B5EF4-FFF2-40B4-BE49-F238E27FC236}">
                  <a16:creationId xmlns:a16="http://schemas.microsoft.com/office/drawing/2014/main" id="{FB05DCBF-F50E-43B6-9973-DD11B5CB3152}"/>
                </a:ext>
              </a:extLst>
            </p:cNvPr>
            <p:cNvSpPr/>
            <p:nvPr/>
          </p:nvSpPr>
          <p:spPr>
            <a:xfrm>
              <a:off x="10193843" y="2509951"/>
              <a:ext cx="1714084" cy="1835560"/>
            </a:xfrm>
            <a:custGeom>
              <a:avLst/>
              <a:gdLst>
                <a:gd name="connsiteX0" fmla="*/ 570779 w 1714084"/>
                <a:gd name="connsiteY0" fmla="*/ 1460336 h 1835560"/>
                <a:gd name="connsiteX1" fmla="*/ 857269 w 1714084"/>
                <a:gd name="connsiteY1" fmla="*/ 1353853 h 1835560"/>
                <a:gd name="connsiteX2" fmla="*/ 1029036 w 1714084"/>
                <a:gd name="connsiteY2" fmla="*/ 1270188 h 1835560"/>
                <a:gd name="connsiteX3" fmla="*/ 1058826 w 1714084"/>
                <a:gd name="connsiteY3" fmla="*/ 1254976 h 1835560"/>
                <a:gd name="connsiteX4" fmla="*/ 1089883 w 1714084"/>
                <a:gd name="connsiteY4" fmla="*/ 1237229 h 1835560"/>
                <a:gd name="connsiteX5" fmla="*/ 1080376 w 1714084"/>
                <a:gd name="connsiteY5" fmla="*/ 1288569 h 1835560"/>
                <a:gd name="connsiteX6" fmla="*/ 1045515 w 1714084"/>
                <a:gd name="connsiteY6" fmla="*/ 1426743 h 1835560"/>
                <a:gd name="connsiteX7" fmla="*/ 857269 w 1714084"/>
                <a:gd name="connsiteY7" fmla="*/ 1694852 h 1835560"/>
                <a:gd name="connsiteX8" fmla="*/ 697545 w 1714084"/>
                <a:gd name="connsiteY8" fmla="*/ 1505971 h 1835560"/>
                <a:gd name="connsiteX9" fmla="*/ 618316 w 1714084"/>
                <a:gd name="connsiteY9" fmla="*/ 1527521 h 1835560"/>
                <a:gd name="connsiteX10" fmla="*/ 563807 w 1714084"/>
                <a:gd name="connsiteY10" fmla="*/ 1542733 h 1835560"/>
                <a:gd name="connsiteX11" fmla="*/ 557469 w 1714084"/>
                <a:gd name="connsiteY11" fmla="*/ 1544635 h 1835560"/>
                <a:gd name="connsiteX12" fmla="*/ 857269 w 1714084"/>
                <a:gd name="connsiteY12" fmla="*/ 1835561 h 1835560"/>
                <a:gd name="connsiteX13" fmla="*/ 1186225 w 1714084"/>
                <a:gd name="connsiteY13" fmla="*/ 1464772 h 1835560"/>
                <a:gd name="connsiteX14" fmla="*/ 1220451 w 1714084"/>
                <a:gd name="connsiteY14" fmla="*/ 1332303 h 1835560"/>
                <a:gd name="connsiteX15" fmla="*/ 1220451 w 1714084"/>
                <a:gd name="connsiteY15" fmla="*/ 1327866 h 1835560"/>
                <a:gd name="connsiteX16" fmla="*/ 1250241 w 1714084"/>
                <a:gd name="connsiteY16" fmla="*/ 1134549 h 1835560"/>
                <a:gd name="connsiteX17" fmla="*/ 1261016 w 1714084"/>
                <a:gd name="connsiteY17" fmla="*/ 949472 h 1835560"/>
                <a:gd name="connsiteX18" fmla="*/ 1261016 w 1714084"/>
                <a:gd name="connsiteY18" fmla="*/ 917147 h 1835560"/>
                <a:gd name="connsiteX19" fmla="*/ 1261016 w 1714084"/>
                <a:gd name="connsiteY19" fmla="*/ 882920 h 1835560"/>
                <a:gd name="connsiteX20" fmla="*/ 1302849 w 1714084"/>
                <a:gd name="connsiteY20" fmla="*/ 916513 h 1835560"/>
                <a:gd name="connsiteX21" fmla="*/ 1406162 w 1714084"/>
                <a:gd name="connsiteY21" fmla="*/ 1014122 h 1835560"/>
                <a:gd name="connsiteX22" fmla="*/ 1419473 w 1714084"/>
                <a:gd name="connsiteY22" fmla="*/ 1028066 h 1835560"/>
                <a:gd name="connsiteX23" fmla="*/ 1412501 w 1714084"/>
                <a:gd name="connsiteY23" fmla="*/ 1062927 h 1835560"/>
                <a:gd name="connsiteX24" fmla="*/ 1548773 w 1714084"/>
                <a:gd name="connsiteY24" fmla="*/ 1211876 h 1835560"/>
                <a:gd name="connsiteX25" fmla="*/ 1555111 w 1714084"/>
                <a:gd name="connsiteY25" fmla="*/ 1305048 h 1835560"/>
                <a:gd name="connsiteX26" fmla="*/ 1302215 w 1714084"/>
                <a:gd name="connsiteY26" fmla="*/ 1343078 h 1835560"/>
                <a:gd name="connsiteX27" fmla="*/ 1299680 w 1714084"/>
                <a:gd name="connsiteY27" fmla="*/ 1352585 h 1835560"/>
                <a:gd name="connsiteX28" fmla="*/ 1264819 w 1714084"/>
                <a:gd name="connsiteY28" fmla="*/ 1479984 h 1835560"/>
                <a:gd name="connsiteX29" fmla="*/ 1402993 w 1714084"/>
                <a:gd name="connsiteY29" fmla="*/ 1492027 h 1835560"/>
                <a:gd name="connsiteX30" fmla="*/ 1682510 w 1714084"/>
                <a:gd name="connsiteY30" fmla="*/ 1375403 h 1835560"/>
                <a:gd name="connsiteX31" fmla="*/ 1682510 w 1714084"/>
                <a:gd name="connsiteY31" fmla="*/ 1152296 h 1835560"/>
                <a:gd name="connsiteX32" fmla="*/ 1705962 w 1714084"/>
                <a:gd name="connsiteY32" fmla="*/ 1036940 h 1835560"/>
                <a:gd name="connsiteX33" fmla="*/ 1527223 w 1714084"/>
                <a:gd name="connsiteY33" fmla="*/ 931091 h 1835560"/>
                <a:gd name="connsiteX34" fmla="*/ 1513279 w 1714084"/>
                <a:gd name="connsiteY34" fmla="*/ 916513 h 1835560"/>
                <a:gd name="connsiteX35" fmla="*/ 1409331 w 1714084"/>
                <a:gd name="connsiteY35" fmla="*/ 819537 h 1835560"/>
                <a:gd name="connsiteX36" fmla="*/ 1248340 w 1714084"/>
                <a:gd name="connsiteY36" fmla="*/ 697843 h 1835560"/>
                <a:gd name="connsiteX37" fmla="*/ 1087348 w 1714084"/>
                <a:gd name="connsiteY37" fmla="*/ 597064 h 1835560"/>
                <a:gd name="connsiteX38" fmla="*/ 1058192 w 1714084"/>
                <a:gd name="connsiteY38" fmla="*/ 580585 h 1835560"/>
                <a:gd name="connsiteX39" fmla="*/ 1027134 w 1714084"/>
                <a:gd name="connsiteY39" fmla="*/ 564105 h 1835560"/>
                <a:gd name="connsiteX40" fmla="*/ 1077840 w 1714084"/>
                <a:gd name="connsiteY40" fmla="*/ 546992 h 1835560"/>
                <a:gd name="connsiteX41" fmla="*/ 1219184 w 1714084"/>
                <a:gd name="connsiteY41" fmla="*/ 507061 h 1835560"/>
                <a:gd name="connsiteX42" fmla="*/ 1409965 w 1714084"/>
                <a:gd name="connsiteY42" fmla="*/ 482342 h 1835560"/>
                <a:gd name="connsiteX43" fmla="*/ 1557013 w 1714084"/>
                <a:gd name="connsiteY43" fmla="*/ 528611 h 1835560"/>
                <a:gd name="connsiteX44" fmla="*/ 1465742 w 1714084"/>
                <a:gd name="connsiteY44" fmla="*/ 756789 h 1835560"/>
                <a:gd name="connsiteX45" fmla="*/ 1570957 w 1714084"/>
                <a:gd name="connsiteY45" fmla="*/ 856933 h 1835560"/>
                <a:gd name="connsiteX46" fmla="*/ 1686948 w 1714084"/>
                <a:gd name="connsiteY46" fmla="*/ 456989 h 1835560"/>
                <a:gd name="connsiteX47" fmla="*/ 859804 w 1714084"/>
                <a:gd name="connsiteY47" fmla="*/ 479807 h 1835560"/>
                <a:gd name="connsiteX48" fmla="*/ 688037 w 1714084"/>
                <a:gd name="connsiteY48" fmla="*/ 562838 h 1835560"/>
                <a:gd name="connsiteX49" fmla="*/ 655712 w 1714084"/>
                <a:gd name="connsiteY49" fmla="*/ 579951 h 1835560"/>
                <a:gd name="connsiteX50" fmla="*/ 624655 w 1714084"/>
                <a:gd name="connsiteY50" fmla="*/ 597698 h 1835560"/>
                <a:gd name="connsiteX51" fmla="*/ 634796 w 1714084"/>
                <a:gd name="connsiteY51" fmla="*/ 544457 h 1835560"/>
                <a:gd name="connsiteX52" fmla="*/ 670290 w 1714084"/>
                <a:gd name="connsiteY52" fmla="*/ 404381 h 1835560"/>
                <a:gd name="connsiteX53" fmla="*/ 688037 w 1714084"/>
                <a:gd name="connsiteY53" fmla="*/ 353675 h 1835560"/>
                <a:gd name="connsiteX54" fmla="*/ 728602 w 1714084"/>
                <a:gd name="connsiteY54" fmla="*/ 343534 h 1835560"/>
                <a:gd name="connsiteX55" fmla="*/ 809098 w 1714084"/>
                <a:gd name="connsiteY55" fmla="*/ 158457 h 1835560"/>
                <a:gd name="connsiteX56" fmla="*/ 857269 w 1714084"/>
                <a:gd name="connsiteY56" fmla="*/ 139442 h 1835560"/>
                <a:gd name="connsiteX57" fmla="*/ 1018261 w 1714084"/>
                <a:gd name="connsiteY57" fmla="*/ 331491 h 1835560"/>
                <a:gd name="connsiteX58" fmla="*/ 1157703 w 1714084"/>
                <a:gd name="connsiteY58" fmla="*/ 295997 h 1835560"/>
                <a:gd name="connsiteX59" fmla="*/ 1160238 w 1714084"/>
                <a:gd name="connsiteY59" fmla="*/ 295997 h 1835560"/>
                <a:gd name="connsiteX60" fmla="*/ 857269 w 1714084"/>
                <a:gd name="connsiteY60" fmla="*/ 0 h 1835560"/>
                <a:gd name="connsiteX61" fmla="*/ 692474 w 1714084"/>
                <a:gd name="connsiteY61" fmla="*/ 73524 h 1835560"/>
                <a:gd name="connsiteX62" fmla="*/ 574582 w 1714084"/>
                <a:gd name="connsiteY62" fmla="*/ 103314 h 1835560"/>
                <a:gd name="connsiteX63" fmla="*/ 554300 w 1714084"/>
                <a:gd name="connsiteY63" fmla="*/ 301067 h 1835560"/>
                <a:gd name="connsiteX64" fmla="*/ 464930 w 1714084"/>
                <a:gd name="connsiteY64" fmla="*/ 701012 h 1835560"/>
                <a:gd name="connsiteX65" fmla="*/ 454155 w 1714084"/>
                <a:gd name="connsiteY65" fmla="*/ 886089 h 1835560"/>
                <a:gd name="connsiteX66" fmla="*/ 454155 w 1714084"/>
                <a:gd name="connsiteY66" fmla="*/ 918414 h 1835560"/>
                <a:gd name="connsiteX67" fmla="*/ 454155 w 1714084"/>
                <a:gd name="connsiteY67" fmla="*/ 952641 h 1835560"/>
                <a:gd name="connsiteX68" fmla="*/ 412323 w 1714084"/>
                <a:gd name="connsiteY68" fmla="*/ 919048 h 1835560"/>
                <a:gd name="connsiteX69" fmla="*/ 303939 w 1714084"/>
                <a:gd name="connsiteY69" fmla="*/ 822706 h 1835560"/>
                <a:gd name="connsiteX70" fmla="*/ 255768 w 1714084"/>
                <a:gd name="connsiteY70" fmla="*/ 770099 h 1835560"/>
                <a:gd name="connsiteX71" fmla="*/ 155623 w 1714084"/>
                <a:gd name="connsiteY71" fmla="*/ 531780 h 1835560"/>
                <a:gd name="connsiteX72" fmla="*/ 302671 w 1714084"/>
                <a:gd name="connsiteY72" fmla="*/ 485511 h 1835560"/>
                <a:gd name="connsiteX73" fmla="*/ 406619 w 1714084"/>
                <a:gd name="connsiteY73" fmla="*/ 494384 h 1835560"/>
                <a:gd name="connsiteX74" fmla="*/ 421830 w 1714084"/>
                <a:gd name="connsiteY74" fmla="*/ 433537 h 1835560"/>
                <a:gd name="connsiteX75" fmla="*/ 435141 w 1714084"/>
                <a:gd name="connsiteY75" fmla="*/ 380296 h 1835560"/>
                <a:gd name="connsiteX76" fmla="*/ 442746 w 1714084"/>
                <a:gd name="connsiteY76" fmla="*/ 357478 h 1835560"/>
                <a:gd name="connsiteX77" fmla="*/ 27590 w 1714084"/>
                <a:gd name="connsiteY77" fmla="*/ 461425 h 1835560"/>
                <a:gd name="connsiteX78" fmla="*/ 141679 w 1714084"/>
                <a:gd name="connsiteY78" fmla="*/ 860102 h 1835560"/>
                <a:gd name="connsiteX79" fmla="*/ 197456 w 1714084"/>
                <a:gd name="connsiteY79" fmla="*/ 919682 h 1835560"/>
                <a:gd name="connsiteX80" fmla="*/ 200625 w 1714084"/>
                <a:gd name="connsiteY80" fmla="*/ 922851 h 1835560"/>
                <a:gd name="connsiteX81" fmla="*/ 298868 w 1714084"/>
                <a:gd name="connsiteY81" fmla="*/ 1012221 h 1835560"/>
                <a:gd name="connsiteX82" fmla="*/ 303939 w 1714084"/>
                <a:gd name="connsiteY82" fmla="*/ 1017291 h 1835560"/>
                <a:gd name="connsiteX83" fmla="*/ 464297 w 1714084"/>
                <a:gd name="connsiteY83" fmla="*/ 1138986 h 1835560"/>
                <a:gd name="connsiteX84" fmla="*/ 623387 w 1714084"/>
                <a:gd name="connsiteY84" fmla="*/ 1238497 h 1835560"/>
                <a:gd name="connsiteX85" fmla="*/ 654444 w 1714084"/>
                <a:gd name="connsiteY85" fmla="*/ 1256244 h 1835560"/>
                <a:gd name="connsiteX86" fmla="*/ 685502 w 1714084"/>
                <a:gd name="connsiteY86" fmla="*/ 1272089 h 1835560"/>
                <a:gd name="connsiteX87" fmla="*/ 632894 w 1714084"/>
                <a:gd name="connsiteY87" fmla="*/ 1290470 h 1835560"/>
                <a:gd name="connsiteX88" fmla="*/ 493452 w 1714084"/>
                <a:gd name="connsiteY88" fmla="*/ 1329767 h 1835560"/>
                <a:gd name="connsiteX89" fmla="*/ 488382 w 1714084"/>
                <a:gd name="connsiteY89" fmla="*/ 1331669 h 1835560"/>
                <a:gd name="connsiteX90" fmla="*/ 376195 w 1714084"/>
                <a:gd name="connsiteY90" fmla="*/ 1283498 h 1835560"/>
                <a:gd name="connsiteX91" fmla="*/ 249429 w 1714084"/>
                <a:gd name="connsiteY91" fmla="*/ 1350050 h 1835560"/>
                <a:gd name="connsiteX92" fmla="*/ 156257 w 1714084"/>
                <a:gd name="connsiteY92" fmla="*/ 1307584 h 1835560"/>
                <a:gd name="connsiteX93" fmla="*/ 249429 w 1714084"/>
                <a:gd name="connsiteY93" fmla="*/ 1078138 h 1835560"/>
                <a:gd name="connsiteX94" fmla="*/ 205695 w 1714084"/>
                <a:gd name="connsiteY94" fmla="*/ 1038841 h 1835560"/>
                <a:gd name="connsiteX95" fmla="*/ 163863 w 1714084"/>
                <a:gd name="connsiteY95" fmla="*/ 1001446 h 1835560"/>
                <a:gd name="connsiteX96" fmla="*/ 142313 w 1714084"/>
                <a:gd name="connsiteY96" fmla="*/ 979262 h 1835560"/>
                <a:gd name="connsiteX97" fmla="*/ 33295 w 1714084"/>
                <a:gd name="connsiteY97" fmla="*/ 1377938 h 1835560"/>
                <a:gd name="connsiteX98" fmla="*/ 250697 w 1714084"/>
                <a:gd name="connsiteY98" fmla="*/ 1490759 h 1835560"/>
                <a:gd name="connsiteX99" fmla="*/ 395843 w 1714084"/>
                <a:gd name="connsiteY99" fmla="*/ 1572523 h 1835560"/>
                <a:gd name="connsiteX100" fmla="*/ 532116 w 1714084"/>
                <a:gd name="connsiteY100" fmla="*/ 1469843 h 1835560"/>
                <a:gd name="connsiteX101" fmla="*/ 570779 w 1714084"/>
                <a:gd name="connsiteY101" fmla="*/ 1460336 h 1835560"/>
                <a:gd name="connsiteX102" fmla="*/ 727968 w 1714084"/>
                <a:gd name="connsiteY102" fmla="*/ 1132014 h 1835560"/>
                <a:gd name="connsiteX103" fmla="*/ 603738 w 1714084"/>
                <a:gd name="connsiteY103" fmla="*/ 1057856 h 1835560"/>
                <a:gd name="connsiteX104" fmla="*/ 599301 w 1714084"/>
                <a:gd name="connsiteY104" fmla="*/ 918414 h 1835560"/>
                <a:gd name="connsiteX105" fmla="*/ 604372 w 1714084"/>
                <a:gd name="connsiteY105" fmla="*/ 777705 h 1835560"/>
                <a:gd name="connsiteX106" fmla="*/ 728602 w 1714084"/>
                <a:gd name="connsiteY106" fmla="*/ 704181 h 1835560"/>
                <a:gd name="connsiteX107" fmla="*/ 859170 w 1714084"/>
                <a:gd name="connsiteY107" fmla="*/ 637629 h 1835560"/>
                <a:gd name="connsiteX108" fmla="*/ 986570 w 1714084"/>
                <a:gd name="connsiteY108" fmla="*/ 704181 h 1835560"/>
                <a:gd name="connsiteX109" fmla="*/ 1110799 w 1714084"/>
                <a:gd name="connsiteY109" fmla="*/ 778339 h 1835560"/>
                <a:gd name="connsiteX110" fmla="*/ 1115870 w 1714084"/>
                <a:gd name="connsiteY110" fmla="*/ 918414 h 1835560"/>
                <a:gd name="connsiteX111" fmla="*/ 1110799 w 1714084"/>
                <a:gd name="connsiteY111" fmla="*/ 1058490 h 1835560"/>
                <a:gd name="connsiteX112" fmla="*/ 986570 w 1714084"/>
                <a:gd name="connsiteY112" fmla="*/ 1132014 h 1835560"/>
                <a:gd name="connsiteX113" fmla="*/ 857269 w 1714084"/>
                <a:gd name="connsiteY113" fmla="*/ 1197932 h 1835560"/>
                <a:gd name="connsiteX114" fmla="*/ 727968 w 1714084"/>
                <a:gd name="connsiteY114" fmla="*/ 1132014 h 1835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Lst>
              <a:rect l="l" t="t" r="r" b="b"/>
              <a:pathLst>
                <a:path w="1714084" h="1835560">
                  <a:moveTo>
                    <a:pt x="570779" y="1460336"/>
                  </a:moveTo>
                  <a:cubicBezTo>
                    <a:pt x="669022" y="1433081"/>
                    <a:pt x="765364" y="1396953"/>
                    <a:pt x="857269" y="1353853"/>
                  </a:cubicBezTo>
                  <a:cubicBezTo>
                    <a:pt x="914313" y="1329767"/>
                    <a:pt x="971991" y="1299978"/>
                    <a:pt x="1029036" y="1270188"/>
                  </a:cubicBezTo>
                  <a:lnTo>
                    <a:pt x="1058826" y="1254976"/>
                  </a:lnTo>
                  <a:cubicBezTo>
                    <a:pt x="1070234" y="1249271"/>
                    <a:pt x="1079742" y="1242933"/>
                    <a:pt x="1089883" y="1237229"/>
                  </a:cubicBezTo>
                  <a:cubicBezTo>
                    <a:pt x="1087348" y="1254976"/>
                    <a:pt x="1083545" y="1271455"/>
                    <a:pt x="1080376" y="1288569"/>
                  </a:cubicBezTo>
                  <a:cubicBezTo>
                    <a:pt x="1071502" y="1334838"/>
                    <a:pt x="1059460" y="1381108"/>
                    <a:pt x="1045515" y="1426743"/>
                  </a:cubicBezTo>
                  <a:cubicBezTo>
                    <a:pt x="991640" y="1596609"/>
                    <a:pt x="916849" y="1694852"/>
                    <a:pt x="857269" y="1694852"/>
                  </a:cubicBezTo>
                  <a:cubicBezTo>
                    <a:pt x="807830" y="1694852"/>
                    <a:pt x="747617" y="1626398"/>
                    <a:pt x="697545" y="1505971"/>
                  </a:cubicBezTo>
                  <a:cubicBezTo>
                    <a:pt x="670924" y="1512309"/>
                    <a:pt x="649374" y="1519282"/>
                    <a:pt x="618316" y="1527521"/>
                  </a:cubicBezTo>
                  <a:cubicBezTo>
                    <a:pt x="601837" y="1532592"/>
                    <a:pt x="584090" y="1537662"/>
                    <a:pt x="563807" y="1542733"/>
                  </a:cubicBezTo>
                  <a:lnTo>
                    <a:pt x="557469" y="1544635"/>
                  </a:lnTo>
                  <a:cubicBezTo>
                    <a:pt x="625922" y="1717669"/>
                    <a:pt x="726067" y="1835561"/>
                    <a:pt x="857269" y="1835561"/>
                  </a:cubicBezTo>
                  <a:cubicBezTo>
                    <a:pt x="1007486" y="1835561"/>
                    <a:pt x="1118405" y="1680273"/>
                    <a:pt x="1186225" y="1464772"/>
                  </a:cubicBezTo>
                  <a:cubicBezTo>
                    <a:pt x="1199535" y="1421672"/>
                    <a:pt x="1210944" y="1378572"/>
                    <a:pt x="1220451" y="1332303"/>
                  </a:cubicBezTo>
                  <a:lnTo>
                    <a:pt x="1220451" y="1327866"/>
                  </a:lnTo>
                  <a:cubicBezTo>
                    <a:pt x="1233762" y="1265751"/>
                    <a:pt x="1243269" y="1201101"/>
                    <a:pt x="1250241" y="1134549"/>
                  </a:cubicBezTo>
                  <a:cubicBezTo>
                    <a:pt x="1256579" y="1073068"/>
                    <a:pt x="1261016" y="1011587"/>
                    <a:pt x="1261016" y="949472"/>
                  </a:cubicBezTo>
                  <a:lnTo>
                    <a:pt x="1261016" y="917147"/>
                  </a:lnTo>
                  <a:lnTo>
                    <a:pt x="1261016" y="882920"/>
                  </a:lnTo>
                  <a:cubicBezTo>
                    <a:pt x="1275594" y="893695"/>
                    <a:pt x="1289538" y="905104"/>
                    <a:pt x="1302849" y="916513"/>
                  </a:cubicBezTo>
                  <a:cubicBezTo>
                    <a:pt x="1338977" y="947570"/>
                    <a:pt x="1373204" y="979895"/>
                    <a:pt x="1406162" y="1014122"/>
                  </a:cubicBezTo>
                  <a:lnTo>
                    <a:pt x="1419473" y="1028066"/>
                  </a:lnTo>
                  <a:cubicBezTo>
                    <a:pt x="1415670" y="1039475"/>
                    <a:pt x="1413135" y="1050884"/>
                    <a:pt x="1412501" y="1062927"/>
                  </a:cubicBezTo>
                  <a:cubicBezTo>
                    <a:pt x="1407430" y="1140254"/>
                    <a:pt x="1468278" y="1206805"/>
                    <a:pt x="1548773" y="1211876"/>
                  </a:cubicBezTo>
                  <a:cubicBezTo>
                    <a:pt x="1564619" y="1240398"/>
                    <a:pt x="1567154" y="1274624"/>
                    <a:pt x="1555111" y="1305048"/>
                  </a:cubicBezTo>
                  <a:cubicBezTo>
                    <a:pt x="1529758" y="1347515"/>
                    <a:pt x="1430882" y="1361459"/>
                    <a:pt x="1302215" y="1343078"/>
                  </a:cubicBezTo>
                  <a:lnTo>
                    <a:pt x="1299680" y="1352585"/>
                  </a:lnTo>
                  <a:cubicBezTo>
                    <a:pt x="1292074" y="1384277"/>
                    <a:pt x="1277496" y="1439419"/>
                    <a:pt x="1264819" y="1479984"/>
                  </a:cubicBezTo>
                  <a:cubicBezTo>
                    <a:pt x="1310455" y="1487590"/>
                    <a:pt x="1356724" y="1491393"/>
                    <a:pt x="1402993" y="1492027"/>
                  </a:cubicBezTo>
                  <a:cubicBezTo>
                    <a:pt x="1539266" y="1492027"/>
                    <a:pt x="1636242" y="1452096"/>
                    <a:pt x="1682510" y="1375403"/>
                  </a:cubicBezTo>
                  <a:cubicBezTo>
                    <a:pt x="1719273" y="1313922"/>
                    <a:pt x="1718639" y="1237863"/>
                    <a:pt x="1682510" y="1152296"/>
                  </a:cubicBezTo>
                  <a:cubicBezTo>
                    <a:pt x="1707230" y="1118703"/>
                    <a:pt x="1716103" y="1076871"/>
                    <a:pt x="1705962" y="1036940"/>
                  </a:cubicBezTo>
                  <a:cubicBezTo>
                    <a:pt x="1686948" y="960247"/>
                    <a:pt x="1607085" y="913343"/>
                    <a:pt x="1527223" y="931091"/>
                  </a:cubicBezTo>
                  <a:lnTo>
                    <a:pt x="1513279" y="916513"/>
                  </a:lnTo>
                  <a:cubicBezTo>
                    <a:pt x="1480954" y="884188"/>
                    <a:pt x="1447361" y="851863"/>
                    <a:pt x="1409331" y="819537"/>
                  </a:cubicBezTo>
                  <a:cubicBezTo>
                    <a:pt x="1357992" y="776437"/>
                    <a:pt x="1304116" y="735872"/>
                    <a:pt x="1248340" y="697843"/>
                  </a:cubicBezTo>
                  <a:cubicBezTo>
                    <a:pt x="1197000" y="662982"/>
                    <a:pt x="1143758" y="629389"/>
                    <a:pt x="1087348" y="597064"/>
                  </a:cubicBezTo>
                  <a:lnTo>
                    <a:pt x="1058192" y="580585"/>
                  </a:lnTo>
                  <a:cubicBezTo>
                    <a:pt x="1048050" y="574881"/>
                    <a:pt x="1037276" y="569810"/>
                    <a:pt x="1027134" y="564105"/>
                  </a:cubicBezTo>
                  <a:cubicBezTo>
                    <a:pt x="1044248" y="557767"/>
                    <a:pt x="1061361" y="552697"/>
                    <a:pt x="1077840" y="546992"/>
                  </a:cubicBezTo>
                  <a:cubicBezTo>
                    <a:pt x="1124110" y="531146"/>
                    <a:pt x="1171013" y="517836"/>
                    <a:pt x="1219184" y="507061"/>
                  </a:cubicBezTo>
                  <a:cubicBezTo>
                    <a:pt x="1281299" y="491849"/>
                    <a:pt x="1345315" y="483609"/>
                    <a:pt x="1409965" y="482342"/>
                  </a:cubicBezTo>
                  <a:cubicBezTo>
                    <a:pt x="1487292" y="482342"/>
                    <a:pt x="1539266" y="498821"/>
                    <a:pt x="1557013" y="528611"/>
                  </a:cubicBezTo>
                  <a:cubicBezTo>
                    <a:pt x="1582366" y="570444"/>
                    <a:pt x="1546238" y="659179"/>
                    <a:pt x="1465742" y="756789"/>
                  </a:cubicBezTo>
                  <a:cubicBezTo>
                    <a:pt x="1494264" y="782142"/>
                    <a:pt x="1541801" y="827143"/>
                    <a:pt x="1570957" y="856933"/>
                  </a:cubicBezTo>
                  <a:cubicBezTo>
                    <a:pt x="1706596" y="699744"/>
                    <a:pt x="1747161" y="559035"/>
                    <a:pt x="1686948" y="456989"/>
                  </a:cubicBezTo>
                  <a:cubicBezTo>
                    <a:pt x="1577295" y="274447"/>
                    <a:pt x="1211578" y="327688"/>
                    <a:pt x="859804" y="479807"/>
                  </a:cubicBezTo>
                  <a:cubicBezTo>
                    <a:pt x="801492" y="504526"/>
                    <a:pt x="743814" y="533048"/>
                    <a:pt x="688037" y="562838"/>
                  </a:cubicBezTo>
                  <a:lnTo>
                    <a:pt x="655712" y="579951"/>
                  </a:lnTo>
                  <a:cubicBezTo>
                    <a:pt x="644303" y="585655"/>
                    <a:pt x="634796" y="591994"/>
                    <a:pt x="624655" y="597698"/>
                  </a:cubicBezTo>
                  <a:cubicBezTo>
                    <a:pt x="627824" y="579317"/>
                    <a:pt x="630993" y="562204"/>
                    <a:pt x="634796" y="544457"/>
                  </a:cubicBezTo>
                  <a:cubicBezTo>
                    <a:pt x="644303" y="497554"/>
                    <a:pt x="655712" y="450651"/>
                    <a:pt x="670290" y="404381"/>
                  </a:cubicBezTo>
                  <a:cubicBezTo>
                    <a:pt x="675995" y="386634"/>
                    <a:pt x="682333" y="370155"/>
                    <a:pt x="688037" y="353675"/>
                  </a:cubicBezTo>
                  <a:cubicBezTo>
                    <a:pt x="701981" y="352407"/>
                    <a:pt x="715926" y="348604"/>
                    <a:pt x="728602" y="343534"/>
                  </a:cubicBezTo>
                  <a:cubicBezTo>
                    <a:pt x="804027" y="313744"/>
                    <a:pt x="840155" y="230713"/>
                    <a:pt x="809098" y="158457"/>
                  </a:cubicBezTo>
                  <a:cubicBezTo>
                    <a:pt x="822408" y="147048"/>
                    <a:pt x="839522" y="140710"/>
                    <a:pt x="857269" y="139442"/>
                  </a:cubicBezTo>
                  <a:cubicBezTo>
                    <a:pt x="907341" y="139442"/>
                    <a:pt x="968188" y="208529"/>
                    <a:pt x="1018261" y="331491"/>
                  </a:cubicBezTo>
                  <a:cubicBezTo>
                    <a:pt x="1059460" y="320082"/>
                    <a:pt x="1120940" y="303603"/>
                    <a:pt x="1157703" y="295997"/>
                  </a:cubicBezTo>
                  <a:lnTo>
                    <a:pt x="1160238" y="295997"/>
                  </a:lnTo>
                  <a:cubicBezTo>
                    <a:pt x="1091785" y="120427"/>
                    <a:pt x="990372" y="0"/>
                    <a:pt x="857269" y="0"/>
                  </a:cubicBezTo>
                  <a:cubicBezTo>
                    <a:pt x="793886" y="1901"/>
                    <a:pt x="734306" y="28522"/>
                    <a:pt x="692474" y="73524"/>
                  </a:cubicBezTo>
                  <a:cubicBezTo>
                    <a:pt x="650642" y="66552"/>
                    <a:pt x="607541" y="77327"/>
                    <a:pt x="574582" y="103314"/>
                  </a:cubicBezTo>
                  <a:cubicBezTo>
                    <a:pt x="511834" y="152752"/>
                    <a:pt x="502960" y="240854"/>
                    <a:pt x="554300" y="301067"/>
                  </a:cubicBezTo>
                  <a:cubicBezTo>
                    <a:pt x="507397" y="430368"/>
                    <a:pt x="477607" y="564739"/>
                    <a:pt x="464930" y="701012"/>
                  </a:cubicBezTo>
                  <a:cubicBezTo>
                    <a:pt x="458592" y="762493"/>
                    <a:pt x="454155" y="823974"/>
                    <a:pt x="454155" y="886089"/>
                  </a:cubicBezTo>
                  <a:lnTo>
                    <a:pt x="454155" y="918414"/>
                  </a:lnTo>
                  <a:lnTo>
                    <a:pt x="454155" y="952641"/>
                  </a:lnTo>
                  <a:cubicBezTo>
                    <a:pt x="439577" y="941866"/>
                    <a:pt x="425633" y="930457"/>
                    <a:pt x="412323" y="919048"/>
                  </a:cubicBezTo>
                  <a:cubicBezTo>
                    <a:pt x="374293" y="888625"/>
                    <a:pt x="338165" y="856299"/>
                    <a:pt x="303939" y="822706"/>
                  </a:cubicBezTo>
                  <a:cubicBezTo>
                    <a:pt x="286825" y="804959"/>
                    <a:pt x="270346" y="787846"/>
                    <a:pt x="255768" y="770099"/>
                  </a:cubicBezTo>
                  <a:cubicBezTo>
                    <a:pt x="168934" y="669321"/>
                    <a:pt x="129636" y="575514"/>
                    <a:pt x="155623" y="531780"/>
                  </a:cubicBezTo>
                  <a:cubicBezTo>
                    <a:pt x="173370" y="502624"/>
                    <a:pt x="225344" y="485511"/>
                    <a:pt x="302671" y="485511"/>
                  </a:cubicBezTo>
                  <a:cubicBezTo>
                    <a:pt x="337531" y="486145"/>
                    <a:pt x="372392" y="489314"/>
                    <a:pt x="406619" y="494384"/>
                  </a:cubicBezTo>
                  <a:cubicBezTo>
                    <a:pt x="411689" y="475370"/>
                    <a:pt x="416760" y="456355"/>
                    <a:pt x="421830" y="433537"/>
                  </a:cubicBezTo>
                  <a:cubicBezTo>
                    <a:pt x="425633" y="417058"/>
                    <a:pt x="430070" y="399944"/>
                    <a:pt x="435141" y="380296"/>
                  </a:cubicBezTo>
                  <a:cubicBezTo>
                    <a:pt x="437676" y="371422"/>
                    <a:pt x="440211" y="363816"/>
                    <a:pt x="442746" y="357478"/>
                  </a:cubicBezTo>
                  <a:cubicBezTo>
                    <a:pt x="251331" y="327054"/>
                    <a:pt x="93508" y="352407"/>
                    <a:pt x="27590" y="461425"/>
                  </a:cubicBezTo>
                  <a:cubicBezTo>
                    <a:pt x="-33257" y="562838"/>
                    <a:pt x="7308" y="703547"/>
                    <a:pt x="141679" y="860102"/>
                  </a:cubicBezTo>
                  <a:cubicBezTo>
                    <a:pt x="158792" y="879751"/>
                    <a:pt x="177807" y="899400"/>
                    <a:pt x="197456" y="919682"/>
                  </a:cubicBezTo>
                  <a:lnTo>
                    <a:pt x="200625" y="922851"/>
                  </a:lnTo>
                  <a:cubicBezTo>
                    <a:pt x="230414" y="952641"/>
                    <a:pt x="264008" y="982431"/>
                    <a:pt x="298868" y="1012221"/>
                  </a:cubicBezTo>
                  <a:lnTo>
                    <a:pt x="303939" y="1017291"/>
                  </a:lnTo>
                  <a:cubicBezTo>
                    <a:pt x="355278" y="1060391"/>
                    <a:pt x="408520" y="1100956"/>
                    <a:pt x="464297" y="1138986"/>
                  </a:cubicBezTo>
                  <a:cubicBezTo>
                    <a:pt x="515003" y="1173212"/>
                    <a:pt x="567610" y="1206805"/>
                    <a:pt x="623387" y="1238497"/>
                  </a:cubicBezTo>
                  <a:lnTo>
                    <a:pt x="654444" y="1256244"/>
                  </a:lnTo>
                  <a:cubicBezTo>
                    <a:pt x="664586" y="1261948"/>
                    <a:pt x="674727" y="1266385"/>
                    <a:pt x="685502" y="1272089"/>
                  </a:cubicBezTo>
                  <a:cubicBezTo>
                    <a:pt x="667755" y="1278428"/>
                    <a:pt x="650642" y="1284766"/>
                    <a:pt x="632894" y="1290470"/>
                  </a:cubicBezTo>
                  <a:cubicBezTo>
                    <a:pt x="587259" y="1305682"/>
                    <a:pt x="540356" y="1318992"/>
                    <a:pt x="493452" y="1329767"/>
                  </a:cubicBezTo>
                  <a:cubicBezTo>
                    <a:pt x="488382" y="1331669"/>
                    <a:pt x="492819" y="1331669"/>
                    <a:pt x="488382" y="1331669"/>
                  </a:cubicBezTo>
                  <a:cubicBezTo>
                    <a:pt x="459226" y="1301879"/>
                    <a:pt x="418661" y="1284766"/>
                    <a:pt x="376195" y="1283498"/>
                  </a:cubicBezTo>
                  <a:cubicBezTo>
                    <a:pt x="324855" y="1284766"/>
                    <a:pt x="277951" y="1309485"/>
                    <a:pt x="249429" y="1350050"/>
                  </a:cubicBezTo>
                  <a:cubicBezTo>
                    <a:pt x="203160" y="1344345"/>
                    <a:pt x="169567" y="1329767"/>
                    <a:pt x="156257" y="1307584"/>
                  </a:cubicBezTo>
                  <a:cubicBezTo>
                    <a:pt x="131538" y="1265117"/>
                    <a:pt x="167666" y="1175748"/>
                    <a:pt x="249429" y="1078138"/>
                  </a:cubicBezTo>
                  <a:cubicBezTo>
                    <a:pt x="236753" y="1066096"/>
                    <a:pt x="218372" y="1050250"/>
                    <a:pt x="205695" y="1038841"/>
                  </a:cubicBezTo>
                  <a:cubicBezTo>
                    <a:pt x="193019" y="1027432"/>
                    <a:pt x="179075" y="1015390"/>
                    <a:pt x="163863" y="1001446"/>
                  </a:cubicBezTo>
                  <a:cubicBezTo>
                    <a:pt x="156257" y="994474"/>
                    <a:pt x="149285" y="986868"/>
                    <a:pt x="142313" y="979262"/>
                  </a:cubicBezTo>
                  <a:cubicBezTo>
                    <a:pt x="8575" y="1135183"/>
                    <a:pt x="-28820" y="1277160"/>
                    <a:pt x="33295" y="1377938"/>
                  </a:cubicBezTo>
                  <a:cubicBezTo>
                    <a:pt x="71958" y="1441321"/>
                    <a:pt x="149919" y="1479351"/>
                    <a:pt x="250697" y="1490759"/>
                  </a:cubicBezTo>
                  <a:cubicBezTo>
                    <a:pt x="279219" y="1542099"/>
                    <a:pt x="334996" y="1573791"/>
                    <a:pt x="395843" y="1572523"/>
                  </a:cubicBezTo>
                  <a:cubicBezTo>
                    <a:pt x="458592" y="1568086"/>
                    <a:pt x="512467" y="1527521"/>
                    <a:pt x="532116" y="1469843"/>
                  </a:cubicBezTo>
                  <a:lnTo>
                    <a:pt x="570779" y="1460336"/>
                  </a:lnTo>
                  <a:close/>
                  <a:moveTo>
                    <a:pt x="727968" y="1132014"/>
                  </a:moveTo>
                  <a:cubicBezTo>
                    <a:pt x="684868" y="1107928"/>
                    <a:pt x="643669" y="1083209"/>
                    <a:pt x="603738" y="1057856"/>
                  </a:cubicBezTo>
                  <a:cubicBezTo>
                    <a:pt x="599301" y="1013488"/>
                    <a:pt x="599301" y="967219"/>
                    <a:pt x="599301" y="918414"/>
                  </a:cubicBezTo>
                  <a:cubicBezTo>
                    <a:pt x="599301" y="869610"/>
                    <a:pt x="601203" y="822706"/>
                    <a:pt x="604372" y="777705"/>
                  </a:cubicBezTo>
                  <a:cubicBezTo>
                    <a:pt x="644303" y="752352"/>
                    <a:pt x="683600" y="728900"/>
                    <a:pt x="728602" y="704181"/>
                  </a:cubicBezTo>
                  <a:cubicBezTo>
                    <a:pt x="773604" y="679462"/>
                    <a:pt x="816704" y="657912"/>
                    <a:pt x="859170" y="637629"/>
                  </a:cubicBezTo>
                  <a:cubicBezTo>
                    <a:pt x="899735" y="657278"/>
                    <a:pt x="943469" y="680096"/>
                    <a:pt x="986570" y="704181"/>
                  </a:cubicBezTo>
                  <a:cubicBezTo>
                    <a:pt x="1029670" y="728266"/>
                    <a:pt x="1070868" y="752986"/>
                    <a:pt x="1110799" y="778339"/>
                  </a:cubicBezTo>
                  <a:cubicBezTo>
                    <a:pt x="1113969" y="822706"/>
                    <a:pt x="1115870" y="869610"/>
                    <a:pt x="1115870" y="918414"/>
                  </a:cubicBezTo>
                  <a:cubicBezTo>
                    <a:pt x="1115870" y="967219"/>
                    <a:pt x="1113969" y="1013488"/>
                    <a:pt x="1110799" y="1058490"/>
                  </a:cubicBezTo>
                  <a:cubicBezTo>
                    <a:pt x="1070868" y="1083843"/>
                    <a:pt x="1029670" y="1108562"/>
                    <a:pt x="986570" y="1132014"/>
                  </a:cubicBezTo>
                  <a:cubicBezTo>
                    <a:pt x="943469" y="1156099"/>
                    <a:pt x="900369" y="1177649"/>
                    <a:pt x="857269" y="1197932"/>
                  </a:cubicBezTo>
                  <a:cubicBezTo>
                    <a:pt x="814169" y="1177649"/>
                    <a:pt x="771069" y="1156099"/>
                    <a:pt x="727968" y="1132014"/>
                  </a:cubicBezTo>
                </a:path>
              </a:pathLst>
            </a:custGeom>
            <a:solidFill>
              <a:srgbClr val="8CCDCD"/>
            </a:solidFill>
            <a:ln w="6335" cap="flat">
              <a:noFill/>
              <a:prstDash val="solid"/>
              <a:miter/>
            </a:ln>
          </p:spPr>
          <p:txBody>
            <a:bodyPr rtlCol="0" anchor="ctr"/>
            <a:lstStyle/>
            <a:p>
              <a:endParaRPr lang="de-DE"/>
            </a:p>
          </p:txBody>
        </p:sp>
        <p:sp>
          <p:nvSpPr>
            <p:cNvPr id="20" name="Freihandform: Form 19">
              <a:extLst>
                <a:ext uri="{FF2B5EF4-FFF2-40B4-BE49-F238E27FC236}">
                  <a16:creationId xmlns:a16="http://schemas.microsoft.com/office/drawing/2014/main" id="{E77A53DE-0636-4C0D-B987-852C67132755}"/>
                </a:ext>
              </a:extLst>
            </p:cNvPr>
            <p:cNvSpPr/>
            <p:nvPr/>
          </p:nvSpPr>
          <p:spPr>
            <a:xfrm>
              <a:off x="5340338" y="4570521"/>
              <a:ext cx="2284943" cy="2284943"/>
            </a:xfrm>
            <a:custGeom>
              <a:avLst/>
              <a:gdLst>
                <a:gd name="connsiteX0" fmla="*/ 0 w 2284943"/>
                <a:gd name="connsiteY0" fmla="*/ 0 h 2284943"/>
                <a:gd name="connsiteX1" fmla="*/ 2284944 w 2284943"/>
                <a:gd name="connsiteY1" fmla="*/ 0 h 2284943"/>
                <a:gd name="connsiteX2" fmla="*/ 2284944 w 2284943"/>
                <a:gd name="connsiteY2" fmla="*/ 2284944 h 2284943"/>
                <a:gd name="connsiteX3" fmla="*/ 0 w 2284943"/>
                <a:gd name="connsiteY3" fmla="*/ 2284944 h 2284943"/>
              </a:gdLst>
              <a:ahLst/>
              <a:cxnLst>
                <a:cxn ang="0">
                  <a:pos x="connsiteX0" y="connsiteY0"/>
                </a:cxn>
                <a:cxn ang="0">
                  <a:pos x="connsiteX1" y="connsiteY1"/>
                </a:cxn>
                <a:cxn ang="0">
                  <a:pos x="connsiteX2" y="connsiteY2"/>
                </a:cxn>
                <a:cxn ang="0">
                  <a:pos x="connsiteX3" y="connsiteY3"/>
                </a:cxn>
              </a:cxnLst>
              <a:rect l="l" t="t" r="r" b="b"/>
              <a:pathLst>
                <a:path w="2284943" h="2284943">
                  <a:moveTo>
                    <a:pt x="0" y="0"/>
                  </a:moveTo>
                  <a:lnTo>
                    <a:pt x="2284944" y="0"/>
                  </a:lnTo>
                  <a:lnTo>
                    <a:pt x="2284944" y="2284944"/>
                  </a:lnTo>
                  <a:lnTo>
                    <a:pt x="0" y="2284944"/>
                  </a:lnTo>
                  <a:close/>
                </a:path>
              </a:pathLst>
            </a:custGeom>
            <a:solidFill>
              <a:srgbClr val="472482"/>
            </a:solidFill>
            <a:ln w="6335" cap="flat">
              <a:noFill/>
              <a:prstDash val="solid"/>
              <a:miter/>
            </a:ln>
          </p:spPr>
          <p:txBody>
            <a:bodyPr rtlCol="0" anchor="ctr"/>
            <a:lstStyle/>
            <a:p>
              <a:endParaRPr lang="de-DE"/>
            </a:p>
          </p:txBody>
        </p:sp>
        <p:grpSp>
          <p:nvGrpSpPr>
            <p:cNvPr id="21" name="Grafik 2">
              <a:extLst>
                <a:ext uri="{FF2B5EF4-FFF2-40B4-BE49-F238E27FC236}">
                  <a16:creationId xmlns:a16="http://schemas.microsoft.com/office/drawing/2014/main" id="{E95164F2-05AB-4847-A1C9-C5D428728DFA}"/>
                </a:ext>
              </a:extLst>
            </p:cNvPr>
            <p:cNvGrpSpPr/>
            <p:nvPr/>
          </p:nvGrpSpPr>
          <p:grpSpPr>
            <a:xfrm>
              <a:off x="5340338" y="4570520"/>
              <a:ext cx="2284943" cy="2284943"/>
              <a:chOff x="5340338" y="4570520"/>
              <a:chExt cx="2284943" cy="2284943"/>
            </a:xfrm>
            <a:solidFill>
              <a:srgbClr val="8CCDCD"/>
            </a:solidFill>
          </p:grpSpPr>
          <p:sp>
            <p:nvSpPr>
              <p:cNvPr id="22" name="Freihandform: Form 21">
                <a:extLst>
                  <a:ext uri="{FF2B5EF4-FFF2-40B4-BE49-F238E27FC236}">
                    <a16:creationId xmlns:a16="http://schemas.microsoft.com/office/drawing/2014/main" id="{1862ACF3-B09D-43E5-B146-2A1667E1A2C9}"/>
                  </a:ext>
                </a:extLst>
              </p:cNvPr>
              <p:cNvSpPr/>
              <p:nvPr/>
            </p:nvSpPr>
            <p:spPr>
              <a:xfrm>
                <a:off x="5340338" y="4570520"/>
                <a:ext cx="1142788" cy="1142154"/>
              </a:xfrm>
              <a:custGeom>
                <a:avLst/>
                <a:gdLst>
                  <a:gd name="connsiteX0" fmla="*/ 1142789 w 1142788"/>
                  <a:gd name="connsiteY0" fmla="*/ 571078 h 1142154"/>
                  <a:gd name="connsiteX1" fmla="*/ 571711 w 1142788"/>
                  <a:gd name="connsiteY1" fmla="*/ 1142155 h 1142154"/>
                  <a:gd name="connsiteX2" fmla="*/ 0 w 1142788"/>
                  <a:gd name="connsiteY2" fmla="*/ 571078 h 1142154"/>
                  <a:gd name="connsiteX3" fmla="*/ 571077 w 1142788"/>
                  <a:gd name="connsiteY3" fmla="*/ 0 h 1142154"/>
                  <a:gd name="connsiteX4" fmla="*/ 1142789 w 1142788"/>
                  <a:gd name="connsiteY4" fmla="*/ 571078 h 11421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2788" h="1142154">
                    <a:moveTo>
                      <a:pt x="1142789" y="571078"/>
                    </a:moveTo>
                    <a:cubicBezTo>
                      <a:pt x="1142789" y="886723"/>
                      <a:pt x="886723" y="1142155"/>
                      <a:pt x="571711" y="1142155"/>
                    </a:cubicBezTo>
                    <a:cubicBezTo>
                      <a:pt x="256066" y="1142155"/>
                      <a:pt x="0" y="886723"/>
                      <a:pt x="0" y="571078"/>
                    </a:cubicBezTo>
                    <a:cubicBezTo>
                      <a:pt x="0" y="255432"/>
                      <a:pt x="256066" y="0"/>
                      <a:pt x="571077" y="0"/>
                    </a:cubicBezTo>
                    <a:cubicBezTo>
                      <a:pt x="886723" y="0"/>
                      <a:pt x="1142789" y="255432"/>
                      <a:pt x="1142789" y="571078"/>
                    </a:cubicBezTo>
                  </a:path>
                </a:pathLst>
              </a:custGeom>
              <a:solidFill>
                <a:srgbClr val="8CCDCD"/>
              </a:solidFill>
              <a:ln w="6335" cap="flat">
                <a:noFill/>
                <a:prstDash val="solid"/>
                <a:miter/>
              </a:ln>
            </p:spPr>
            <p:txBody>
              <a:bodyPr rtlCol="0" anchor="ctr"/>
              <a:lstStyle/>
              <a:p>
                <a:endParaRPr lang="de-DE"/>
              </a:p>
            </p:txBody>
          </p:sp>
          <p:sp>
            <p:nvSpPr>
              <p:cNvPr id="23" name="Freihandform: Form 22">
                <a:extLst>
                  <a:ext uri="{FF2B5EF4-FFF2-40B4-BE49-F238E27FC236}">
                    <a16:creationId xmlns:a16="http://schemas.microsoft.com/office/drawing/2014/main" id="{866C8FD8-FE18-4037-9F70-86E94D6680F4}"/>
                  </a:ext>
                </a:extLst>
              </p:cNvPr>
              <p:cNvSpPr/>
              <p:nvPr/>
            </p:nvSpPr>
            <p:spPr>
              <a:xfrm>
                <a:off x="6483126" y="4570520"/>
                <a:ext cx="1142154" cy="1142154"/>
              </a:xfrm>
              <a:custGeom>
                <a:avLst/>
                <a:gdLst>
                  <a:gd name="connsiteX0" fmla="*/ 1142155 w 1142154"/>
                  <a:gd name="connsiteY0" fmla="*/ 571078 h 1142154"/>
                  <a:gd name="connsiteX1" fmla="*/ 571077 w 1142154"/>
                  <a:gd name="connsiteY1" fmla="*/ 1142155 h 1142154"/>
                  <a:gd name="connsiteX2" fmla="*/ 0 w 1142154"/>
                  <a:gd name="connsiteY2" fmla="*/ 571078 h 1142154"/>
                  <a:gd name="connsiteX3" fmla="*/ 571077 w 1142154"/>
                  <a:gd name="connsiteY3" fmla="*/ 0 h 1142154"/>
                  <a:gd name="connsiteX4" fmla="*/ 1142155 w 1142154"/>
                  <a:gd name="connsiteY4" fmla="*/ 571078 h 11421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2154" h="1142154">
                    <a:moveTo>
                      <a:pt x="1142155" y="571078"/>
                    </a:moveTo>
                    <a:cubicBezTo>
                      <a:pt x="1142155" y="886723"/>
                      <a:pt x="886089" y="1142155"/>
                      <a:pt x="571077" y="1142155"/>
                    </a:cubicBezTo>
                    <a:cubicBezTo>
                      <a:pt x="255432" y="1142155"/>
                      <a:pt x="0" y="886089"/>
                      <a:pt x="0" y="571078"/>
                    </a:cubicBezTo>
                    <a:cubicBezTo>
                      <a:pt x="0" y="255432"/>
                      <a:pt x="256066" y="0"/>
                      <a:pt x="571077" y="0"/>
                    </a:cubicBezTo>
                    <a:cubicBezTo>
                      <a:pt x="886723" y="0"/>
                      <a:pt x="1142155" y="255432"/>
                      <a:pt x="1142155" y="571078"/>
                    </a:cubicBezTo>
                  </a:path>
                </a:pathLst>
              </a:custGeom>
              <a:solidFill>
                <a:srgbClr val="8CCDCD"/>
              </a:solidFill>
              <a:ln w="6335" cap="flat">
                <a:noFill/>
                <a:prstDash val="solid"/>
                <a:miter/>
              </a:ln>
            </p:spPr>
            <p:txBody>
              <a:bodyPr rtlCol="0" anchor="ctr"/>
              <a:lstStyle/>
              <a:p>
                <a:endParaRPr lang="de-DE"/>
              </a:p>
            </p:txBody>
          </p:sp>
          <p:sp>
            <p:nvSpPr>
              <p:cNvPr id="24" name="Freihandform: Form 23">
                <a:extLst>
                  <a:ext uri="{FF2B5EF4-FFF2-40B4-BE49-F238E27FC236}">
                    <a16:creationId xmlns:a16="http://schemas.microsoft.com/office/drawing/2014/main" id="{4C2E8109-421E-49FA-9E86-58227F1DDDB8}"/>
                  </a:ext>
                </a:extLst>
              </p:cNvPr>
              <p:cNvSpPr/>
              <p:nvPr/>
            </p:nvSpPr>
            <p:spPr>
              <a:xfrm>
                <a:off x="6483126" y="5713308"/>
                <a:ext cx="1142154" cy="1142155"/>
              </a:xfrm>
              <a:custGeom>
                <a:avLst/>
                <a:gdLst>
                  <a:gd name="connsiteX0" fmla="*/ 1142155 w 1142154"/>
                  <a:gd name="connsiteY0" fmla="*/ 571079 h 1142155"/>
                  <a:gd name="connsiteX1" fmla="*/ 571077 w 1142154"/>
                  <a:gd name="connsiteY1" fmla="*/ 1142156 h 1142155"/>
                  <a:gd name="connsiteX2" fmla="*/ 0 w 1142154"/>
                  <a:gd name="connsiteY2" fmla="*/ 571079 h 1142155"/>
                  <a:gd name="connsiteX3" fmla="*/ 571077 w 1142154"/>
                  <a:gd name="connsiteY3" fmla="*/ 1 h 1142155"/>
                  <a:gd name="connsiteX4" fmla="*/ 1142155 w 1142154"/>
                  <a:gd name="connsiteY4" fmla="*/ 571079 h 11421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2154" h="1142155">
                    <a:moveTo>
                      <a:pt x="1142155" y="571079"/>
                    </a:moveTo>
                    <a:cubicBezTo>
                      <a:pt x="1142155" y="886724"/>
                      <a:pt x="886089" y="1142156"/>
                      <a:pt x="571077" y="1142156"/>
                    </a:cubicBezTo>
                    <a:cubicBezTo>
                      <a:pt x="255432" y="1142156"/>
                      <a:pt x="0" y="886090"/>
                      <a:pt x="0" y="571079"/>
                    </a:cubicBezTo>
                    <a:cubicBezTo>
                      <a:pt x="0" y="255433"/>
                      <a:pt x="256066" y="1"/>
                      <a:pt x="571077" y="1"/>
                    </a:cubicBezTo>
                    <a:cubicBezTo>
                      <a:pt x="886723" y="-633"/>
                      <a:pt x="1142155" y="255433"/>
                      <a:pt x="1142155" y="571079"/>
                    </a:cubicBezTo>
                  </a:path>
                </a:pathLst>
              </a:custGeom>
              <a:solidFill>
                <a:srgbClr val="8CCDCD"/>
              </a:solidFill>
              <a:ln w="6335" cap="flat">
                <a:noFill/>
                <a:prstDash val="solid"/>
                <a:miter/>
              </a:ln>
            </p:spPr>
            <p:txBody>
              <a:bodyPr rtlCol="0" anchor="ctr"/>
              <a:lstStyle/>
              <a:p>
                <a:endParaRPr lang="de-DE"/>
              </a:p>
            </p:txBody>
          </p:sp>
          <p:sp>
            <p:nvSpPr>
              <p:cNvPr id="25" name="Freihandform: Form 24">
                <a:extLst>
                  <a:ext uri="{FF2B5EF4-FFF2-40B4-BE49-F238E27FC236}">
                    <a16:creationId xmlns:a16="http://schemas.microsoft.com/office/drawing/2014/main" id="{13BA5FA9-11DA-4F62-AC0D-1699BF058A13}"/>
                  </a:ext>
                </a:extLst>
              </p:cNvPr>
              <p:cNvSpPr/>
              <p:nvPr/>
            </p:nvSpPr>
            <p:spPr>
              <a:xfrm>
                <a:off x="5340971" y="5713308"/>
                <a:ext cx="1142154" cy="1142155"/>
              </a:xfrm>
              <a:custGeom>
                <a:avLst/>
                <a:gdLst>
                  <a:gd name="connsiteX0" fmla="*/ 1142155 w 1142154"/>
                  <a:gd name="connsiteY0" fmla="*/ 571079 h 1142155"/>
                  <a:gd name="connsiteX1" fmla="*/ 571077 w 1142154"/>
                  <a:gd name="connsiteY1" fmla="*/ 1142156 h 1142155"/>
                  <a:gd name="connsiteX2" fmla="*/ 0 w 1142154"/>
                  <a:gd name="connsiteY2" fmla="*/ 571079 h 1142155"/>
                  <a:gd name="connsiteX3" fmla="*/ 571077 w 1142154"/>
                  <a:gd name="connsiteY3" fmla="*/ 1 h 1142155"/>
                  <a:gd name="connsiteX4" fmla="*/ 1142155 w 1142154"/>
                  <a:gd name="connsiteY4" fmla="*/ 571079 h 11421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2154" h="1142155">
                    <a:moveTo>
                      <a:pt x="1142155" y="571079"/>
                    </a:moveTo>
                    <a:cubicBezTo>
                      <a:pt x="1142155" y="886724"/>
                      <a:pt x="886089" y="1142156"/>
                      <a:pt x="571077" y="1142156"/>
                    </a:cubicBezTo>
                    <a:cubicBezTo>
                      <a:pt x="255432" y="1142156"/>
                      <a:pt x="0" y="886090"/>
                      <a:pt x="0" y="571079"/>
                    </a:cubicBezTo>
                    <a:cubicBezTo>
                      <a:pt x="0" y="255433"/>
                      <a:pt x="256066" y="1"/>
                      <a:pt x="571077" y="1"/>
                    </a:cubicBezTo>
                    <a:cubicBezTo>
                      <a:pt x="886089" y="-633"/>
                      <a:pt x="1142155" y="255433"/>
                      <a:pt x="1142155" y="571079"/>
                    </a:cubicBezTo>
                  </a:path>
                </a:pathLst>
              </a:custGeom>
              <a:solidFill>
                <a:srgbClr val="8CCDCD"/>
              </a:solidFill>
              <a:ln w="6335" cap="flat">
                <a:noFill/>
                <a:prstDash val="solid"/>
                <a:miter/>
              </a:ln>
            </p:spPr>
            <p:txBody>
              <a:bodyPr rtlCol="0" anchor="ctr"/>
              <a:lstStyle/>
              <a:p>
                <a:endParaRPr lang="de-DE"/>
              </a:p>
            </p:txBody>
          </p:sp>
        </p:grpSp>
        <p:sp>
          <p:nvSpPr>
            <p:cNvPr id="26" name="Freihandform: Form 25">
              <a:extLst>
                <a:ext uri="{FF2B5EF4-FFF2-40B4-BE49-F238E27FC236}">
                  <a16:creationId xmlns:a16="http://schemas.microsoft.com/office/drawing/2014/main" id="{16D5398A-8673-43D8-B6CD-3C5A27730550}"/>
                </a:ext>
              </a:extLst>
            </p:cNvPr>
            <p:cNvSpPr/>
            <p:nvPr/>
          </p:nvSpPr>
          <p:spPr>
            <a:xfrm>
              <a:off x="7624647" y="4570521"/>
              <a:ext cx="2284943" cy="2284943"/>
            </a:xfrm>
            <a:custGeom>
              <a:avLst/>
              <a:gdLst>
                <a:gd name="connsiteX0" fmla="*/ 0 w 2284943"/>
                <a:gd name="connsiteY0" fmla="*/ 0 h 2284943"/>
                <a:gd name="connsiteX1" fmla="*/ 2284944 w 2284943"/>
                <a:gd name="connsiteY1" fmla="*/ 0 h 2284943"/>
                <a:gd name="connsiteX2" fmla="*/ 2284944 w 2284943"/>
                <a:gd name="connsiteY2" fmla="*/ 2284944 h 2284943"/>
                <a:gd name="connsiteX3" fmla="*/ 0 w 2284943"/>
                <a:gd name="connsiteY3" fmla="*/ 2284944 h 2284943"/>
              </a:gdLst>
              <a:ahLst/>
              <a:cxnLst>
                <a:cxn ang="0">
                  <a:pos x="connsiteX0" y="connsiteY0"/>
                </a:cxn>
                <a:cxn ang="0">
                  <a:pos x="connsiteX1" y="connsiteY1"/>
                </a:cxn>
                <a:cxn ang="0">
                  <a:pos x="connsiteX2" y="connsiteY2"/>
                </a:cxn>
                <a:cxn ang="0">
                  <a:pos x="connsiteX3" y="connsiteY3"/>
                </a:cxn>
              </a:cxnLst>
              <a:rect l="l" t="t" r="r" b="b"/>
              <a:pathLst>
                <a:path w="2284943" h="2284943">
                  <a:moveTo>
                    <a:pt x="0" y="0"/>
                  </a:moveTo>
                  <a:lnTo>
                    <a:pt x="2284944" y="0"/>
                  </a:lnTo>
                  <a:lnTo>
                    <a:pt x="2284944" y="2284944"/>
                  </a:lnTo>
                  <a:lnTo>
                    <a:pt x="0" y="2284944"/>
                  </a:lnTo>
                  <a:close/>
                </a:path>
              </a:pathLst>
            </a:custGeom>
            <a:solidFill>
              <a:srgbClr val="FFFFFF"/>
            </a:solidFill>
            <a:ln w="6335" cap="flat">
              <a:noFill/>
              <a:prstDash val="solid"/>
              <a:miter/>
            </a:ln>
          </p:spPr>
          <p:txBody>
            <a:bodyPr rtlCol="0" anchor="ctr"/>
            <a:lstStyle/>
            <a:p>
              <a:endParaRPr lang="de-DE"/>
            </a:p>
          </p:txBody>
        </p:sp>
        <p:sp>
          <p:nvSpPr>
            <p:cNvPr id="27" name="Freihandform: Form 26">
              <a:extLst>
                <a:ext uri="{FF2B5EF4-FFF2-40B4-BE49-F238E27FC236}">
                  <a16:creationId xmlns:a16="http://schemas.microsoft.com/office/drawing/2014/main" id="{2811AD52-1C4B-42B1-9BF6-A5FBDCB69289}"/>
                </a:ext>
              </a:extLst>
            </p:cNvPr>
            <p:cNvSpPr/>
            <p:nvPr/>
          </p:nvSpPr>
          <p:spPr>
            <a:xfrm>
              <a:off x="7624647" y="4570520"/>
              <a:ext cx="570443" cy="2284943"/>
            </a:xfrm>
            <a:custGeom>
              <a:avLst/>
              <a:gdLst>
                <a:gd name="connsiteX0" fmla="*/ 0 w 570443"/>
                <a:gd name="connsiteY0" fmla="*/ 2284944 h 2284943"/>
                <a:gd name="connsiteX1" fmla="*/ 570444 w 570443"/>
                <a:gd name="connsiteY1" fmla="*/ 1142155 h 2284943"/>
                <a:gd name="connsiteX2" fmla="*/ 0 w 570443"/>
                <a:gd name="connsiteY2" fmla="*/ 0 h 2284943"/>
              </a:gdLst>
              <a:ahLst/>
              <a:cxnLst>
                <a:cxn ang="0">
                  <a:pos x="connsiteX0" y="connsiteY0"/>
                </a:cxn>
                <a:cxn ang="0">
                  <a:pos x="connsiteX1" y="connsiteY1"/>
                </a:cxn>
                <a:cxn ang="0">
                  <a:pos x="connsiteX2" y="connsiteY2"/>
                </a:cxn>
              </a:cxnLst>
              <a:rect l="l" t="t" r="r" b="b"/>
              <a:pathLst>
                <a:path w="570443" h="2284943">
                  <a:moveTo>
                    <a:pt x="0" y="2284944"/>
                  </a:moveTo>
                  <a:lnTo>
                    <a:pt x="570444" y="1142155"/>
                  </a:lnTo>
                  <a:lnTo>
                    <a:pt x="0" y="0"/>
                  </a:lnTo>
                  <a:close/>
                </a:path>
              </a:pathLst>
            </a:custGeom>
            <a:solidFill>
              <a:srgbClr val="B4BEA5"/>
            </a:solidFill>
            <a:ln w="6335" cap="flat">
              <a:noFill/>
              <a:prstDash val="solid"/>
              <a:miter/>
            </a:ln>
          </p:spPr>
          <p:txBody>
            <a:bodyPr rtlCol="0" anchor="ctr"/>
            <a:lstStyle/>
            <a:p>
              <a:endParaRPr lang="de-DE"/>
            </a:p>
          </p:txBody>
        </p:sp>
        <p:sp>
          <p:nvSpPr>
            <p:cNvPr id="28" name="Freihandform: Form 27">
              <a:extLst>
                <a:ext uri="{FF2B5EF4-FFF2-40B4-BE49-F238E27FC236}">
                  <a16:creationId xmlns:a16="http://schemas.microsoft.com/office/drawing/2014/main" id="{F81B7D4A-B562-4D26-A2A1-9178ABE921CD}"/>
                </a:ext>
              </a:extLst>
            </p:cNvPr>
            <p:cNvSpPr/>
            <p:nvPr/>
          </p:nvSpPr>
          <p:spPr>
            <a:xfrm>
              <a:off x="8195091" y="4570520"/>
              <a:ext cx="570443" cy="2284943"/>
            </a:xfrm>
            <a:custGeom>
              <a:avLst/>
              <a:gdLst>
                <a:gd name="connsiteX0" fmla="*/ 0 w 570443"/>
                <a:gd name="connsiteY0" fmla="*/ 2284944 h 2284943"/>
                <a:gd name="connsiteX1" fmla="*/ 570444 w 570443"/>
                <a:gd name="connsiteY1" fmla="*/ 1142155 h 2284943"/>
                <a:gd name="connsiteX2" fmla="*/ 0 w 570443"/>
                <a:gd name="connsiteY2" fmla="*/ 0 h 2284943"/>
              </a:gdLst>
              <a:ahLst/>
              <a:cxnLst>
                <a:cxn ang="0">
                  <a:pos x="connsiteX0" y="connsiteY0"/>
                </a:cxn>
                <a:cxn ang="0">
                  <a:pos x="connsiteX1" y="connsiteY1"/>
                </a:cxn>
                <a:cxn ang="0">
                  <a:pos x="connsiteX2" y="connsiteY2"/>
                </a:cxn>
              </a:cxnLst>
              <a:rect l="l" t="t" r="r" b="b"/>
              <a:pathLst>
                <a:path w="570443" h="2284943">
                  <a:moveTo>
                    <a:pt x="0" y="2284944"/>
                  </a:moveTo>
                  <a:lnTo>
                    <a:pt x="570444" y="1142155"/>
                  </a:lnTo>
                  <a:lnTo>
                    <a:pt x="0" y="0"/>
                  </a:lnTo>
                  <a:close/>
                </a:path>
              </a:pathLst>
            </a:custGeom>
            <a:solidFill>
              <a:srgbClr val="B4BEA5"/>
            </a:solidFill>
            <a:ln w="6335" cap="flat">
              <a:noFill/>
              <a:prstDash val="solid"/>
              <a:miter/>
            </a:ln>
          </p:spPr>
          <p:txBody>
            <a:bodyPr rtlCol="0" anchor="ctr"/>
            <a:lstStyle/>
            <a:p>
              <a:endParaRPr lang="de-DE"/>
            </a:p>
          </p:txBody>
        </p:sp>
        <p:sp>
          <p:nvSpPr>
            <p:cNvPr id="29" name="Freihandform: Form 28">
              <a:extLst>
                <a:ext uri="{FF2B5EF4-FFF2-40B4-BE49-F238E27FC236}">
                  <a16:creationId xmlns:a16="http://schemas.microsoft.com/office/drawing/2014/main" id="{D84A6BF5-DBC1-422A-8B4B-39FF22A1641A}"/>
                </a:ext>
              </a:extLst>
            </p:cNvPr>
            <p:cNvSpPr/>
            <p:nvPr/>
          </p:nvSpPr>
          <p:spPr>
            <a:xfrm>
              <a:off x="8765535" y="4570520"/>
              <a:ext cx="1140887" cy="2284943"/>
            </a:xfrm>
            <a:custGeom>
              <a:avLst/>
              <a:gdLst>
                <a:gd name="connsiteX0" fmla="*/ 0 w 1140887"/>
                <a:gd name="connsiteY0" fmla="*/ 0 h 2284943"/>
                <a:gd name="connsiteX1" fmla="*/ 0 w 1140887"/>
                <a:gd name="connsiteY1" fmla="*/ 2284944 h 2284943"/>
                <a:gd name="connsiteX2" fmla="*/ 1140887 w 1140887"/>
                <a:gd name="connsiteY2" fmla="*/ 1142155 h 2284943"/>
                <a:gd name="connsiteX3" fmla="*/ 0 w 1140887"/>
                <a:gd name="connsiteY3" fmla="*/ 0 h 2284943"/>
              </a:gdLst>
              <a:ahLst/>
              <a:cxnLst>
                <a:cxn ang="0">
                  <a:pos x="connsiteX0" y="connsiteY0"/>
                </a:cxn>
                <a:cxn ang="0">
                  <a:pos x="connsiteX1" y="connsiteY1"/>
                </a:cxn>
                <a:cxn ang="0">
                  <a:pos x="connsiteX2" y="connsiteY2"/>
                </a:cxn>
                <a:cxn ang="0">
                  <a:pos x="connsiteX3" y="connsiteY3"/>
                </a:cxn>
              </a:cxnLst>
              <a:rect l="l" t="t" r="r" b="b"/>
              <a:pathLst>
                <a:path w="1140887" h="2284943">
                  <a:moveTo>
                    <a:pt x="0" y="0"/>
                  </a:moveTo>
                  <a:lnTo>
                    <a:pt x="0" y="2284944"/>
                  </a:lnTo>
                  <a:lnTo>
                    <a:pt x="1140887" y="1142155"/>
                  </a:lnTo>
                  <a:lnTo>
                    <a:pt x="0" y="0"/>
                  </a:lnTo>
                  <a:close/>
                </a:path>
              </a:pathLst>
            </a:custGeom>
            <a:solidFill>
              <a:srgbClr val="B4BEA5"/>
            </a:solidFill>
            <a:ln w="6335" cap="flat">
              <a:noFill/>
              <a:prstDash val="solid"/>
              <a:miter/>
            </a:ln>
          </p:spPr>
          <p:txBody>
            <a:bodyPr rtlCol="0" anchor="ctr"/>
            <a:lstStyle/>
            <a:p>
              <a:endParaRPr lang="de-DE"/>
            </a:p>
          </p:txBody>
        </p:sp>
        <p:sp>
          <p:nvSpPr>
            <p:cNvPr id="30" name="Freihandform: Form 29">
              <a:extLst>
                <a:ext uri="{FF2B5EF4-FFF2-40B4-BE49-F238E27FC236}">
                  <a16:creationId xmlns:a16="http://schemas.microsoft.com/office/drawing/2014/main" id="{6FEF3CC5-9879-4D05-80F9-8EA552CBF6D7}"/>
                </a:ext>
              </a:extLst>
            </p:cNvPr>
            <p:cNvSpPr/>
            <p:nvPr/>
          </p:nvSpPr>
          <p:spPr>
            <a:xfrm>
              <a:off x="9908323" y="4570521"/>
              <a:ext cx="2284943" cy="2284943"/>
            </a:xfrm>
            <a:custGeom>
              <a:avLst/>
              <a:gdLst>
                <a:gd name="connsiteX0" fmla="*/ 0 w 2284943"/>
                <a:gd name="connsiteY0" fmla="*/ 0 h 2284943"/>
                <a:gd name="connsiteX1" fmla="*/ 2284944 w 2284943"/>
                <a:gd name="connsiteY1" fmla="*/ 0 h 2284943"/>
                <a:gd name="connsiteX2" fmla="*/ 2284944 w 2284943"/>
                <a:gd name="connsiteY2" fmla="*/ 2284944 h 2284943"/>
                <a:gd name="connsiteX3" fmla="*/ 0 w 2284943"/>
                <a:gd name="connsiteY3" fmla="*/ 2284944 h 2284943"/>
              </a:gdLst>
              <a:ahLst/>
              <a:cxnLst>
                <a:cxn ang="0">
                  <a:pos x="connsiteX0" y="connsiteY0"/>
                </a:cxn>
                <a:cxn ang="0">
                  <a:pos x="connsiteX1" y="connsiteY1"/>
                </a:cxn>
                <a:cxn ang="0">
                  <a:pos x="connsiteX2" y="connsiteY2"/>
                </a:cxn>
                <a:cxn ang="0">
                  <a:pos x="connsiteX3" y="connsiteY3"/>
                </a:cxn>
              </a:cxnLst>
              <a:rect l="l" t="t" r="r" b="b"/>
              <a:pathLst>
                <a:path w="2284943" h="2284943">
                  <a:moveTo>
                    <a:pt x="0" y="0"/>
                  </a:moveTo>
                  <a:lnTo>
                    <a:pt x="2284944" y="0"/>
                  </a:lnTo>
                  <a:lnTo>
                    <a:pt x="2284944" y="2284944"/>
                  </a:lnTo>
                  <a:lnTo>
                    <a:pt x="0" y="2284944"/>
                  </a:lnTo>
                  <a:close/>
                </a:path>
              </a:pathLst>
            </a:custGeom>
            <a:solidFill>
              <a:srgbClr val="C8F04B"/>
            </a:solidFill>
            <a:ln w="6335" cap="flat">
              <a:noFill/>
              <a:prstDash val="solid"/>
              <a:miter/>
            </a:ln>
          </p:spPr>
          <p:txBody>
            <a:bodyPr rtlCol="0" anchor="ctr"/>
            <a:lstStyle/>
            <a:p>
              <a:endParaRPr lang="de-DE"/>
            </a:p>
          </p:txBody>
        </p:sp>
        <p:sp>
          <p:nvSpPr>
            <p:cNvPr id="31" name="Freihandform: Form 30">
              <a:extLst>
                <a:ext uri="{FF2B5EF4-FFF2-40B4-BE49-F238E27FC236}">
                  <a16:creationId xmlns:a16="http://schemas.microsoft.com/office/drawing/2014/main" id="{A83D3D8C-77F2-413D-88B8-5755F71A7C5C}"/>
                </a:ext>
              </a:extLst>
            </p:cNvPr>
            <p:cNvSpPr/>
            <p:nvPr/>
          </p:nvSpPr>
          <p:spPr>
            <a:xfrm>
              <a:off x="10213194" y="4812642"/>
              <a:ext cx="1675836" cy="1800700"/>
            </a:xfrm>
            <a:custGeom>
              <a:avLst/>
              <a:gdLst>
                <a:gd name="connsiteX0" fmla="*/ 1675836 w 1675836"/>
                <a:gd name="connsiteY0" fmla="*/ 848059 h 1800700"/>
                <a:gd name="connsiteX1" fmla="*/ 1675836 w 1675836"/>
                <a:gd name="connsiteY1" fmla="*/ 541921 h 1800700"/>
                <a:gd name="connsiteX2" fmla="*/ 1131380 w 1675836"/>
                <a:gd name="connsiteY2" fmla="*/ 0 h 1800700"/>
                <a:gd name="connsiteX3" fmla="*/ 544457 w 1675836"/>
                <a:gd name="connsiteY3" fmla="*/ 0 h 1800700"/>
                <a:gd name="connsiteX4" fmla="*/ 0 w 1675836"/>
                <a:gd name="connsiteY4" fmla="*/ 541921 h 1800700"/>
                <a:gd name="connsiteX5" fmla="*/ 0 w 1675836"/>
                <a:gd name="connsiteY5" fmla="*/ 848059 h 1800700"/>
                <a:gd name="connsiteX6" fmla="*/ 544457 w 1675836"/>
                <a:gd name="connsiteY6" fmla="*/ 1389981 h 1800700"/>
                <a:gd name="connsiteX7" fmla="*/ 977360 w 1675836"/>
                <a:gd name="connsiteY7" fmla="*/ 1389981 h 1800700"/>
                <a:gd name="connsiteX8" fmla="*/ 1538930 w 1675836"/>
                <a:gd name="connsiteY8" fmla="*/ 1800701 h 1800700"/>
                <a:gd name="connsiteX9" fmla="*/ 1412165 w 1675836"/>
                <a:gd name="connsiteY9" fmla="*/ 1312020 h 1800700"/>
                <a:gd name="connsiteX10" fmla="*/ 1675836 w 1675836"/>
                <a:gd name="connsiteY10" fmla="*/ 848059 h 1800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75836" h="1800700">
                  <a:moveTo>
                    <a:pt x="1675836" y="848059"/>
                  </a:moveTo>
                  <a:lnTo>
                    <a:pt x="1675836" y="541921"/>
                  </a:lnTo>
                  <a:cubicBezTo>
                    <a:pt x="1675836" y="242755"/>
                    <a:pt x="1431814" y="0"/>
                    <a:pt x="1131380" y="0"/>
                  </a:cubicBezTo>
                  <a:lnTo>
                    <a:pt x="544457" y="0"/>
                  </a:lnTo>
                  <a:cubicBezTo>
                    <a:pt x="244023" y="0"/>
                    <a:pt x="0" y="242755"/>
                    <a:pt x="0" y="541921"/>
                  </a:cubicBezTo>
                  <a:lnTo>
                    <a:pt x="0" y="848059"/>
                  </a:lnTo>
                  <a:cubicBezTo>
                    <a:pt x="0" y="1147226"/>
                    <a:pt x="244023" y="1389981"/>
                    <a:pt x="544457" y="1389981"/>
                  </a:cubicBezTo>
                  <a:lnTo>
                    <a:pt x="977360" y="1389981"/>
                  </a:lnTo>
                  <a:lnTo>
                    <a:pt x="1538930" y="1800701"/>
                  </a:lnTo>
                  <a:lnTo>
                    <a:pt x="1412165" y="1312020"/>
                  </a:lnTo>
                  <a:cubicBezTo>
                    <a:pt x="1569988" y="1217581"/>
                    <a:pt x="1675836" y="1045180"/>
                    <a:pt x="1675836" y="848059"/>
                  </a:cubicBezTo>
                </a:path>
              </a:pathLst>
            </a:custGeom>
            <a:solidFill>
              <a:srgbClr val="B4BEA5"/>
            </a:solidFill>
            <a:ln w="6335" cap="flat">
              <a:noFill/>
              <a:prstDash val="solid"/>
              <a:miter/>
            </a:ln>
          </p:spPr>
          <p:txBody>
            <a:bodyPr rtlCol="0" anchor="ctr"/>
            <a:lstStyle/>
            <a:p>
              <a:endParaRPr lang="de-DE"/>
            </a:p>
          </p:txBody>
        </p:sp>
      </p:grpSp>
      <p:pic>
        <p:nvPicPr>
          <p:cNvPr id="33" name="Grafik 32">
            <a:extLst>
              <a:ext uri="{FF2B5EF4-FFF2-40B4-BE49-F238E27FC236}">
                <a16:creationId xmlns:a16="http://schemas.microsoft.com/office/drawing/2014/main" id="{B0FF271F-8FFA-40E9-9557-2BEE9BF15E77}"/>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332580" y="327236"/>
            <a:ext cx="1989139" cy="1370913"/>
          </a:xfrm>
          <a:prstGeom prst="rect">
            <a:avLst/>
          </a:prstGeom>
        </p:spPr>
      </p:pic>
    </p:spTree>
    <p:extLst>
      <p:ext uri="{BB962C8B-B14F-4D97-AF65-F5344CB8AC3E}">
        <p14:creationId xmlns:p14="http://schemas.microsoft.com/office/powerpoint/2010/main" val="21187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610635-5CEC-4384-A2C5-92AC0631E584}"/>
              </a:ext>
            </a:extLst>
          </p:cNvPr>
          <p:cNvSpPr>
            <a:spLocks noGrp="1"/>
          </p:cNvSpPr>
          <p:nvPr>
            <p:ph type="title"/>
          </p:nvPr>
        </p:nvSpPr>
        <p:spPr/>
        <p:txBody>
          <a:bodyPr/>
          <a:lstStyle>
            <a:lvl1pPr>
              <a:defRPr b="1">
                <a:latin typeface="+mn-lt"/>
              </a:defRPr>
            </a:lvl1pPr>
          </a:lstStyle>
          <a:p>
            <a:r>
              <a:rPr lang="en-US"/>
              <a:t>Click to edit Master title style</a:t>
            </a:r>
          </a:p>
        </p:txBody>
      </p:sp>
      <p:sp>
        <p:nvSpPr>
          <p:cNvPr id="3" name="Content Placeholder 2">
            <a:extLst>
              <a:ext uri="{FF2B5EF4-FFF2-40B4-BE49-F238E27FC236}">
                <a16:creationId xmlns:a16="http://schemas.microsoft.com/office/drawing/2014/main" id="{B4A8BB4E-225E-4BBD-BC67-20818DE0E807}"/>
              </a:ext>
            </a:extLst>
          </p:cNvPr>
          <p:cNvSpPr>
            <a:spLocks noGrp="1"/>
          </p:cNvSpPr>
          <p:nvPr>
            <p:ph idx="1"/>
          </p:nvPr>
        </p:nvSpPr>
        <p:spPr/>
        <p:txBody>
          <a:bodyPr/>
          <a:lstStyle>
            <a:lvl2pPr marL="685800" indent="-228600">
              <a:buFont typeface="Arial" panose="020B0604020202020204" pitchFamily="34" charset="0"/>
              <a:buChar char="•"/>
              <a:defRPr/>
            </a:lvl2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09623A2F-A054-4209-9CB7-42837F1E8368}"/>
              </a:ext>
            </a:extLst>
          </p:cNvPr>
          <p:cNvSpPr>
            <a:spLocks noGrp="1"/>
          </p:cNvSpPr>
          <p:nvPr>
            <p:ph type="dt" sz="half" idx="10"/>
          </p:nvPr>
        </p:nvSpPr>
        <p:spPr/>
        <p:txBody>
          <a:bodyPr/>
          <a:lstStyle/>
          <a:p>
            <a:fld id="{36A8F8BD-08BB-4A8A-8AA8-0E91AB431CE6}" type="datetime1">
              <a:rPr lang="en-US" smtClean="0"/>
              <a:t>6/24/2021</a:t>
            </a:fld>
            <a:endParaRPr lang="en-US"/>
          </a:p>
        </p:txBody>
      </p:sp>
      <p:sp>
        <p:nvSpPr>
          <p:cNvPr id="5" name="Footer Placeholder 4">
            <a:extLst>
              <a:ext uri="{FF2B5EF4-FFF2-40B4-BE49-F238E27FC236}">
                <a16:creationId xmlns:a16="http://schemas.microsoft.com/office/drawing/2014/main" id="{E8B15E96-6D50-49D4-A754-DB54CED3B1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86BBE9-FB13-47EA-8E2E-97B9E891EF5C}"/>
              </a:ext>
            </a:extLst>
          </p:cNvPr>
          <p:cNvSpPr>
            <a:spLocks noGrp="1"/>
          </p:cNvSpPr>
          <p:nvPr>
            <p:ph type="sldNum" sz="quarter" idx="12"/>
          </p:nvPr>
        </p:nvSpPr>
        <p:spPr/>
        <p:txBody>
          <a:bodyPr/>
          <a:lstStyle/>
          <a:p>
            <a:fld id="{CF13D369-8700-4468-8CC4-EE7C53720160}" type="slidenum">
              <a:rPr lang="en-US" smtClean="0"/>
              <a:t>‹#›</a:t>
            </a:fld>
            <a:endParaRPr lang="en-US"/>
          </a:p>
        </p:txBody>
      </p:sp>
    </p:spTree>
    <p:extLst>
      <p:ext uri="{BB962C8B-B14F-4D97-AF65-F5344CB8AC3E}">
        <p14:creationId xmlns:p14="http://schemas.microsoft.com/office/powerpoint/2010/main" val="40455174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C25859-FF05-4BE3-9984-9DE6B302C41E}"/>
              </a:ext>
            </a:extLst>
          </p:cNvPr>
          <p:cNvSpPr>
            <a:spLocks noGrp="1"/>
          </p:cNvSpPr>
          <p:nvPr>
            <p:ph type="title"/>
          </p:nvPr>
        </p:nvSpPr>
        <p:spPr>
          <a:xfrm>
            <a:off x="831850" y="1709738"/>
            <a:ext cx="10515600" cy="2852737"/>
          </a:xfrm>
        </p:spPr>
        <p:txBody>
          <a:bodyPr anchor="b"/>
          <a:lstStyle>
            <a:lvl1pPr>
              <a:defRPr sz="6000" b="1">
                <a:latin typeface="+mn-lt"/>
              </a:defRPr>
            </a:lvl1pPr>
          </a:lstStyle>
          <a:p>
            <a:r>
              <a:rPr lang="en-US"/>
              <a:t>Click to edit Master title style</a:t>
            </a:r>
          </a:p>
        </p:txBody>
      </p:sp>
      <p:sp>
        <p:nvSpPr>
          <p:cNvPr id="3" name="Text Placeholder 2">
            <a:extLst>
              <a:ext uri="{FF2B5EF4-FFF2-40B4-BE49-F238E27FC236}">
                <a16:creationId xmlns:a16="http://schemas.microsoft.com/office/drawing/2014/main" id="{DEF576AB-BBC3-44D6-B38A-2146FFA5355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E874BE9-2FBD-44FA-9901-235021B1F765}"/>
              </a:ext>
            </a:extLst>
          </p:cNvPr>
          <p:cNvSpPr>
            <a:spLocks noGrp="1"/>
          </p:cNvSpPr>
          <p:nvPr>
            <p:ph type="dt" sz="half" idx="10"/>
          </p:nvPr>
        </p:nvSpPr>
        <p:spPr/>
        <p:txBody>
          <a:bodyPr/>
          <a:lstStyle/>
          <a:p>
            <a:fld id="{BBB27DEC-FE6B-4C45-AEFE-23E3916E4A2C}" type="datetime1">
              <a:rPr lang="en-US" smtClean="0"/>
              <a:t>6/24/2021</a:t>
            </a:fld>
            <a:endParaRPr lang="en-US"/>
          </a:p>
        </p:txBody>
      </p:sp>
      <p:sp>
        <p:nvSpPr>
          <p:cNvPr id="5" name="Footer Placeholder 4">
            <a:extLst>
              <a:ext uri="{FF2B5EF4-FFF2-40B4-BE49-F238E27FC236}">
                <a16:creationId xmlns:a16="http://schemas.microsoft.com/office/drawing/2014/main" id="{7F390B51-59EA-41AB-94E9-3752857031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6EBA5D-F0A5-4D6B-A1F2-BFABC769D04B}"/>
              </a:ext>
            </a:extLst>
          </p:cNvPr>
          <p:cNvSpPr>
            <a:spLocks noGrp="1"/>
          </p:cNvSpPr>
          <p:nvPr>
            <p:ph type="sldNum" sz="quarter" idx="12"/>
          </p:nvPr>
        </p:nvSpPr>
        <p:spPr/>
        <p:txBody>
          <a:bodyPr/>
          <a:lstStyle/>
          <a:p>
            <a:fld id="{CF13D369-8700-4468-8CC4-EE7C53720160}" type="slidenum">
              <a:rPr lang="en-US" smtClean="0"/>
              <a:t>‹#›</a:t>
            </a:fld>
            <a:endParaRPr lang="en-US"/>
          </a:p>
        </p:txBody>
      </p:sp>
    </p:spTree>
    <p:extLst>
      <p:ext uri="{BB962C8B-B14F-4D97-AF65-F5344CB8AC3E}">
        <p14:creationId xmlns:p14="http://schemas.microsoft.com/office/powerpoint/2010/main" val="359439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11501-5772-471B-AFD3-1C60F0C3197D}"/>
              </a:ext>
            </a:extLst>
          </p:cNvPr>
          <p:cNvSpPr>
            <a:spLocks noGrp="1"/>
          </p:cNvSpPr>
          <p:nvPr>
            <p:ph type="title"/>
          </p:nvPr>
        </p:nvSpPr>
        <p:spPr/>
        <p:txBody>
          <a:bodyPr/>
          <a:lstStyle>
            <a:lvl1pPr>
              <a:defRPr b="1">
                <a:latin typeface="+mn-lt"/>
              </a:defRPr>
            </a:lvl1pPr>
          </a:lstStyle>
          <a:p>
            <a:r>
              <a:rPr lang="en-US"/>
              <a:t>Click to edit Master title style</a:t>
            </a:r>
          </a:p>
        </p:txBody>
      </p:sp>
      <p:sp>
        <p:nvSpPr>
          <p:cNvPr id="3" name="Content Placeholder 2">
            <a:extLst>
              <a:ext uri="{FF2B5EF4-FFF2-40B4-BE49-F238E27FC236}">
                <a16:creationId xmlns:a16="http://schemas.microsoft.com/office/drawing/2014/main" id="{B30AA951-E9F3-4F45-BE8D-33D643E2292D}"/>
              </a:ext>
            </a:extLst>
          </p:cNvPr>
          <p:cNvSpPr>
            <a:spLocks noGrp="1"/>
          </p:cNvSpPr>
          <p:nvPr>
            <p:ph sz="half" idx="1"/>
          </p:nvPr>
        </p:nvSpPr>
        <p:spPr>
          <a:xfrm>
            <a:off x="838200" y="1825625"/>
            <a:ext cx="5181600" cy="4351338"/>
          </a:xfrm>
        </p:spPr>
        <p:txBody>
          <a:bodyPr/>
          <a:lstStyle>
            <a:lvl2pPr marL="685800" indent="-228600">
              <a:buFont typeface="Arial" panose="020B0604020202020204" pitchFamily="34" charset="0"/>
              <a:buChar char="•"/>
              <a:defRPr/>
            </a:lvl2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42167EA7-40E6-4C26-853D-899527397BB9}"/>
              </a:ext>
            </a:extLst>
          </p:cNvPr>
          <p:cNvSpPr>
            <a:spLocks noGrp="1"/>
          </p:cNvSpPr>
          <p:nvPr>
            <p:ph sz="half" idx="2"/>
          </p:nvPr>
        </p:nvSpPr>
        <p:spPr>
          <a:xfrm>
            <a:off x="6172200" y="1825625"/>
            <a:ext cx="5181600" cy="4351338"/>
          </a:xfrm>
        </p:spPr>
        <p:txBody>
          <a:bodyPr/>
          <a:lstStyle>
            <a:lvl2pPr marL="685800" indent="-228600">
              <a:buFont typeface="Arial" panose="020B0604020202020204" pitchFamily="34" charset="0"/>
              <a:buChar char="•"/>
              <a:defRPr/>
            </a:lvl2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4EF73D78-4183-4F29-8643-E9C5524EAA37}"/>
              </a:ext>
            </a:extLst>
          </p:cNvPr>
          <p:cNvSpPr>
            <a:spLocks noGrp="1"/>
          </p:cNvSpPr>
          <p:nvPr>
            <p:ph type="dt" sz="half" idx="10"/>
          </p:nvPr>
        </p:nvSpPr>
        <p:spPr/>
        <p:txBody>
          <a:bodyPr/>
          <a:lstStyle/>
          <a:p>
            <a:fld id="{EF26BF74-6D9E-4704-9FB6-10854F62FD25}" type="datetime1">
              <a:rPr lang="en-US" smtClean="0"/>
              <a:t>6/24/2021</a:t>
            </a:fld>
            <a:endParaRPr lang="en-US"/>
          </a:p>
        </p:txBody>
      </p:sp>
      <p:sp>
        <p:nvSpPr>
          <p:cNvPr id="6" name="Footer Placeholder 5">
            <a:extLst>
              <a:ext uri="{FF2B5EF4-FFF2-40B4-BE49-F238E27FC236}">
                <a16:creationId xmlns:a16="http://schemas.microsoft.com/office/drawing/2014/main" id="{3AAB7B4F-EA3E-4405-8DCF-DB23CA60BEF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1578963-6E88-449C-AF13-1CC62AD335E3}"/>
              </a:ext>
            </a:extLst>
          </p:cNvPr>
          <p:cNvSpPr>
            <a:spLocks noGrp="1"/>
          </p:cNvSpPr>
          <p:nvPr>
            <p:ph type="sldNum" sz="quarter" idx="12"/>
          </p:nvPr>
        </p:nvSpPr>
        <p:spPr/>
        <p:txBody>
          <a:bodyPr/>
          <a:lstStyle/>
          <a:p>
            <a:fld id="{CF13D369-8700-4468-8CC4-EE7C53720160}" type="slidenum">
              <a:rPr lang="en-US" smtClean="0"/>
              <a:t>‹#›</a:t>
            </a:fld>
            <a:endParaRPr lang="en-US"/>
          </a:p>
        </p:txBody>
      </p:sp>
    </p:spTree>
    <p:extLst>
      <p:ext uri="{BB962C8B-B14F-4D97-AF65-F5344CB8AC3E}">
        <p14:creationId xmlns:p14="http://schemas.microsoft.com/office/powerpoint/2010/main" val="1243839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D0960A-D71E-4D7A-A787-74D6DBC298A7}"/>
              </a:ext>
            </a:extLst>
          </p:cNvPr>
          <p:cNvSpPr>
            <a:spLocks noGrp="1"/>
          </p:cNvSpPr>
          <p:nvPr>
            <p:ph type="title"/>
          </p:nvPr>
        </p:nvSpPr>
        <p:spPr>
          <a:xfrm>
            <a:off x="839788" y="365125"/>
            <a:ext cx="10515600" cy="1325563"/>
          </a:xfrm>
        </p:spPr>
        <p:txBody>
          <a:bodyPr/>
          <a:lstStyle>
            <a:lvl1pPr>
              <a:defRPr b="1">
                <a:latin typeface="+mn-lt"/>
              </a:defRPr>
            </a:lvl1pPr>
          </a:lstStyle>
          <a:p>
            <a:r>
              <a:rPr lang="en-US"/>
              <a:t>Click to edit Master title style</a:t>
            </a:r>
          </a:p>
        </p:txBody>
      </p:sp>
      <p:sp>
        <p:nvSpPr>
          <p:cNvPr id="3" name="Text Placeholder 2">
            <a:extLst>
              <a:ext uri="{FF2B5EF4-FFF2-40B4-BE49-F238E27FC236}">
                <a16:creationId xmlns:a16="http://schemas.microsoft.com/office/drawing/2014/main" id="{62DCE931-0A02-4E5D-BC3A-23D8B0C754B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EF3536B-B25D-424A-B0DF-0E8150B9D99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5C1CA37-FDC4-41B1-B1AC-B87A790C8CF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C9A0925-DF69-4EA2-9066-DB572E22442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1DE81A6-5371-4902-8150-5FF40623197D}"/>
              </a:ext>
            </a:extLst>
          </p:cNvPr>
          <p:cNvSpPr>
            <a:spLocks noGrp="1"/>
          </p:cNvSpPr>
          <p:nvPr>
            <p:ph type="dt" sz="half" idx="10"/>
          </p:nvPr>
        </p:nvSpPr>
        <p:spPr/>
        <p:txBody>
          <a:bodyPr/>
          <a:lstStyle/>
          <a:p>
            <a:fld id="{46269F49-6F24-41E3-99E1-36D6A62E0123}" type="datetime1">
              <a:rPr lang="en-US" smtClean="0"/>
              <a:t>6/24/2021</a:t>
            </a:fld>
            <a:endParaRPr lang="en-US"/>
          </a:p>
        </p:txBody>
      </p:sp>
      <p:sp>
        <p:nvSpPr>
          <p:cNvPr id="8" name="Footer Placeholder 7">
            <a:extLst>
              <a:ext uri="{FF2B5EF4-FFF2-40B4-BE49-F238E27FC236}">
                <a16:creationId xmlns:a16="http://schemas.microsoft.com/office/drawing/2014/main" id="{7BE31778-510A-4041-9C9D-C1F82C700CA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0BFF709-2C1D-4720-9A95-6CC79415EF28}"/>
              </a:ext>
            </a:extLst>
          </p:cNvPr>
          <p:cNvSpPr>
            <a:spLocks noGrp="1"/>
          </p:cNvSpPr>
          <p:nvPr>
            <p:ph type="sldNum" sz="quarter" idx="12"/>
          </p:nvPr>
        </p:nvSpPr>
        <p:spPr/>
        <p:txBody>
          <a:bodyPr/>
          <a:lstStyle/>
          <a:p>
            <a:fld id="{CF13D369-8700-4468-8CC4-EE7C53720160}" type="slidenum">
              <a:rPr lang="en-US" smtClean="0"/>
              <a:t>‹#›</a:t>
            </a:fld>
            <a:endParaRPr lang="en-US"/>
          </a:p>
        </p:txBody>
      </p:sp>
    </p:spTree>
    <p:extLst>
      <p:ext uri="{BB962C8B-B14F-4D97-AF65-F5344CB8AC3E}">
        <p14:creationId xmlns:p14="http://schemas.microsoft.com/office/powerpoint/2010/main" val="19739815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4309B-B01A-412B-BEED-0D67B99F644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5EF931A-F7EF-4755-8AE3-BFC95E008188}"/>
              </a:ext>
            </a:extLst>
          </p:cNvPr>
          <p:cNvSpPr>
            <a:spLocks noGrp="1"/>
          </p:cNvSpPr>
          <p:nvPr>
            <p:ph type="dt" sz="half" idx="10"/>
          </p:nvPr>
        </p:nvSpPr>
        <p:spPr/>
        <p:txBody>
          <a:bodyPr/>
          <a:lstStyle/>
          <a:p>
            <a:fld id="{6AEA245D-C950-427F-90AD-A5991B6CD881}" type="datetime1">
              <a:rPr lang="en-US" smtClean="0"/>
              <a:t>6/24/2021</a:t>
            </a:fld>
            <a:endParaRPr lang="en-US"/>
          </a:p>
        </p:txBody>
      </p:sp>
      <p:sp>
        <p:nvSpPr>
          <p:cNvPr id="4" name="Footer Placeholder 3">
            <a:extLst>
              <a:ext uri="{FF2B5EF4-FFF2-40B4-BE49-F238E27FC236}">
                <a16:creationId xmlns:a16="http://schemas.microsoft.com/office/drawing/2014/main" id="{8C5A84C3-A4E1-4FF5-A4F0-1C7633002EF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3D42B29-0923-4F80-A1BA-EADDF40ED4CA}"/>
              </a:ext>
            </a:extLst>
          </p:cNvPr>
          <p:cNvSpPr>
            <a:spLocks noGrp="1"/>
          </p:cNvSpPr>
          <p:nvPr>
            <p:ph type="sldNum" sz="quarter" idx="12"/>
          </p:nvPr>
        </p:nvSpPr>
        <p:spPr/>
        <p:txBody>
          <a:bodyPr/>
          <a:lstStyle/>
          <a:p>
            <a:fld id="{CF13D369-8700-4468-8CC4-EE7C53720160}" type="slidenum">
              <a:rPr lang="en-US" smtClean="0"/>
              <a:t>‹#›</a:t>
            </a:fld>
            <a:endParaRPr lang="en-US"/>
          </a:p>
        </p:txBody>
      </p:sp>
    </p:spTree>
    <p:extLst>
      <p:ext uri="{BB962C8B-B14F-4D97-AF65-F5344CB8AC3E}">
        <p14:creationId xmlns:p14="http://schemas.microsoft.com/office/powerpoint/2010/main" val="4694156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F0237E6-99B3-43E0-8CE0-F79E41697C7E}"/>
              </a:ext>
            </a:extLst>
          </p:cNvPr>
          <p:cNvSpPr>
            <a:spLocks noGrp="1"/>
          </p:cNvSpPr>
          <p:nvPr>
            <p:ph type="dt" sz="half" idx="10"/>
          </p:nvPr>
        </p:nvSpPr>
        <p:spPr/>
        <p:txBody>
          <a:bodyPr/>
          <a:lstStyle/>
          <a:p>
            <a:fld id="{78502B6E-3404-4F23-A953-FDF3AA194680}" type="datetime1">
              <a:rPr lang="en-US" smtClean="0"/>
              <a:t>6/24/2021</a:t>
            </a:fld>
            <a:endParaRPr lang="en-US"/>
          </a:p>
        </p:txBody>
      </p:sp>
      <p:sp>
        <p:nvSpPr>
          <p:cNvPr id="3" name="Footer Placeholder 2">
            <a:extLst>
              <a:ext uri="{FF2B5EF4-FFF2-40B4-BE49-F238E27FC236}">
                <a16:creationId xmlns:a16="http://schemas.microsoft.com/office/drawing/2014/main" id="{65806CEB-FFE8-45C9-A160-C5690427338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AD5E00E-7BEC-4215-AB68-7381349887D3}"/>
              </a:ext>
            </a:extLst>
          </p:cNvPr>
          <p:cNvSpPr>
            <a:spLocks noGrp="1"/>
          </p:cNvSpPr>
          <p:nvPr>
            <p:ph type="sldNum" sz="quarter" idx="12"/>
          </p:nvPr>
        </p:nvSpPr>
        <p:spPr/>
        <p:txBody>
          <a:bodyPr/>
          <a:lstStyle/>
          <a:p>
            <a:fld id="{CF13D369-8700-4468-8CC4-EE7C53720160}" type="slidenum">
              <a:rPr lang="en-US" smtClean="0"/>
              <a:t>‹#›</a:t>
            </a:fld>
            <a:endParaRPr lang="en-US"/>
          </a:p>
        </p:txBody>
      </p:sp>
    </p:spTree>
    <p:extLst>
      <p:ext uri="{BB962C8B-B14F-4D97-AF65-F5344CB8AC3E}">
        <p14:creationId xmlns:p14="http://schemas.microsoft.com/office/powerpoint/2010/main" val="3107739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A25F9-8356-48AF-8918-4A2F8F7CF14F}"/>
              </a:ext>
            </a:extLst>
          </p:cNvPr>
          <p:cNvSpPr>
            <a:spLocks noGrp="1"/>
          </p:cNvSpPr>
          <p:nvPr>
            <p:ph type="title"/>
          </p:nvPr>
        </p:nvSpPr>
        <p:spPr>
          <a:xfrm>
            <a:off x="839788" y="457200"/>
            <a:ext cx="3932237" cy="1600200"/>
          </a:xfrm>
        </p:spPr>
        <p:txBody>
          <a:bodyPr anchor="b"/>
          <a:lstStyle>
            <a:lvl1pPr>
              <a:defRPr sz="3200" b="1">
                <a:latin typeface="+mn-lt"/>
              </a:defRPr>
            </a:lvl1pPr>
          </a:lstStyle>
          <a:p>
            <a:r>
              <a:rPr lang="en-US"/>
              <a:t>Click to edit Master title style</a:t>
            </a:r>
          </a:p>
        </p:txBody>
      </p:sp>
      <p:sp>
        <p:nvSpPr>
          <p:cNvPr id="3" name="Content Placeholder 2">
            <a:extLst>
              <a:ext uri="{FF2B5EF4-FFF2-40B4-BE49-F238E27FC236}">
                <a16:creationId xmlns:a16="http://schemas.microsoft.com/office/drawing/2014/main" id="{7599E571-ED8F-488E-BC94-67043974E40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C23B47D-DAEF-4BE7-BDB4-3EAC834B4B8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45550B2-964B-495E-8261-847B7ACC54AB}"/>
              </a:ext>
            </a:extLst>
          </p:cNvPr>
          <p:cNvSpPr>
            <a:spLocks noGrp="1"/>
          </p:cNvSpPr>
          <p:nvPr>
            <p:ph type="dt" sz="half" idx="10"/>
          </p:nvPr>
        </p:nvSpPr>
        <p:spPr/>
        <p:txBody>
          <a:bodyPr/>
          <a:lstStyle/>
          <a:p>
            <a:fld id="{F07DB540-1546-4174-8277-76BD957A9002}" type="datetime1">
              <a:rPr lang="en-US" smtClean="0"/>
              <a:t>6/24/2021</a:t>
            </a:fld>
            <a:endParaRPr lang="en-US"/>
          </a:p>
        </p:txBody>
      </p:sp>
      <p:sp>
        <p:nvSpPr>
          <p:cNvPr id="6" name="Footer Placeholder 5">
            <a:extLst>
              <a:ext uri="{FF2B5EF4-FFF2-40B4-BE49-F238E27FC236}">
                <a16:creationId xmlns:a16="http://schemas.microsoft.com/office/drawing/2014/main" id="{4F10F761-F58F-4325-85D5-562C5D051EC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C07DC73-208E-4865-87D1-F946ACE438AC}"/>
              </a:ext>
            </a:extLst>
          </p:cNvPr>
          <p:cNvSpPr>
            <a:spLocks noGrp="1"/>
          </p:cNvSpPr>
          <p:nvPr>
            <p:ph type="sldNum" sz="quarter" idx="12"/>
          </p:nvPr>
        </p:nvSpPr>
        <p:spPr/>
        <p:txBody>
          <a:bodyPr/>
          <a:lstStyle/>
          <a:p>
            <a:fld id="{CF13D369-8700-4468-8CC4-EE7C53720160}" type="slidenum">
              <a:rPr lang="en-US" smtClean="0"/>
              <a:t>‹#›</a:t>
            </a:fld>
            <a:endParaRPr lang="en-US"/>
          </a:p>
        </p:txBody>
      </p:sp>
    </p:spTree>
    <p:extLst>
      <p:ext uri="{BB962C8B-B14F-4D97-AF65-F5344CB8AC3E}">
        <p14:creationId xmlns:p14="http://schemas.microsoft.com/office/powerpoint/2010/main" val="18370583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BD931-B410-4998-8FAD-E589AFF4FF7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6FAA984-1199-43A2-97C7-03EB24D42AB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9603AE7-CA65-45F3-8ED4-956CCC07215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C498087-5B2F-42E7-90BC-C2A2AE09BE5B}"/>
              </a:ext>
            </a:extLst>
          </p:cNvPr>
          <p:cNvSpPr>
            <a:spLocks noGrp="1"/>
          </p:cNvSpPr>
          <p:nvPr>
            <p:ph type="dt" sz="half" idx="10"/>
          </p:nvPr>
        </p:nvSpPr>
        <p:spPr/>
        <p:txBody>
          <a:bodyPr/>
          <a:lstStyle/>
          <a:p>
            <a:fld id="{E97A57B1-A5D9-45E6-A279-9AEA52C5FC22}" type="datetime1">
              <a:rPr lang="en-US" smtClean="0"/>
              <a:t>6/24/2021</a:t>
            </a:fld>
            <a:endParaRPr lang="en-US"/>
          </a:p>
        </p:txBody>
      </p:sp>
      <p:sp>
        <p:nvSpPr>
          <p:cNvPr id="6" name="Footer Placeholder 5">
            <a:extLst>
              <a:ext uri="{FF2B5EF4-FFF2-40B4-BE49-F238E27FC236}">
                <a16:creationId xmlns:a16="http://schemas.microsoft.com/office/drawing/2014/main" id="{2058AFC6-D80C-4F36-BCCE-C85A8F4DAA8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4313FD0-C90A-4586-BDDA-A704638CBC6C}"/>
              </a:ext>
            </a:extLst>
          </p:cNvPr>
          <p:cNvSpPr>
            <a:spLocks noGrp="1"/>
          </p:cNvSpPr>
          <p:nvPr>
            <p:ph type="sldNum" sz="quarter" idx="12"/>
          </p:nvPr>
        </p:nvSpPr>
        <p:spPr/>
        <p:txBody>
          <a:bodyPr/>
          <a:lstStyle/>
          <a:p>
            <a:fld id="{CF13D369-8700-4468-8CC4-EE7C53720160}" type="slidenum">
              <a:rPr lang="en-US" smtClean="0"/>
              <a:t>‹#›</a:t>
            </a:fld>
            <a:endParaRPr lang="en-US"/>
          </a:p>
        </p:txBody>
      </p:sp>
    </p:spTree>
    <p:extLst>
      <p:ext uri="{BB962C8B-B14F-4D97-AF65-F5344CB8AC3E}">
        <p14:creationId xmlns:p14="http://schemas.microsoft.com/office/powerpoint/2010/main" val="3365428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67349E3-188E-48F2-B91D-5FA3E34220D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EF401C4-1EE0-44CC-8E8C-FF650AD8270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C6A944F-3A24-4EF6-A744-EF0C3AA9BF1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D45AFB-5F80-4C18-8A26-A6AD51EE6895}" type="datetime1">
              <a:rPr lang="en-US" smtClean="0"/>
              <a:t>6/24/2021</a:t>
            </a:fld>
            <a:endParaRPr lang="en-US" dirty="0"/>
          </a:p>
        </p:txBody>
      </p:sp>
      <p:sp>
        <p:nvSpPr>
          <p:cNvPr id="5" name="Footer Placeholder 4">
            <a:extLst>
              <a:ext uri="{FF2B5EF4-FFF2-40B4-BE49-F238E27FC236}">
                <a16:creationId xmlns:a16="http://schemas.microsoft.com/office/drawing/2014/main" id="{36BDDA52-73A5-48F7-814D-E811CBE67B3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3F164C1-FD47-4408-B785-D12A9B884CA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13D369-8700-4468-8CC4-EE7C53720160}" type="slidenum">
              <a:rPr lang="en-US" smtClean="0"/>
              <a:t>‹#›</a:t>
            </a:fld>
            <a:endParaRPr lang="en-US"/>
          </a:p>
        </p:txBody>
      </p:sp>
    </p:spTree>
    <p:extLst>
      <p:ext uri="{BB962C8B-B14F-4D97-AF65-F5344CB8AC3E}">
        <p14:creationId xmlns:p14="http://schemas.microsoft.com/office/powerpoint/2010/main" val="37864349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l" defTabSz="914400" rtl="0" eaLnBrk="1" latinLnBrk="0" hangingPunct="1">
        <a:lnSpc>
          <a:spcPct val="90000"/>
        </a:lnSpc>
        <a:spcBef>
          <a:spcPct val="0"/>
        </a:spcBef>
        <a:buNone/>
        <a:defRPr sz="4400" b="1" kern="1200">
          <a:solidFill>
            <a:srgbClr val="327BB6"/>
          </a:solidFill>
          <a:latin typeface="+mn-lt"/>
          <a:ea typeface="+mj-ea"/>
          <a:cs typeface="+mj-cs"/>
        </a:defRPr>
      </a:lvl1pPr>
    </p:titleStyle>
    <p:bodyStyle>
      <a:lvl1pPr marL="228600" indent="-228600" algn="l" defTabSz="914400" rtl="0" eaLnBrk="1" latinLnBrk="0" hangingPunct="1">
        <a:lnSpc>
          <a:spcPct val="90000"/>
        </a:lnSpc>
        <a:spcBef>
          <a:spcPts val="1000"/>
        </a:spcBef>
        <a:buClr>
          <a:srgbClr val="7030A0"/>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327BB6"/>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7030A0"/>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327BB6"/>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7030A0"/>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4.xml"/><Relationship Id="rId5" Type="http://schemas.openxmlformats.org/officeDocument/2006/relationships/hyperlink" Target="https://medrxiv.org/cgi/content/short/2021.03.01.21252663v1" TargetMode="External"/><Relationship Id="rId4" Type="http://schemas.openxmlformats.org/officeDocument/2006/relationships/chart" Target="../charts/chart2.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chart" Target="../charts/chart4.xml"/></Relationships>
</file>

<file path=ppt/slides/_rels/slide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chart" Target="../charts/chart6.xml"/></Relationships>
</file>

<file path=ppt/slides/_rels/slide7.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6.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1D2F95D-9C5B-4A39-8B0F-A66B621949BE}"/>
              </a:ext>
            </a:extLst>
          </p:cNvPr>
          <p:cNvSpPr>
            <a:spLocks noGrp="1"/>
          </p:cNvSpPr>
          <p:nvPr>
            <p:ph type="ctrTitle"/>
          </p:nvPr>
        </p:nvSpPr>
        <p:spPr/>
        <p:txBody>
          <a:bodyPr/>
          <a:lstStyle/>
          <a:p>
            <a:r>
              <a:rPr lang="en-US" sz="2800" dirty="0"/>
              <a:t>Global declines in HIV testing and reductions in new initiators - what does this mean for the future?</a:t>
            </a:r>
            <a:br>
              <a:rPr lang="en-US" sz="2800" dirty="0"/>
            </a:br>
            <a:br>
              <a:rPr lang="en-US" sz="2800" dirty="0"/>
            </a:br>
            <a:r>
              <a:rPr lang="en-US" sz="2800" dirty="0"/>
              <a:t>John Stover</a:t>
            </a:r>
            <a:br>
              <a:rPr lang="en-US" sz="2800" dirty="0"/>
            </a:br>
            <a:r>
              <a:rPr lang="en-US" sz="2800" dirty="0"/>
              <a:t>Avenir Health</a:t>
            </a:r>
            <a:endParaRPr lang="de-DE" dirty="0"/>
          </a:p>
        </p:txBody>
      </p:sp>
    </p:spTree>
    <p:extLst>
      <p:ext uri="{BB962C8B-B14F-4D97-AF65-F5344CB8AC3E}">
        <p14:creationId xmlns:p14="http://schemas.microsoft.com/office/powerpoint/2010/main" val="26247883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AE322-C952-43E9-B434-1C5AD65345AA}"/>
              </a:ext>
            </a:extLst>
          </p:cNvPr>
          <p:cNvSpPr>
            <a:spLocks noGrp="1"/>
          </p:cNvSpPr>
          <p:nvPr>
            <p:ph type="title"/>
          </p:nvPr>
        </p:nvSpPr>
        <p:spPr/>
        <p:txBody>
          <a:bodyPr/>
          <a:lstStyle/>
          <a:p>
            <a:r>
              <a:rPr lang="en-US" dirty="0"/>
              <a:t>Conclusion</a:t>
            </a:r>
          </a:p>
        </p:txBody>
      </p:sp>
      <p:sp>
        <p:nvSpPr>
          <p:cNvPr id="4" name="Content Placeholder 3">
            <a:extLst>
              <a:ext uri="{FF2B5EF4-FFF2-40B4-BE49-F238E27FC236}">
                <a16:creationId xmlns:a16="http://schemas.microsoft.com/office/drawing/2014/main" id="{22D46CB0-D551-44E0-82A2-3106BFFE2B51}"/>
              </a:ext>
            </a:extLst>
          </p:cNvPr>
          <p:cNvSpPr>
            <a:spLocks noGrp="1"/>
          </p:cNvSpPr>
          <p:nvPr>
            <p:ph idx="1"/>
          </p:nvPr>
        </p:nvSpPr>
        <p:spPr/>
        <p:txBody>
          <a:bodyPr/>
          <a:lstStyle/>
          <a:p>
            <a:r>
              <a:rPr lang="en-US" dirty="0"/>
              <a:t>Disruptions in HIV services due to COVID-19 are evident in program data, but most programs seem to have responded well to the challenges of maintaining essential HIV services</a:t>
            </a:r>
          </a:p>
          <a:p>
            <a:r>
              <a:rPr lang="en-US" dirty="0"/>
              <a:t>Continued support for these efforts is essential to averting a potential significant increase in HIV-related deaths</a:t>
            </a:r>
          </a:p>
          <a:p>
            <a:endParaRPr lang="en-US" dirty="0"/>
          </a:p>
        </p:txBody>
      </p:sp>
      <p:sp>
        <p:nvSpPr>
          <p:cNvPr id="3" name="Slide Number Placeholder 2">
            <a:extLst>
              <a:ext uri="{FF2B5EF4-FFF2-40B4-BE49-F238E27FC236}">
                <a16:creationId xmlns:a16="http://schemas.microsoft.com/office/drawing/2014/main" id="{5744F5C8-C7D6-4DE5-8139-440C98861575}"/>
              </a:ext>
            </a:extLst>
          </p:cNvPr>
          <p:cNvSpPr>
            <a:spLocks noGrp="1"/>
          </p:cNvSpPr>
          <p:nvPr>
            <p:ph type="sldNum" sz="quarter" idx="12"/>
          </p:nvPr>
        </p:nvSpPr>
        <p:spPr/>
        <p:txBody>
          <a:bodyPr/>
          <a:lstStyle/>
          <a:p>
            <a:fld id="{CF13D369-8700-4468-8CC4-EE7C53720160}" type="slidenum">
              <a:rPr lang="en-US" smtClean="0"/>
              <a:t>10</a:t>
            </a:fld>
            <a:endParaRPr lang="en-US"/>
          </a:p>
        </p:txBody>
      </p:sp>
    </p:spTree>
    <p:extLst>
      <p:ext uri="{BB962C8B-B14F-4D97-AF65-F5344CB8AC3E}">
        <p14:creationId xmlns:p14="http://schemas.microsoft.com/office/powerpoint/2010/main" val="25400025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B863532-3F7C-4DBC-946F-D383EFCDD9CB}"/>
              </a:ext>
            </a:extLst>
          </p:cNvPr>
          <p:cNvSpPr>
            <a:spLocks noGrp="1"/>
          </p:cNvSpPr>
          <p:nvPr>
            <p:ph type="title"/>
          </p:nvPr>
        </p:nvSpPr>
        <p:spPr>
          <a:xfrm>
            <a:off x="838200" y="206675"/>
            <a:ext cx="10515600" cy="1325563"/>
          </a:xfrm>
        </p:spPr>
        <p:txBody>
          <a:bodyPr/>
          <a:lstStyle/>
          <a:p>
            <a:r>
              <a:rPr lang="en-US" dirty="0"/>
              <a:t>HIV Service Disruptions due to COVID-19</a:t>
            </a:r>
          </a:p>
        </p:txBody>
      </p:sp>
      <p:sp>
        <p:nvSpPr>
          <p:cNvPr id="4" name="Content Placeholder 3">
            <a:extLst>
              <a:ext uri="{FF2B5EF4-FFF2-40B4-BE49-F238E27FC236}">
                <a16:creationId xmlns:a16="http://schemas.microsoft.com/office/drawing/2014/main" id="{A4EB56B6-A2E1-4B7C-BD58-8CED89BB46A5}"/>
              </a:ext>
            </a:extLst>
          </p:cNvPr>
          <p:cNvSpPr>
            <a:spLocks noGrp="1"/>
          </p:cNvSpPr>
          <p:nvPr>
            <p:ph idx="1"/>
          </p:nvPr>
        </p:nvSpPr>
        <p:spPr>
          <a:xfrm>
            <a:off x="838200" y="1532238"/>
            <a:ext cx="10515600" cy="4644725"/>
          </a:xfrm>
        </p:spPr>
        <p:txBody>
          <a:bodyPr/>
          <a:lstStyle/>
          <a:p>
            <a:r>
              <a:rPr lang="en-US" dirty="0"/>
              <a:t>The COVID-19 epidemic has the potential to cause severe disruptions in health services due to several factors:</a:t>
            </a:r>
          </a:p>
          <a:p>
            <a:pPr lvl="1"/>
            <a:r>
              <a:rPr lang="en-US" dirty="0"/>
              <a:t>Closing of facilities or cessation of services </a:t>
            </a:r>
          </a:p>
          <a:p>
            <a:pPr lvl="1"/>
            <a:r>
              <a:rPr lang="en-US" dirty="0"/>
              <a:t>Shortage of health care workers</a:t>
            </a:r>
          </a:p>
          <a:p>
            <a:pPr lvl="1"/>
            <a:r>
              <a:rPr lang="en-US" dirty="0"/>
              <a:t>Over-burdening of health care staff</a:t>
            </a:r>
          </a:p>
          <a:p>
            <a:pPr lvl="1"/>
            <a:r>
              <a:rPr lang="en-US" dirty="0"/>
              <a:t>Disruptions in supplies for commodities and person protection equipment</a:t>
            </a:r>
          </a:p>
          <a:p>
            <a:pPr lvl="1"/>
            <a:r>
              <a:rPr lang="en-US" dirty="0"/>
              <a:t>Travel restrictions</a:t>
            </a:r>
          </a:p>
          <a:p>
            <a:pPr lvl="1"/>
            <a:r>
              <a:rPr lang="en-US" dirty="0"/>
              <a:t>Fear of accessing health facilities</a:t>
            </a:r>
          </a:p>
          <a:p>
            <a:r>
              <a:rPr lang="en-US" dirty="0"/>
              <a:t>The effects of these disruptions on HIV testing, new infections, deaths will depend on the duration and severity of the disruptions and the program responses to them </a:t>
            </a:r>
          </a:p>
          <a:p>
            <a:pPr lvl="1"/>
            <a:endParaRPr lang="en-US" dirty="0"/>
          </a:p>
        </p:txBody>
      </p:sp>
    </p:spTree>
    <p:extLst>
      <p:ext uri="{BB962C8B-B14F-4D97-AF65-F5344CB8AC3E}">
        <p14:creationId xmlns:p14="http://schemas.microsoft.com/office/powerpoint/2010/main" val="3813157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03FC74E-D157-4C32-B189-875D3B536695}"/>
              </a:ext>
            </a:extLst>
          </p:cNvPr>
          <p:cNvSpPr>
            <a:spLocks noGrp="1"/>
          </p:cNvSpPr>
          <p:nvPr>
            <p:ph type="title"/>
          </p:nvPr>
        </p:nvSpPr>
        <p:spPr>
          <a:xfrm>
            <a:off x="215203" y="139910"/>
            <a:ext cx="10515600" cy="740194"/>
          </a:xfrm>
        </p:spPr>
        <p:txBody>
          <a:bodyPr/>
          <a:lstStyle/>
          <a:p>
            <a:r>
              <a:rPr lang="en-US" dirty="0"/>
              <a:t>Effects of COVID-related Service Disruptions</a:t>
            </a:r>
          </a:p>
        </p:txBody>
      </p:sp>
      <p:sp>
        <p:nvSpPr>
          <p:cNvPr id="4" name="Slide Number Placeholder 3">
            <a:extLst>
              <a:ext uri="{FF2B5EF4-FFF2-40B4-BE49-F238E27FC236}">
                <a16:creationId xmlns:a16="http://schemas.microsoft.com/office/drawing/2014/main" id="{5FE7B20F-40AC-4904-B6F0-1491F2BADA0B}"/>
              </a:ext>
            </a:extLst>
          </p:cNvPr>
          <p:cNvSpPr>
            <a:spLocks noGrp="1"/>
          </p:cNvSpPr>
          <p:nvPr>
            <p:ph type="sldNum" sz="quarter" idx="12"/>
          </p:nvPr>
        </p:nvSpPr>
        <p:spPr/>
        <p:txBody>
          <a:bodyPr/>
          <a:lstStyle/>
          <a:p>
            <a:fld id="{CF13D369-8700-4468-8CC4-EE7C53720160}" type="slidenum">
              <a:rPr lang="en-US" smtClean="0"/>
              <a:t>3</a:t>
            </a:fld>
            <a:endParaRPr lang="en-US"/>
          </a:p>
        </p:txBody>
      </p:sp>
      <p:pic>
        <p:nvPicPr>
          <p:cNvPr id="7" name="Picture 6">
            <a:extLst>
              <a:ext uri="{FF2B5EF4-FFF2-40B4-BE49-F238E27FC236}">
                <a16:creationId xmlns:a16="http://schemas.microsoft.com/office/drawing/2014/main" id="{7ADF9F2D-B292-4B72-9972-74BB2FCEDB43}"/>
              </a:ext>
            </a:extLst>
          </p:cNvPr>
          <p:cNvPicPr>
            <a:picLocks noChangeAspect="1"/>
          </p:cNvPicPr>
          <p:nvPr/>
        </p:nvPicPr>
        <p:blipFill>
          <a:blip r:embed="rId3"/>
          <a:stretch>
            <a:fillRect/>
          </a:stretch>
        </p:blipFill>
        <p:spPr>
          <a:xfrm>
            <a:off x="4893546" y="986838"/>
            <a:ext cx="7298453" cy="5826713"/>
          </a:xfrm>
          <a:prstGeom prst="rect">
            <a:avLst/>
          </a:prstGeom>
        </p:spPr>
      </p:pic>
      <p:sp>
        <p:nvSpPr>
          <p:cNvPr id="8" name="TextBox 7">
            <a:extLst>
              <a:ext uri="{FF2B5EF4-FFF2-40B4-BE49-F238E27FC236}">
                <a16:creationId xmlns:a16="http://schemas.microsoft.com/office/drawing/2014/main" id="{8542F47B-68E7-4283-ABF1-E924B405FA11}"/>
              </a:ext>
            </a:extLst>
          </p:cNvPr>
          <p:cNvSpPr txBox="1"/>
          <p:nvPr/>
        </p:nvSpPr>
        <p:spPr>
          <a:xfrm>
            <a:off x="331596" y="1105319"/>
            <a:ext cx="4561950" cy="2862322"/>
          </a:xfrm>
          <a:prstGeom prst="rect">
            <a:avLst/>
          </a:prstGeom>
          <a:noFill/>
        </p:spPr>
        <p:txBody>
          <a:bodyPr wrap="square" rtlCol="0">
            <a:spAutoFit/>
          </a:bodyPr>
          <a:lstStyle/>
          <a:p>
            <a:r>
              <a:rPr lang="en-US" sz="2000" dirty="0"/>
              <a:t>Multi-model analysis organized by the HIV Modeling Consortium found</a:t>
            </a:r>
          </a:p>
          <a:p>
            <a:pPr marL="285750" indent="-285750">
              <a:buFont typeface="Arial" panose="020B0604020202020204" pitchFamily="34" charset="0"/>
              <a:buChar char="•"/>
            </a:pPr>
            <a:r>
              <a:rPr lang="en-US" sz="2000" dirty="0"/>
              <a:t>Short-term disruptions in prevention services would have limited impact on HIV-related mortality</a:t>
            </a:r>
          </a:p>
          <a:p>
            <a:pPr marL="285750" indent="-285750">
              <a:buFont typeface="Arial" panose="020B0604020202020204" pitchFamily="34" charset="0"/>
              <a:buChar char="•"/>
            </a:pPr>
            <a:r>
              <a:rPr lang="en-US" sz="2000" dirty="0"/>
              <a:t>Short-term disruptions of ART services could lead to 39-87% increase in HIV-related mortality in 2020 and 15-29% increase over 2020-2025</a:t>
            </a:r>
            <a:r>
              <a:rPr lang="en-US" dirty="0"/>
              <a:t> </a:t>
            </a:r>
          </a:p>
        </p:txBody>
      </p:sp>
      <p:sp>
        <p:nvSpPr>
          <p:cNvPr id="9" name="TextBox 8">
            <a:extLst>
              <a:ext uri="{FF2B5EF4-FFF2-40B4-BE49-F238E27FC236}">
                <a16:creationId xmlns:a16="http://schemas.microsoft.com/office/drawing/2014/main" id="{9335A31E-F965-4F80-B54B-168CD9764636}"/>
              </a:ext>
            </a:extLst>
          </p:cNvPr>
          <p:cNvSpPr txBox="1"/>
          <p:nvPr/>
        </p:nvSpPr>
        <p:spPr>
          <a:xfrm>
            <a:off x="331596" y="4059534"/>
            <a:ext cx="4561950" cy="1477328"/>
          </a:xfrm>
          <a:prstGeom prst="rect">
            <a:avLst/>
          </a:prstGeom>
          <a:noFill/>
        </p:spPr>
        <p:txBody>
          <a:bodyPr wrap="square" rtlCol="0">
            <a:spAutoFit/>
          </a:bodyPr>
          <a:lstStyle/>
          <a:p>
            <a:r>
              <a:rPr lang="en-US" u="sng" dirty="0"/>
              <a:t>Assumptions</a:t>
            </a:r>
          </a:p>
          <a:p>
            <a:pPr marL="285750" indent="-285750">
              <a:buFont typeface="Arial" panose="020B0604020202020204" pitchFamily="34" charset="0"/>
              <a:buChar char="•"/>
            </a:pPr>
            <a:r>
              <a:rPr lang="en-US" dirty="0"/>
              <a:t>Service disruption lasting 6 months</a:t>
            </a:r>
          </a:p>
          <a:p>
            <a:pPr marL="285750" indent="-285750">
              <a:buFont typeface="Arial" panose="020B0604020202020204" pitchFamily="34" charset="0"/>
              <a:buChar char="•"/>
            </a:pPr>
            <a:r>
              <a:rPr lang="en-US" dirty="0"/>
              <a:t>Disruption affects 50% of the population</a:t>
            </a:r>
          </a:p>
          <a:p>
            <a:pPr marL="285750" indent="-285750">
              <a:buFont typeface="Arial" panose="020B0604020202020204" pitchFamily="34" charset="0"/>
              <a:buChar char="•"/>
            </a:pPr>
            <a:r>
              <a:rPr lang="en-US" dirty="0"/>
              <a:t>Relative change in mortality is over 12 months (April 2020-March 2021)</a:t>
            </a:r>
          </a:p>
        </p:txBody>
      </p:sp>
      <p:sp>
        <p:nvSpPr>
          <p:cNvPr id="10" name="TextBox 9">
            <a:extLst>
              <a:ext uri="{FF2B5EF4-FFF2-40B4-BE49-F238E27FC236}">
                <a16:creationId xmlns:a16="http://schemas.microsoft.com/office/drawing/2014/main" id="{7511AC1B-A7AC-46D4-92BF-4822CBA6A85C}"/>
              </a:ext>
            </a:extLst>
          </p:cNvPr>
          <p:cNvSpPr txBox="1"/>
          <p:nvPr/>
        </p:nvSpPr>
        <p:spPr>
          <a:xfrm>
            <a:off x="331596" y="5817996"/>
            <a:ext cx="5355771" cy="954107"/>
          </a:xfrm>
          <a:prstGeom prst="rect">
            <a:avLst/>
          </a:prstGeom>
          <a:noFill/>
        </p:spPr>
        <p:txBody>
          <a:bodyPr wrap="square" rtlCol="0">
            <a:spAutoFit/>
          </a:bodyPr>
          <a:lstStyle/>
          <a:p>
            <a:r>
              <a:rPr lang="en-US" sz="1400" dirty="0"/>
              <a:t>Source: Jewel, Mudimu, Stover, ten Brink, Philipps </a:t>
            </a:r>
            <a:r>
              <a:rPr lang="en-US" sz="1400" i="1" dirty="0"/>
              <a:t>et al</a:t>
            </a:r>
            <a:r>
              <a:rPr lang="en-US" sz="1400" dirty="0"/>
              <a:t>. Potential effects of disruptions to HIV </a:t>
            </a:r>
            <a:r>
              <a:rPr lang="en-US" sz="1400" dirty="0" err="1"/>
              <a:t>programmes</a:t>
            </a:r>
            <a:r>
              <a:rPr lang="en-US" sz="1400" dirty="0"/>
              <a:t> in sub-Saharan Africa caused by COVID-19: result from multiple mathematical models, Lancet HIV 2020, doi.org/10.1016/S2352-3018(20)30211-3 </a:t>
            </a:r>
          </a:p>
        </p:txBody>
      </p:sp>
    </p:spTree>
    <p:extLst>
      <p:ext uri="{BB962C8B-B14F-4D97-AF65-F5344CB8AC3E}">
        <p14:creationId xmlns:p14="http://schemas.microsoft.com/office/powerpoint/2010/main" val="35260957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400B882-1D9B-4A49-A4F0-3CCC410A11EF}"/>
              </a:ext>
            </a:extLst>
          </p:cNvPr>
          <p:cNvSpPr>
            <a:spLocks noGrp="1"/>
          </p:cNvSpPr>
          <p:nvPr>
            <p:ph type="title"/>
          </p:nvPr>
        </p:nvSpPr>
        <p:spPr>
          <a:xfrm>
            <a:off x="838200" y="132318"/>
            <a:ext cx="10515600" cy="1281113"/>
          </a:xfrm>
        </p:spPr>
        <p:txBody>
          <a:bodyPr>
            <a:noAutofit/>
          </a:bodyPr>
          <a:lstStyle/>
          <a:p>
            <a:r>
              <a:rPr lang="en-US" sz="3600" dirty="0"/>
              <a:t>HIV deaths averted by HIV services are likely to be considerably larger than expected COVID-19 deaths </a:t>
            </a:r>
          </a:p>
        </p:txBody>
      </p:sp>
      <p:graphicFrame>
        <p:nvGraphicFramePr>
          <p:cNvPr id="10" name="Content Placeholder 9">
            <a:extLst>
              <a:ext uri="{FF2B5EF4-FFF2-40B4-BE49-F238E27FC236}">
                <a16:creationId xmlns:a16="http://schemas.microsoft.com/office/drawing/2014/main" id="{98A61773-1CC0-44B8-B8E3-7505193A04C7}"/>
              </a:ext>
            </a:extLst>
          </p:cNvPr>
          <p:cNvGraphicFramePr>
            <a:graphicFrameLocks noGrp="1"/>
          </p:cNvGraphicFramePr>
          <p:nvPr>
            <p:ph sz="half" idx="1"/>
            <p:extLst>
              <p:ext uri="{D42A27DB-BD31-4B8C-83A1-F6EECF244321}">
                <p14:modId xmlns:p14="http://schemas.microsoft.com/office/powerpoint/2010/main" val="3555570299"/>
              </p:ext>
            </p:extLst>
          </p:nvPr>
        </p:nvGraphicFramePr>
        <p:xfrm>
          <a:off x="838201" y="1422613"/>
          <a:ext cx="5181600" cy="435133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Content Placeholder 12">
            <a:extLst>
              <a:ext uri="{FF2B5EF4-FFF2-40B4-BE49-F238E27FC236}">
                <a16:creationId xmlns:a16="http://schemas.microsoft.com/office/drawing/2014/main" id="{8C8DBF2C-0541-485B-8955-2C0E553452C8}"/>
              </a:ext>
            </a:extLst>
          </p:cNvPr>
          <p:cNvGraphicFramePr>
            <a:graphicFrameLocks noGrp="1"/>
          </p:cNvGraphicFramePr>
          <p:nvPr>
            <p:ph sz="half" idx="2"/>
            <p:extLst>
              <p:ext uri="{D42A27DB-BD31-4B8C-83A1-F6EECF244321}">
                <p14:modId xmlns:p14="http://schemas.microsoft.com/office/powerpoint/2010/main" val="3967186012"/>
              </p:ext>
            </p:extLst>
          </p:nvPr>
        </p:nvGraphicFramePr>
        <p:xfrm>
          <a:off x="6172199" y="1422613"/>
          <a:ext cx="5181600" cy="4351338"/>
        </p:xfrm>
        <a:graphic>
          <a:graphicData uri="http://schemas.openxmlformats.org/drawingml/2006/chart">
            <c:chart xmlns:c="http://schemas.openxmlformats.org/drawingml/2006/chart" xmlns:r="http://schemas.openxmlformats.org/officeDocument/2006/relationships" r:id="rId4"/>
          </a:graphicData>
        </a:graphic>
      </p:graphicFrame>
      <p:sp>
        <p:nvSpPr>
          <p:cNvPr id="4" name="Slide Number Placeholder 3">
            <a:extLst>
              <a:ext uri="{FF2B5EF4-FFF2-40B4-BE49-F238E27FC236}">
                <a16:creationId xmlns:a16="http://schemas.microsoft.com/office/drawing/2014/main" id="{F11A6CBF-F517-4BEB-B868-FBFCAEB3A207}"/>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F13D369-8700-4468-8CC4-EE7C53720160}"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BAA21059-C1D4-475C-974F-AE994C2AACE1}"/>
              </a:ext>
            </a:extLst>
          </p:cNvPr>
          <p:cNvSpPr txBox="1"/>
          <p:nvPr/>
        </p:nvSpPr>
        <p:spPr>
          <a:xfrm>
            <a:off x="902043" y="6162200"/>
            <a:ext cx="10219037"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Source: Stover J et al. The Risks and Benefits of Providing HIV Services during the COVID-19 Pandemic.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u="sng" dirty="0">
                <a:solidFill>
                  <a:srgbClr val="0000FF"/>
                </a:solidFill>
                <a:effectLst/>
                <a:latin typeface="Arial" panose="020B0604020202020204" pitchFamily="34" charset="0"/>
                <a:ea typeface="Calibri" panose="020F0502020204030204" pitchFamily="34" charset="0"/>
                <a:hlinkClick r:id="rId5"/>
              </a:rPr>
              <a:t>https://medrxiv.org/cgi/content/short/2021.03.01.21252663v1</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38014741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354A776-19F7-4912-B5F3-A5A8297678B6}"/>
              </a:ext>
            </a:extLst>
          </p:cNvPr>
          <p:cNvSpPr txBox="1"/>
          <p:nvPr/>
        </p:nvSpPr>
        <p:spPr>
          <a:xfrm>
            <a:off x="0" y="6257836"/>
            <a:ext cx="11847443" cy="600164"/>
          </a:xfrm>
          <a:prstGeom prst="rect">
            <a:avLst/>
          </a:prstGeom>
          <a:noFill/>
        </p:spPr>
        <p:txBody>
          <a:bodyPr wrap="square">
            <a:spAutoFit/>
          </a:bodyPr>
          <a:lstStyle/>
          <a:p>
            <a:r>
              <a:rPr lang="en-US" sz="1100"/>
              <a:t>Source: UNAIDS/WHO/UNICEF HIV services tracking tool, December 2020.</a:t>
            </a:r>
          </a:p>
          <a:p>
            <a:r>
              <a:rPr lang="en-US" sz="1100"/>
              <a:t>Note: The baseline is the average of January and February reports.  Countries fulfilled the following criteria: (a) provided data for at least 6 months, including January and February 2020; (b) reported on at least 50 people receiving services in January; (c) had a least 50% of facilities reporting during the month; and (d) had at least six months of data.</a:t>
            </a:r>
            <a:endParaRPr lang="en-CH" sz="1100"/>
          </a:p>
        </p:txBody>
      </p:sp>
      <p:graphicFrame>
        <p:nvGraphicFramePr>
          <p:cNvPr id="12" name="Content Placeholder 11">
            <a:extLst>
              <a:ext uri="{FF2B5EF4-FFF2-40B4-BE49-F238E27FC236}">
                <a16:creationId xmlns:a16="http://schemas.microsoft.com/office/drawing/2014/main" id="{733FAD4B-C311-4F8D-A9C1-5DDCB35315E9}"/>
              </a:ext>
            </a:extLst>
          </p:cNvPr>
          <p:cNvGraphicFramePr>
            <a:graphicFrameLocks noGrp="1"/>
          </p:cNvGraphicFramePr>
          <p:nvPr>
            <p:ph sz="half" idx="1"/>
            <p:extLst>
              <p:ext uri="{D42A27DB-BD31-4B8C-83A1-F6EECF244321}">
                <p14:modId xmlns:p14="http://schemas.microsoft.com/office/powerpoint/2010/main" val="828053889"/>
              </p:ext>
            </p:extLst>
          </p:nvPr>
        </p:nvGraphicFramePr>
        <p:xfrm>
          <a:off x="482322" y="829290"/>
          <a:ext cx="10811154" cy="2868103"/>
        </p:xfrm>
        <a:graphic>
          <a:graphicData uri="http://schemas.openxmlformats.org/drawingml/2006/chart">
            <c:chart xmlns:c="http://schemas.openxmlformats.org/drawingml/2006/chart" xmlns:r="http://schemas.openxmlformats.org/officeDocument/2006/relationships" r:id="rId3"/>
          </a:graphicData>
        </a:graphic>
      </p:graphicFrame>
      <p:sp>
        <p:nvSpPr>
          <p:cNvPr id="15" name="TextBox 14">
            <a:extLst>
              <a:ext uri="{FF2B5EF4-FFF2-40B4-BE49-F238E27FC236}">
                <a16:creationId xmlns:a16="http://schemas.microsoft.com/office/drawing/2014/main" id="{17F8E391-51CA-4C87-BDD9-0FCDA056F42A}"/>
              </a:ext>
            </a:extLst>
          </p:cNvPr>
          <p:cNvSpPr txBox="1"/>
          <p:nvPr/>
        </p:nvSpPr>
        <p:spPr>
          <a:xfrm>
            <a:off x="2228906" y="111775"/>
            <a:ext cx="6097656" cy="646331"/>
          </a:xfrm>
          <a:prstGeom prst="rect">
            <a:avLst/>
          </a:prstGeom>
          <a:noFill/>
        </p:spPr>
        <p:txBody>
          <a:bodyPr wrap="square">
            <a:spAutoFit/>
          </a:bodyPr>
          <a:lstStyle/>
          <a:p>
            <a:pPr algn="ctr"/>
            <a:r>
              <a:rPr lang="en-US" sz="1800" dirty="0">
                <a:solidFill>
                  <a:schemeClr val="tx1">
                    <a:lumMod val="65000"/>
                    <a:lumOff val="35000"/>
                  </a:schemeClr>
                </a:solidFill>
                <a:effectLst/>
              </a:rPr>
              <a:t>Percent change in the number of HIV</a:t>
            </a:r>
            <a:r>
              <a:rPr lang="en-US" sz="1800" baseline="0" dirty="0">
                <a:solidFill>
                  <a:schemeClr val="tx1">
                    <a:lumMod val="65000"/>
                    <a:lumOff val="35000"/>
                  </a:schemeClr>
                </a:solidFill>
                <a:effectLst/>
              </a:rPr>
              <a:t> tests conducted and results returned </a:t>
            </a:r>
            <a:r>
              <a:rPr lang="en-US" sz="1800" dirty="0">
                <a:solidFill>
                  <a:schemeClr val="tx1">
                    <a:lumMod val="65000"/>
                    <a:lumOff val="35000"/>
                  </a:schemeClr>
                </a:solidFill>
                <a:effectLst/>
              </a:rPr>
              <a:t>compared to baseline, by month, 2020 </a:t>
            </a:r>
            <a:endParaRPr lang="en-CH" dirty="0">
              <a:solidFill>
                <a:schemeClr val="tx1">
                  <a:lumMod val="65000"/>
                  <a:lumOff val="35000"/>
                </a:schemeClr>
              </a:solidFill>
            </a:endParaRPr>
          </a:p>
        </p:txBody>
      </p:sp>
      <p:graphicFrame>
        <p:nvGraphicFramePr>
          <p:cNvPr id="13" name="Content Placeholder 12">
            <a:extLst>
              <a:ext uri="{FF2B5EF4-FFF2-40B4-BE49-F238E27FC236}">
                <a16:creationId xmlns:a16="http://schemas.microsoft.com/office/drawing/2014/main" id="{052A51EE-3036-4368-B4C9-DFE86566CC0A}"/>
              </a:ext>
            </a:extLst>
          </p:cNvPr>
          <p:cNvGraphicFramePr>
            <a:graphicFrameLocks noGrp="1"/>
          </p:cNvGraphicFramePr>
          <p:nvPr>
            <p:ph sz="half" idx="2"/>
            <p:extLst>
              <p:ext uri="{D42A27DB-BD31-4B8C-83A1-F6EECF244321}">
                <p14:modId xmlns:p14="http://schemas.microsoft.com/office/powerpoint/2010/main" val="2408412135"/>
              </p:ext>
            </p:extLst>
          </p:nvPr>
        </p:nvGraphicFramePr>
        <p:xfrm>
          <a:off x="482322" y="3299791"/>
          <a:ext cx="10811154" cy="295804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0780141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13F3238A-FA12-46F5-8E95-928C6455A89E}"/>
              </a:ext>
            </a:extLst>
          </p:cNvPr>
          <p:cNvGraphicFramePr>
            <a:graphicFrameLocks noGrp="1"/>
          </p:cNvGraphicFramePr>
          <p:nvPr>
            <p:ph sz="half" idx="1"/>
            <p:extLst>
              <p:ext uri="{D42A27DB-BD31-4B8C-83A1-F6EECF244321}">
                <p14:modId xmlns:p14="http://schemas.microsoft.com/office/powerpoint/2010/main" val="3301080373"/>
              </p:ext>
            </p:extLst>
          </p:nvPr>
        </p:nvGraphicFramePr>
        <p:xfrm>
          <a:off x="428705" y="3424428"/>
          <a:ext cx="10880858"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D2582C2D-4DD1-4E18-BF6F-74829E857391}"/>
              </a:ext>
            </a:extLst>
          </p:cNvPr>
          <p:cNvSpPr txBox="1"/>
          <p:nvPr/>
        </p:nvSpPr>
        <p:spPr>
          <a:xfrm>
            <a:off x="2723181" y="78617"/>
            <a:ext cx="6100762" cy="646331"/>
          </a:xfrm>
          <a:prstGeom prst="rect">
            <a:avLst/>
          </a:prstGeom>
          <a:noFill/>
        </p:spPr>
        <p:txBody>
          <a:bodyPr wrap="square">
            <a:spAutoFit/>
          </a:bodyPr>
          <a:lstStyle/>
          <a:p>
            <a:pPr algn="ctr" rtl="0">
              <a:defRPr sz="1400" b="0" i="0" u="none" strike="noStrike" kern="1200" spc="0" baseline="0">
                <a:solidFill>
                  <a:prstClr val="black">
                    <a:lumMod val="65000"/>
                    <a:lumOff val="35000"/>
                  </a:prstClr>
                </a:solidFill>
                <a:latin typeface="+mn-lt"/>
                <a:ea typeface="+mn-ea"/>
                <a:cs typeface="+mn-cs"/>
              </a:defRPr>
            </a:pPr>
            <a:r>
              <a:rPr lang="en-US" sz="1800" b="0" i="0" baseline="0" dirty="0">
                <a:effectLst/>
              </a:rPr>
              <a:t>Percent change in the number of people on antiretroviral treatment compared to baseline, by month, 2020</a:t>
            </a:r>
            <a:endParaRPr lang="en-CH" sz="1400" dirty="0">
              <a:effectLst/>
            </a:endParaRPr>
          </a:p>
        </p:txBody>
      </p:sp>
      <p:graphicFrame>
        <p:nvGraphicFramePr>
          <p:cNvPr id="8" name="Chart 7">
            <a:extLst>
              <a:ext uri="{FF2B5EF4-FFF2-40B4-BE49-F238E27FC236}">
                <a16:creationId xmlns:a16="http://schemas.microsoft.com/office/drawing/2014/main" id="{4CD45A60-5F1A-41EB-9DC3-71F143AF3A36}"/>
              </a:ext>
            </a:extLst>
          </p:cNvPr>
          <p:cNvGraphicFramePr>
            <a:graphicFrameLocks/>
          </p:cNvGraphicFramePr>
          <p:nvPr>
            <p:extLst>
              <p:ext uri="{D42A27DB-BD31-4B8C-83A1-F6EECF244321}">
                <p14:modId xmlns:p14="http://schemas.microsoft.com/office/powerpoint/2010/main" val="1544993809"/>
              </p:ext>
            </p:extLst>
          </p:nvPr>
        </p:nvGraphicFramePr>
        <p:xfrm>
          <a:off x="411983" y="690372"/>
          <a:ext cx="10880858" cy="2921190"/>
        </p:xfrm>
        <a:graphic>
          <a:graphicData uri="http://schemas.openxmlformats.org/drawingml/2006/chart">
            <c:chart xmlns:c="http://schemas.openxmlformats.org/drawingml/2006/chart" xmlns:r="http://schemas.openxmlformats.org/officeDocument/2006/relationships" r:id="rId4"/>
          </a:graphicData>
        </a:graphic>
      </p:graphicFrame>
      <p:sp>
        <p:nvSpPr>
          <p:cNvPr id="9" name="TextBox 8">
            <a:extLst>
              <a:ext uri="{FF2B5EF4-FFF2-40B4-BE49-F238E27FC236}">
                <a16:creationId xmlns:a16="http://schemas.microsoft.com/office/drawing/2014/main" id="{C35CD314-E30A-46A1-B61E-BDDB3474EA0D}"/>
              </a:ext>
            </a:extLst>
          </p:cNvPr>
          <p:cNvSpPr txBox="1"/>
          <p:nvPr/>
        </p:nvSpPr>
        <p:spPr>
          <a:xfrm>
            <a:off x="0" y="6257836"/>
            <a:ext cx="11847443" cy="600164"/>
          </a:xfrm>
          <a:prstGeom prst="rect">
            <a:avLst/>
          </a:prstGeom>
          <a:noFill/>
        </p:spPr>
        <p:txBody>
          <a:bodyPr wrap="square">
            <a:spAutoFit/>
          </a:bodyPr>
          <a:lstStyle/>
          <a:p>
            <a:r>
              <a:rPr lang="en-US" sz="1100"/>
              <a:t>Source: UNAIDS/WHO/UNICEF HIV services tracking tool, December 2020.</a:t>
            </a:r>
          </a:p>
          <a:p>
            <a:r>
              <a:rPr lang="en-US" sz="1100"/>
              <a:t>Note: The baseline is the average of January and February reports.  Countries fulfilled the following criteria: (a) provided data for at least 6 months, including January and February 2020; (b) reported on at least 50 people receiving services in January; (c) had a least 50% of facilities reporting during the month; and (d) had at least six months of data.</a:t>
            </a:r>
            <a:endParaRPr lang="en-CH" sz="1100"/>
          </a:p>
        </p:txBody>
      </p:sp>
    </p:spTree>
    <p:extLst>
      <p:ext uri="{BB962C8B-B14F-4D97-AF65-F5344CB8AC3E}">
        <p14:creationId xmlns:p14="http://schemas.microsoft.com/office/powerpoint/2010/main" val="4091301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E971B0-C845-4C7C-93C1-9B1B71C267FB}"/>
              </a:ext>
            </a:extLst>
          </p:cNvPr>
          <p:cNvSpPr>
            <a:spLocks noGrp="1"/>
          </p:cNvSpPr>
          <p:nvPr>
            <p:ph type="title"/>
          </p:nvPr>
        </p:nvSpPr>
        <p:spPr>
          <a:xfrm>
            <a:off x="838200" y="365125"/>
            <a:ext cx="10515600" cy="820580"/>
          </a:xfrm>
        </p:spPr>
        <p:txBody>
          <a:bodyPr>
            <a:noAutofit/>
          </a:bodyPr>
          <a:lstStyle/>
          <a:p>
            <a:r>
              <a:rPr lang="en-US" sz="3600" dirty="0"/>
              <a:t>Trends in Number of PLHIV Knowing their HIV Status</a:t>
            </a:r>
          </a:p>
        </p:txBody>
      </p:sp>
      <p:graphicFrame>
        <p:nvGraphicFramePr>
          <p:cNvPr id="7" name="Content Placeholder 6">
            <a:extLst>
              <a:ext uri="{FF2B5EF4-FFF2-40B4-BE49-F238E27FC236}">
                <a16:creationId xmlns:a16="http://schemas.microsoft.com/office/drawing/2014/main" id="{5CC0860C-2A96-4F1D-AB23-6FB90912B639}"/>
              </a:ext>
            </a:extLst>
          </p:cNvPr>
          <p:cNvGraphicFramePr>
            <a:graphicFrameLocks noGrp="1"/>
          </p:cNvGraphicFramePr>
          <p:nvPr>
            <p:ph idx="1"/>
            <p:extLst>
              <p:ext uri="{D42A27DB-BD31-4B8C-83A1-F6EECF244321}">
                <p14:modId xmlns:p14="http://schemas.microsoft.com/office/powerpoint/2010/main" val="2213592162"/>
              </p:ext>
            </p:extLst>
          </p:nvPr>
        </p:nvGraphicFramePr>
        <p:xfrm>
          <a:off x="838200" y="1306286"/>
          <a:ext cx="10515600" cy="5050064"/>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a:extLst>
              <a:ext uri="{FF2B5EF4-FFF2-40B4-BE49-F238E27FC236}">
                <a16:creationId xmlns:a16="http://schemas.microsoft.com/office/drawing/2014/main" id="{076193DA-2F94-4E57-AB52-945898365610}"/>
              </a:ext>
            </a:extLst>
          </p:cNvPr>
          <p:cNvSpPr>
            <a:spLocks noGrp="1"/>
          </p:cNvSpPr>
          <p:nvPr>
            <p:ph type="sldNum" sz="quarter" idx="12"/>
          </p:nvPr>
        </p:nvSpPr>
        <p:spPr/>
        <p:txBody>
          <a:bodyPr/>
          <a:lstStyle/>
          <a:p>
            <a:fld id="{CF13D369-8700-4468-8CC4-EE7C53720160}" type="slidenum">
              <a:rPr lang="en-US" smtClean="0"/>
              <a:t>7</a:t>
            </a:fld>
            <a:endParaRPr lang="en-US"/>
          </a:p>
        </p:txBody>
      </p:sp>
      <p:sp>
        <p:nvSpPr>
          <p:cNvPr id="3" name="TextBox 2">
            <a:extLst>
              <a:ext uri="{FF2B5EF4-FFF2-40B4-BE49-F238E27FC236}">
                <a16:creationId xmlns:a16="http://schemas.microsoft.com/office/drawing/2014/main" id="{EF4D05AE-3B7C-4BB3-BC5F-490B18EBEFA4}"/>
              </a:ext>
            </a:extLst>
          </p:cNvPr>
          <p:cNvSpPr txBox="1"/>
          <p:nvPr/>
        </p:nvSpPr>
        <p:spPr>
          <a:xfrm>
            <a:off x="838200" y="6374344"/>
            <a:ext cx="4160018" cy="369332"/>
          </a:xfrm>
          <a:prstGeom prst="rect">
            <a:avLst/>
          </a:prstGeom>
          <a:noFill/>
        </p:spPr>
        <p:txBody>
          <a:bodyPr wrap="square" rtlCol="0">
            <a:spAutoFit/>
          </a:bodyPr>
          <a:lstStyle/>
          <a:p>
            <a:r>
              <a:rPr lang="en-US" dirty="0"/>
              <a:t>Source: UNAIDS </a:t>
            </a:r>
            <a:r>
              <a:rPr lang="en-US" dirty="0" err="1"/>
              <a:t>aidsinfo</a:t>
            </a:r>
            <a:r>
              <a:rPr lang="en-US" dirty="0"/>
              <a:t> online.org</a:t>
            </a:r>
          </a:p>
        </p:txBody>
      </p:sp>
    </p:spTree>
    <p:extLst>
      <p:ext uri="{BB962C8B-B14F-4D97-AF65-F5344CB8AC3E}">
        <p14:creationId xmlns:p14="http://schemas.microsoft.com/office/powerpoint/2010/main" val="41568286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E971B0-C845-4C7C-93C1-9B1B71C267FB}"/>
              </a:ext>
            </a:extLst>
          </p:cNvPr>
          <p:cNvSpPr>
            <a:spLocks noGrp="1"/>
          </p:cNvSpPr>
          <p:nvPr>
            <p:ph type="title"/>
          </p:nvPr>
        </p:nvSpPr>
        <p:spPr>
          <a:xfrm>
            <a:off x="838200" y="365125"/>
            <a:ext cx="10515600" cy="820580"/>
          </a:xfrm>
        </p:spPr>
        <p:txBody>
          <a:bodyPr>
            <a:normAutofit fontScale="90000"/>
          </a:bodyPr>
          <a:lstStyle/>
          <a:p>
            <a:r>
              <a:rPr lang="en-US" dirty="0"/>
              <a:t>Trends in Number on ART and Annual Change</a:t>
            </a:r>
          </a:p>
        </p:txBody>
      </p:sp>
      <p:graphicFrame>
        <p:nvGraphicFramePr>
          <p:cNvPr id="7" name="Content Placeholder 6">
            <a:extLst>
              <a:ext uri="{FF2B5EF4-FFF2-40B4-BE49-F238E27FC236}">
                <a16:creationId xmlns:a16="http://schemas.microsoft.com/office/drawing/2014/main" id="{5CC0860C-2A96-4F1D-AB23-6FB90912B639}"/>
              </a:ext>
            </a:extLst>
          </p:cNvPr>
          <p:cNvGraphicFramePr>
            <a:graphicFrameLocks noGrp="1"/>
          </p:cNvGraphicFramePr>
          <p:nvPr>
            <p:ph idx="1"/>
            <p:extLst>
              <p:ext uri="{D42A27DB-BD31-4B8C-83A1-F6EECF244321}">
                <p14:modId xmlns:p14="http://schemas.microsoft.com/office/powerpoint/2010/main" val="1890001773"/>
              </p:ext>
            </p:extLst>
          </p:nvPr>
        </p:nvGraphicFramePr>
        <p:xfrm>
          <a:off x="838200" y="1306286"/>
          <a:ext cx="10515600" cy="5050064"/>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a:extLst>
              <a:ext uri="{FF2B5EF4-FFF2-40B4-BE49-F238E27FC236}">
                <a16:creationId xmlns:a16="http://schemas.microsoft.com/office/drawing/2014/main" id="{076193DA-2F94-4E57-AB52-945898365610}"/>
              </a:ext>
            </a:extLst>
          </p:cNvPr>
          <p:cNvSpPr>
            <a:spLocks noGrp="1"/>
          </p:cNvSpPr>
          <p:nvPr>
            <p:ph type="sldNum" sz="quarter" idx="12"/>
          </p:nvPr>
        </p:nvSpPr>
        <p:spPr/>
        <p:txBody>
          <a:bodyPr/>
          <a:lstStyle/>
          <a:p>
            <a:fld id="{CF13D369-8700-4468-8CC4-EE7C53720160}" type="slidenum">
              <a:rPr lang="en-US" smtClean="0"/>
              <a:t>8</a:t>
            </a:fld>
            <a:endParaRPr lang="en-US"/>
          </a:p>
        </p:txBody>
      </p:sp>
      <p:sp>
        <p:nvSpPr>
          <p:cNvPr id="3" name="TextBox 2">
            <a:extLst>
              <a:ext uri="{FF2B5EF4-FFF2-40B4-BE49-F238E27FC236}">
                <a16:creationId xmlns:a16="http://schemas.microsoft.com/office/drawing/2014/main" id="{EF4D05AE-3B7C-4BB3-BC5F-490B18EBEFA4}"/>
              </a:ext>
            </a:extLst>
          </p:cNvPr>
          <p:cNvSpPr txBox="1"/>
          <p:nvPr/>
        </p:nvSpPr>
        <p:spPr>
          <a:xfrm>
            <a:off x="838200" y="6374344"/>
            <a:ext cx="4160018" cy="369332"/>
          </a:xfrm>
          <a:prstGeom prst="rect">
            <a:avLst/>
          </a:prstGeom>
          <a:noFill/>
        </p:spPr>
        <p:txBody>
          <a:bodyPr wrap="square" rtlCol="0">
            <a:spAutoFit/>
          </a:bodyPr>
          <a:lstStyle/>
          <a:p>
            <a:r>
              <a:rPr lang="en-US" dirty="0"/>
              <a:t>Source: UNAIDS </a:t>
            </a:r>
            <a:r>
              <a:rPr lang="en-US" dirty="0" err="1"/>
              <a:t>aidsinfo</a:t>
            </a:r>
            <a:r>
              <a:rPr lang="en-US" dirty="0"/>
              <a:t> online.org</a:t>
            </a:r>
          </a:p>
        </p:txBody>
      </p:sp>
    </p:spTree>
    <p:extLst>
      <p:ext uri="{BB962C8B-B14F-4D97-AF65-F5344CB8AC3E}">
        <p14:creationId xmlns:p14="http://schemas.microsoft.com/office/powerpoint/2010/main" val="19853737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36E79C0-ADEA-48E6-84EE-EDAEF6D9264E}"/>
              </a:ext>
            </a:extLst>
          </p:cNvPr>
          <p:cNvSpPr>
            <a:spLocks noGrp="1"/>
          </p:cNvSpPr>
          <p:nvPr>
            <p:ph type="sldNum" sz="quarter" idx="12"/>
          </p:nvPr>
        </p:nvSpPr>
        <p:spPr/>
        <p:txBody>
          <a:bodyPr/>
          <a:lstStyle/>
          <a:p>
            <a:fld id="{CF13D369-8700-4468-8CC4-EE7C53720160}" type="slidenum">
              <a:rPr lang="en-US" smtClean="0"/>
              <a:t>9</a:t>
            </a:fld>
            <a:endParaRPr lang="en-US"/>
          </a:p>
        </p:txBody>
      </p:sp>
      <p:pic>
        <p:nvPicPr>
          <p:cNvPr id="7" name="Picture 6">
            <a:extLst>
              <a:ext uri="{FF2B5EF4-FFF2-40B4-BE49-F238E27FC236}">
                <a16:creationId xmlns:a16="http://schemas.microsoft.com/office/drawing/2014/main" id="{AAE9F191-6822-41E5-81DA-48D3CF06146D}"/>
              </a:ext>
            </a:extLst>
          </p:cNvPr>
          <p:cNvPicPr>
            <a:picLocks noChangeAspect="1"/>
          </p:cNvPicPr>
          <p:nvPr/>
        </p:nvPicPr>
        <p:blipFill>
          <a:blip r:embed="rId3"/>
          <a:stretch>
            <a:fillRect/>
          </a:stretch>
        </p:blipFill>
        <p:spPr>
          <a:xfrm>
            <a:off x="216798" y="136525"/>
            <a:ext cx="8796573" cy="6060045"/>
          </a:xfrm>
          <a:prstGeom prst="rect">
            <a:avLst/>
          </a:prstGeom>
        </p:spPr>
      </p:pic>
      <p:pic>
        <p:nvPicPr>
          <p:cNvPr id="9" name="Picture 8">
            <a:extLst>
              <a:ext uri="{FF2B5EF4-FFF2-40B4-BE49-F238E27FC236}">
                <a16:creationId xmlns:a16="http://schemas.microsoft.com/office/drawing/2014/main" id="{CD153638-4B3E-4F88-A87A-7CA4A266F528}"/>
              </a:ext>
            </a:extLst>
          </p:cNvPr>
          <p:cNvPicPr>
            <a:picLocks noChangeAspect="1"/>
          </p:cNvPicPr>
          <p:nvPr/>
        </p:nvPicPr>
        <p:blipFill>
          <a:blip r:embed="rId4"/>
          <a:stretch>
            <a:fillRect/>
          </a:stretch>
        </p:blipFill>
        <p:spPr>
          <a:xfrm>
            <a:off x="338975" y="6262687"/>
            <a:ext cx="10448925" cy="552450"/>
          </a:xfrm>
          <a:prstGeom prst="rect">
            <a:avLst/>
          </a:prstGeom>
        </p:spPr>
      </p:pic>
      <p:sp>
        <p:nvSpPr>
          <p:cNvPr id="10" name="TextBox 9">
            <a:extLst>
              <a:ext uri="{FF2B5EF4-FFF2-40B4-BE49-F238E27FC236}">
                <a16:creationId xmlns:a16="http://schemas.microsoft.com/office/drawing/2014/main" id="{C628B1BE-755C-4F15-B2E6-5803B413F3AA}"/>
              </a:ext>
            </a:extLst>
          </p:cNvPr>
          <p:cNvSpPr txBox="1"/>
          <p:nvPr/>
        </p:nvSpPr>
        <p:spPr>
          <a:xfrm>
            <a:off x="8610600" y="904352"/>
            <a:ext cx="3364602" cy="4801314"/>
          </a:xfrm>
          <a:prstGeom prst="rect">
            <a:avLst/>
          </a:prstGeom>
          <a:noFill/>
        </p:spPr>
        <p:txBody>
          <a:bodyPr wrap="square" rtlCol="0">
            <a:spAutoFit/>
          </a:bodyPr>
          <a:lstStyle/>
          <a:p>
            <a:r>
              <a:rPr lang="en-US" b="1" dirty="0"/>
              <a:t>Results</a:t>
            </a:r>
          </a:p>
          <a:p>
            <a:pPr marL="285750" indent="-285750">
              <a:buFont typeface="Arial" panose="020B0604020202020204" pitchFamily="34" charset="0"/>
              <a:buChar char="•"/>
            </a:pPr>
            <a:r>
              <a:rPr lang="en-US" dirty="0"/>
              <a:t>Effects of disruptions will largely disappear by 2025 if we are able to catch-up to targets</a:t>
            </a:r>
          </a:p>
          <a:p>
            <a:pPr marL="285750" indent="-285750">
              <a:buFont typeface="Arial" panose="020B0604020202020204" pitchFamily="34" charset="0"/>
              <a:buChar char="•"/>
            </a:pPr>
            <a:r>
              <a:rPr lang="en-US" dirty="0"/>
              <a:t>However, during 2020-2025 disruptions could lead to:</a:t>
            </a:r>
          </a:p>
          <a:p>
            <a:pPr marL="742950" lvl="1" indent="-285750">
              <a:buFont typeface="Arial" panose="020B0604020202020204" pitchFamily="34" charset="0"/>
              <a:buChar char="•"/>
            </a:pPr>
            <a:r>
              <a:rPr lang="en-US" b="1" dirty="0"/>
              <a:t>120,000 - 290,000 </a:t>
            </a:r>
            <a:r>
              <a:rPr lang="en-US" dirty="0"/>
              <a:t>new HIV infections</a:t>
            </a:r>
          </a:p>
          <a:p>
            <a:pPr marL="742950" lvl="1" indent="-285750">
              <a:buFont typeface="Arial" panose="020B0604020202020204" pitchFamily="34" charset="0"/>
              <a:buChar char="•"/>
            </a:pPr>
            <a:r>
              <a:rPr lang="en-US" b="1" dirty="0"/>
              <a:t>70,000 – 150,000 </a:t>
            </a:r>
            <a:r>
              <a:rPr lang="en-US" dirty="0"/>
              <a:t>additional AIDS deaths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Source: UNAIDS,</a:t>
            </a:r>
            <a:r>
              <a:rPr lang="en-US" i="1" dirty="0"/>
              <a:t> Prevailing Against Pandemics by Putting People at the Centre</a:t>
            </a:r>
            <a:r>
              <a:rPr lang="en-US" dirty="0"/>
              <a:t>, World AIDS Day Report, 2020. </a:t>
            </a:r>
          </a:p>
          <a:p>
            <a:pPr marL="742950" lvl="1" indent="-285750">
              <a:buFont typeface="Arial" panose="020B0604020202020204" pitchFamily="34" charset="0"/>
              <a:buChar char="•"/>
            </a:pPr>
            <a:endParaRPr lang="en-US" dirty="0"/>
          </a:p>
        </p:txBody>
      </p:sp>
    </p:spTree>
    <p:extLst>
      <p:ext uri="{BB962C8B-B14F-4D97-AF65-F5344CB8AC3E}">
        <p14:creationId xmlns:p14="http://schemas.microsoft.com/office/powerpoint/2010/main" val="6175494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16656</TotalTime>
  <Words>1654</Words>
  <Application>Microsoft Office PowerPoint</Application>
  <PresentationFormat>Widescreen</PresentationFormat>
  <Paragraphs>83</Paragraphs>
  <Slides>10</Slides>
  <Notes>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Office Theme</vt:lpstr>
      <vt:lpstr>Global declines in HIV testing and reductions in new initiators - what does this mean for the future?  John Stover Avenir Health</vt:lpstr>
      <vt:lpstr>HIV Service Disruptions due to COVID-19</vt:lpstr>
      <vt:lpstr>Effects of COVID-related Service Disruptions</vt:lpstr>
      <vt:lpstr>HIV deaths averted by HIV services are likely to be considerably larger than expected COVID-19 deaths </vt:lpstr>
      <vt:lpstr>PowerPoint Presentation</vt:lpstr>
      <vt:lpstr>PowerPoint Presentation</vt:lpstr>
      <vt:lpstr>Trends in Number of PLHIV Knowing their HIV Status</vt:lpstr>
      <vt:lpstr>Trends in Number on ART and Annual Change</vt:lpstr>
      <vt:lpstr>PowerPoint Presentation</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rglaubius</dc:creator>
  <cp:lastModifiedBy>John Stover</cp:lastModifiedBy>
  <cp:revision>1325</cp:revision>
  <dcterms:created xsi:type="dcterms:W3CDTF">2017-12-22T14:29:51Z</dcterms:created>
  <dcterms:modified xsi:type="dcterms:W3CDTF">2021-06-24T11:04:13Z</dcterms:modified>
</cp:coreProperties>
</file>